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eg" ContentType="vide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xml" ContentType="application/vnd.openxmlformats-officedocument.presentationml.tags+xml"/>
  <Override PartName="/ppt/notesSlides/notesSlide53.xml" ContentType="application/vnd.openxmlformats-officedocument.presentationml.notesSlide+xml"/>
  <Override PartName="/ppt/tags/tag4.xml" ContentType="application/vnd.openxmlformats-officedocument.presentationml.tags+xml"/>
  <Override PartName="/ppt/notesSlides/notesSlide54.xml" ContentType="application/vnd.openxmlformats-officedocument.presentationml.notesSlide+xml"/>
  <Override PartName="/ppt/tags/tag5.xml" ContentType="application/vnd.openxmlformats-officedocument.presentationml.tags+xml"/>
  <Override PartName="/ppt/notesSlides/notesSlide55.xml" ContentType="application/vnd.openxmlformats-officedocument.presentationml.notesSlide+xml"/>
  <Override PartName="/ppt/tags/tag6.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54"/>
  </p:notesMasterIdLst>
  <p:sldIdLst>
    <p:sldId id="256" r:id="rId2"/>
    <p:sldId id="286" r:id="rId3"/>
    <p:sldId id="285" r:id="rId4"/>
    <p:sldId id="430" r:id="rId5"/>
    <p:sldId id="287" r:id="rId6"/>
    <p:sldId id="429" r:id="rId7"/>
    <p:sldId id="432" r:id="rId8"/>
    <p:sldId id="288" r:id="rId9"/>
    <p:sldId id="289" r:id="rId10"/>
    <p:sldId id="290" r:id="rId11"/>
    <p:sldId id="291" r:id="rId12"/>
    <p:sldId id="292" r:id="rId13"/>
    <p:sldId id="258" r:id="rId14"/>
    <p:sldId id="296" r:id="rId15"/>
    <p:sldId id="311" r:id="rId16"/>
    <p:sldId id="312" r:id="rId17"/>
    <p:sldId id="313" r:id="rId18"/>
    <p:sldId id="314" r:id="rId19"/>
    <p:sldId id="315" r:id="rId20"/>
    <p:sldId id="316" r:id="rId21"/>
    <p:sldId id="259" r:id="rId22"/>
    <p:sldId id="297" r:id="rId23"/>
    <p:sldId id="298" r:id="rId24"/>
    <p:sldId id="807" r:id="rId25"/>
    <p:sldId id="808" r:id="rId26"/>
    <p:sldId id="809" r:id="rId27"/>
    <p:sldId id="810" r:id="rId28"/>
    <p:sldId id="811" r:id="rId29"/>
    <p:sldId id="812" r:id="rId30"/>
    <p:sldId id="813" r:id="rId31"/>
    <p:sldId id="814" r:id="rId32"/>
    <p:sldId id="815" r:id="rId33"/>
    <p:sldId id="816" r:id="rId34"/>
    <p:sldId id="293" r:id="rId35"/>
    <p:sldId id="699" r:id="rId36"/>
    <p:sldId id="700" r:id="rId37"/>
    <p:sldId id="701" r:id="rId38"/>
    <p:sldId id="702" r:id="rId39"/>
    <p:sldId id="486" r:id="rId40"/>
    <p:sldId id="703" r:id="rId41"/>
    <p:sldId id="704" r:id="rId42"/>
    <p:sldId id="433" r:id="rId43"/>
    <p:sldId id="302" r:id="rId44"/>
    <p:sldId id="468" r:id="rId45"/>
    <p:sldId id="469" r:id="rId46"/>
    <p:sldId id="470" r:id="rId47"/>
    <p:sldId id="481" r:id="rId48"/>
    <p:sldId id="482" r:id="rId49"/>
    <p:sldId id="483" r:id="rId50"/>
    <p:sldId id="551" r:id="rId51"/>
    <p:sldId id="552" r:id="rId52"/>
    <p:sldId id="553" r:id="rId53"/>
    <p:sldId id="473" r:id="rId54"/>
    <p:sldId id="474" r:id="rId55"/>
    <p:sldId id="475" r:id="rId56"/>
    <p:sldId id="472" r:id="rId57"/>
    <p:sldId id="554" r:id="rId58"/>
    <p:sldId id="555" r:id="rId59"/>
    <p:sldId id="487" r:id="rId60"/>
    <p:sldId id="556" r:id="rId61"/>
    <p:sldId id="557" r:id="rId62"/>
    <p:sldId id="274" r:id="rId63"/>
    <p:sldId id="769" r:id="rId64"/>
    <p:sldId id="368" r:id="rId65"/>
    <p:sldId id="770" r:id="rId66"/>
    <p:sldId id="771" r:id="rId67"/>
    <p:sldId id="369" r:id="rId68"/>
    <p:sldId id="376" r:id="rId69"/>
    <p:sldId id="377" r:id="rId70"/>
    <p:sldId id="775" r:id="rId71"/>
    <p:sldId id="776" r:id="rId72"/>
    <p:sldId id="434" r:id="rId73"/>
    <p:sldId id="706" r:id="rId74"/>
    <p:sldId id="707" r:id="rId75"/>
    <p:sldId id="708" r:id="rId76"/>
    <p:sldId id="709" r:id="rId77"/>
    <p:sldId id="710" r:id="rId78"/>
    <p:sldId id="711" r:id="rId79"/>
    <p:sldId id="712" r:id="rId80"/>
    <p:sldId id="713" r:id="rId81"/>
    <p:sldId id="490" r:id="rId82"/>
    <p:sldId id="491" r:id="rId83"/>
    <p:sldId id="492" r:id="rId84"/>
    <p:sldId id="400" r:id="rId85"/>
    <p:sldId id="639" r:id="rId86"/>
    <p:sldId id="640" r:id="rId87"/>
    <p:sldId id="641" r:id="rId88"/>
    <p:sldId id="642" r:id="rId89"/>
    <p:sldId id="643" r:id="rId90"/>
    <p:sldId id="644" r:id="rId91"/>
    <p:sldId id="645" r:id="rId92"/>
    <p:sldId id="646" r:id="rId93"/>
    <p:sldId id="648" r:id="rId94"/>
    <p:sldId id="649" r:id="rId95"/>
    <p:sldId id="651" r:id="rId96"/>
    <p:sldId id="652" r:id="rId97"/>
    <p:sldId id="653" r:id="rId98"/>
    <p:sldId id="789" r:id="rId99"/>
    <p:sldId id="793" r:id="rId100"/>
    <p:sldId id="448" r:id="rId101"/>
    <p:sldId id="558" r:id="rId102"/>
    <p:sldId id="402" r:id="rId103"/>
    <p:sldId id="559" r:id="rId104"/>
    <p:sldId id="417" r:id="rId105"/>
    <p:sldId id="416" r:id="rId106"/>
    <p:sldId id="418" r:id="rId107"/>
    <p:sldId id="561" r:id="rId108"/>
    <p:sldId id="419" r:id="rId109"/>
    <p:sldId id="562" r:id="rId110"/>
    <p:sldId id="409" r:id="rId111"/>
    <p:sldId id="799" r:id="rId112"/>
    <p:sldId id="560" r:id="rId113"/>
    <p:sldId id="563" r:id="rId114"/>
    <p:sldId id="408" r:id="rId115"/>
    <p:sldId id="412" r:id="rId116"/>
    <p:sldId id="413" r:id="rId117"/>
    <p:sldId id="411" r:id="rId118"/>
    <p:sldId id="564" r:id="rId119"/>
    <p:sldId id="423" r:id="rId120"/>
    <p:sldId id="565" r:id="rId121"/>
    <p:sldId id="496" r:id="rId122"/>
    <p:sldId id="566" r:id="rId123"/>
    <p:sldId id="567" r:id="rId124"/>
    <p:sldId id="568" r:id="rId125"/>
    <p:sldId id="569" r:id="rId126"/>
    <p:sldId id="805" r:id="rId127"/>
    <p:sldId id="806" r:id="rId128"/>
    <p:sldId id="572" r:id="rId129"/>
    <p:sldId id="499" r:id="rId130"/>
    <p:sldId id="573" r:id="rId131"/>
    <p:sldId id="574" r:id="rId132"/>
    <p:sldId id="443" r:id="rId133"/>
    <p:sldId id="575" r:id="rId134"/>
    <p:sldId id="794" r:id="rId135"/>
    <p:sldId id="582" r:id="rId136"/>
    <p:sldId id="583" r:id="rId137"/>
    <p:sldId id="584" r:id="rId138"/>
    <p:sldId id="635" r:id="rId139"/>
    <p:sldId id="636" r:id="rId140"/>
    <p:sldId id="587" r:id="rId141"/>
    <p:sldId id="588" r:id="rId142"/>
    <p:sldId id="796" r:id="rId143"/>
    <p:sldId id="781" r:id="rId144"/>
    <p:sldId id="609" r:id="rId145"/>
    <p:sldId id="625" r:id="rId146"/>
    <p:sldId id="795" r:id="rId147"/>
    <p:sldId id="577" r:id="rId148"/>
    <p:sldId id="579" r:id="rId149"/>
    <p:sldId id="580" r:id="rId150"/>
    <p:sldId id="581" r:id="rId151"/>
    <p:sldId id="578" r:id="rId152"/>
    <p:sldId id="595" r:id="rId153"/>
    <p:sldId id="596" r:id="rId154"/>
    <p:sldId id="597" r:id="rId155"/>
    <p:sldId id="598" r:id="rId156"/>
    <p:sldId id="502" r:id="rId157"/>
    <p:sldId id="599" r:id="rId158"/>
    <p:sldId id="654" r:id="rId159"/>
    <p:sldId id="657" r:id="rId160"/>
    <p:sldId id="632" r:id="rId161"/>
    <p:sldId id="634" r:id="rId162"/>
    <p:sldId id="324" r:id="rId163"/>
    <p:sldId id="525" r:id="rId164"/>
    <p:sldId id="526" r:id="rId165"/>
    <p:sldId id="527" r:id="rId166"/>
    <p:sldId id="528" r:id="rId167"/>
    <p:sldId id="529" r:id="rId168"/>
    <p:sldId id="530" r:id="rId169"/>
    <p:sldId id="531" r:id="rId170"/>
    <p:sldId id="659" r:id="rId171"/>
    <p:sldId id="660" r:id="rId172"/>
    <p:sldId id="791" r:id="rId173"/>
    <p:sldId id="454" r:id="rId174"/>
    <p:sldId id="455" r:id="rId175"/>
    <p:sldId id="458" r:id="rId176"/>
    <p:sldId id="459" r:id="rId177"/>
    <p:sldId id="505" r:id="rId178"/>
    <p:sldId id="506" r:id="rId179"/>
    <p:sldId id="507" r:id="rId180"/>
    <p:sldId id="325" r:id="rId181"/>
    <p:sldId id="662" r:id="rId182"/>
    <p:sldId id="663" r:id="rId183"/>
    <p:sldId id="664" r:id="rId184"/>
    <p:sldId id="665" r:id="rId185"/>
    <p:sldId id="666" r:id="rId186"/>
    <p:sldId id="667" r:id="rId187"/>
    <p:sldId id="668" r:id="rId188"/>
    <p:sldId id="669" r:id="rId189"/>
    <p:sldId id="670" r:id="rId190"/>
    <p:sldId id="797" r:id="rId191"/>
    <p:sldId id="798" r:id="rId192"/>
    <p:sldId id="673" r:id="rId193"/>
    <p:sldId id="782" r:id="rId194"/>
    <p:sldId id="680" r:id="rId195"/>
    <p:sldId id="681" r:id="rId196"/>
    <p:sldId id="682" r:id="rId197"/>
    <p:sldId id="683" r:id="rId198"/>
    <p:sldId id="684" r:id="rId199"/>
    <p:sldId id="783" r:id="rId200"/>
    <p:sldId id="691" r:id="rId201"/>
    <p:sldId id="784" r:id="rId202"/>
    <p:sldId id="693" r:id="rId203"/>
    <p:sldId id="696" r:id="rId204"/>
    <p:sldId id="697" r:id="rId205"/>
    <p:sldId id="788" r:id="rId206"/>
    <p:sldId id="785" r:id="rId207"/>
    <p:sldId id="786" r:id="rId208"/>
    <p:sldId id="787" r:id="rId209"/>
    <p:sldId id="328" r:id="rId210"/>
    <p:sldId id="761" r:id="rId211"/>
    <p:sldId id="533" r:id="rId212"/>
    <p:sldId id="763" r:id="rId213"/>
    <p:sldId id="535" r:id="rId214"/>
    <p:sldId id="536" r:id="rId215"/>
    <p:sldId id="537" r:id="rId216"/>
    <p:sldId id="538" r:id="rId217"/>
    <p:sldId id="539" r:id="rId218"/>
    <p:sldId id="743" r:id="rId219"/>
    <p:sldId id="738" r:id="rId220"/>
    <p:sldId id="739" r:id="rId221"/>
    <p:sldId id="749" r:id="rId222"/>
    <p:sldId id="745" r:id="rId223"/>
    <p:sldId id="746" r:id="rId224"/>
    <p:sldId id="747" r:id="rId225"/>
    <p:sldId id="748" r:id="rId226"/>
    <p:sldId id="513" r:id="rId227"/>
    <p:sldId id="800" r:id="rId228"/>
    <p:sldId id="801" r:id="rId229"/>
    <p:sldId id="802" r:id="rId230"/>
    <p:sldId id="803" r:id="rId231"/>
    <p:sldId id="804" r:id="rId232"/>
    <p:sldId id="449" r:id="rId233"/>
    <p:sldId id="716" r:id="rId234"/>
    <p:sldId id="717" r:id="rId235"/>
    <p:sldId id="718" r:id="rId236"/>
    <p:sldId id="719" r:id="rId237"/>
    <p:sldId id="720" r:id="rId238"/>
    <p:sldId id="721" r:id="rId239"/>
    <p:sldId id="722" r:id="rId240"/>
    <p:sldId id="723" r:id="rId241"/>
    <p:sldId id="724" r:id="rId242"/>
    <p:sldId id="725" r:id="rId243"/>
    <p:sldId id="726" r:id="rId244"/>
    <p:sldId id="728" r:id="rId245"/>
    <p:sldId id="729" r:id="rId246"/>
    <p:sldId id="730" r:id="rId247"/>
    <p:sldId id="736" r:id="rId248"/>
    <p:sldId id="764" r:id="rId249"/>
    <p:sldId id="765" r:id="rId250"/>
    <p:sldId id="766" r:id="rId251"/>
    <p:sldId id="767" r:id="rId252"/>
    <p:sldId id="283" r:id="rId253"/>
  </p:sldIdLst>
  <p:sldSz cx="9144000" cy="5143500" type="screen16x9"/>
  <p:notesSz cx="7010400" cy="9296400"/>
  <p:embeddedFontLst>
    <p:embeddedFont>
      <p:font typeface="Arial Rounded MT Bold" panose="020F0704030504030204" pitchFamily="34" charset="0"/>
      <p:regular r:id="rId255"/>
    </p:embeddedFont>
    <p:embeddedFont>
      <p:font typeface="Corbel" panose="020B0503020204020204" pitchFamily="34" charset="0"/>
      <p:regular r:id="rId256"/>
      <p:bold r:id="rId257"/>
      <p:italic r:id="rId258"/>
      <p:boldItalic r:id="rId259"/>
    </p:embeddedFont>
    <p:embeddedFont>
      <p:font typeface="Microsoft Sans Serif" panose="020B0604020202020204" pitchFamily="34" charset="0"/>
      <p:regular r:id="rId260"/>
    </p:embeddedFont>
    <p:embeddedFont>
      <p:font typeface="Montserrat" panose="00000500000000000000" pitchFamily="2" charset="0"/>
      <p:regular r:id="rId261"/>
      <p:bold r:id="rId262"/>
      <p:italic r:id="rId263"/>
      <p:boldItalic r:id="rId264"/>
    </p:embeddedFont>
    <p:embeddedFont>
      <p:font typeface="Montserrat Light" panose="00000400000000000000" pitchFamily="2" charset="0"/>
      <p:regular r:id="rId265"/>
      <p:bold r:id="rId266"/>
      <p:italic r:id="rId267"/>
      <p:boldItalic r:id="rId268"/>
    </p:embeddedFont>
    <p:embeddedFont>
      <p:font typeface="Tahoma" panose="020B0604030504040204" pitchFamily="34" charset="0"/>
      <p:regular r:id="rId269"/>
      <p:bold r:id="rId270"/>
    </p:embeddedFont>
  </p:embeddedFontLst>
  <p:custDataLst>
    <p:tags r:id="rId27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66717C"/>
    <a:srgbClr val="E5F1FF"/>
    <a:srgbClr val="006E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C7DB3E-B18E-4498-B9E9-4BF899F018CE}">
  <a:tblStyle styleId="{78C7DB3E-B18E-4498-B9E9-4BF899F018C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3" autoAdjust="0"/>
    <p:restoredTop sz="85013" autoAdjust="0"/>
  </p:normalViewPr>
  <p:slideViewPr>
    <p:cSldViewPr>
      <p:cViewPr varScale="1">
        <p:scale>
          <a:sx n="142" d="100"/>
          <a:sy n="142" d="100"/>
        </p:scale>
        <p:origin x="714" y="120"/>
      </p:cViewPr>
      <p:guideLst>
        <p:guide orient="horz" pos="1620"/>
        <p:guide pos="2880"/>
      </p:guideLst>
    </p:cSldViewPr>
  </p:slideViewPr>
  <p:notesTextViewPr>
    <p:cViewPr>
      <p:scale>
        <a:sx n="1" d="1"/>
        <a:sy n="1" d="1"/>
      </p:scale>
      <p:origin x="0" y="0"/>
    </p:cViewPr>
  </p:notesTextViewPr>
  <p:notesViewPr>
    <p:cSldViewPr>
      <p:cViewPr>
        <p:scale>
          <a:sx n="100" d="100"/>
          <a:sy n="100" d="100"/>
        </p:scale>
        <p:origin x="-1542" y="1368"/>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font" Target="fonts/font14.fntdata"/><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font" Target="fonts/font4.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font" Target="fonts/font15.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font" Target="fonts/font5.fntdata"/><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font" Target="fonts/font16.fntdata"/><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font" Target="fonts/font6.fntdata"/><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tags" Target="tags/tag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font" Target="fonts/font7.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font" Target="fonts/font8.fntdata"/><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font" Target="fonts/font9.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font" Target="fonts/font10.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font" Target="fonts/font11.fntdata"/><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font" Target="fonts/font1.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font" Target="fonts/font12.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font" Target="fonts/font2.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font" Target="fonts/font13.fntdata"/><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font" Target="fonts/font3.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0521326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3" Type="http://schemas.openxmlformats.org/officeDocument/2006/relationships/hyperlink" Target="https://youtu.be/hlea0nLRd6o" TargetMode="External"/><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hyperlink" Target="https://www.osha.gov/pls/oshaweb/owadisp.show_document?p_table=FEDERAL_REGISTER&amp;p_id=23993"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9A0EzNGdfz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37231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6232695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922918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6459604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8070478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31774">
              <a:spcAft>
                <a:spcPts val="1019"/>
              </a:spcAft>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Burns are the most common form of electrical shock related injury.  </a:t>
            </a:r>
          </a:p>
          <a:p>
            <a:pPr marL="279532" indent="-279532" defTabSz="931774">
              <a:spcAft>
                <a:spcPts val="1019"/>
              </a:spcAft>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Falls occur when working at height and the worker makes electrical contact and falls backward off of the surface/ladder.</a:t>
            </a:r>
          </a:p>
        </p:txBody>
      </p:sp>
    </p:spTree>
    <p:extLst>
      <p:ext uri="{BB962C8B-B14F-4D97-AF65-F5344CB8AC3E}">
        <p14:creationId xmlns:p14="http://schemas.microsoft.com/office/powerpoint/2010/main" val="5320585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406400" y="696913"/>
            <a:ext cx="6197600" cy="3486150"/>
          </a:xfrm>
          <a:ln/>
        </p:spPr>
      </p:sp>
      <p:sp>
        <p:nvSpPr>
          <p:cNvPr id="91139" name="Rectangle 3"/>
          <p:cNvSpPr>
            <a:spLocks noGrp="1" noChangeArrowheads="1"/>
          </p:cNvSpPr>
          <p:nvPr>
            <p:ph type="body" idx="1"/>
          </p:nvPr>
        </p:nvSpPr>
        <p:spPr>
          <a:noFill/>
        </p:spPr>
        <p:txBody>
          <a:bodyPr/>
          <a:lstStyle/>
          <a:p>
            <a:pPr marL="279532" indent="-279532">
              <a:spcAft>
                <a:spcPts val="1019"/>
              </a:spcAft>
              <a:buFont typeface="Wingdings" panose="05000000000000000000" pitchFamily="2" charset="2"/>
              <a:buChar char="Ø"/>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Heart fibrillation can occur at 75 to 100 mA at 60 Hz.  </a:t>
            </a:r>
            <a:r>
              <a:rPr lang="en-US" alt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What is ventricular fibrillation?</a:t>
            </a: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The heart beats when electrical signals move through it. Ventricular fibrillation (ven-TRIK'u-ler fib"rih-LA'shun) ("V fib") is a condition in which the heart's electrical activity becomes disordered. When this happens, the heart's lower (pumping) chambers contract in a rapid, unsynchronized way. (The ventricles "flutter" rather than beat). The heart pumps little or no blood. Ventricular fibrillation is very serious. Collapse and sudden cardiac death will follow in minutes unless medical help is provided immediately. If treated in time, V fib and ventricular tachycardia (ven-TRIK'u-ler tak"eh-KAR'de-ah) (extremely rapid heartbeat) can be converted into normal rhythm. This requires shocking the heart with a device called a defibrillator (de-FIB'rih-la-tor).  </a:t>
            </a:r>
          </a:p>
          <a:p>
            <a:pPr marL="279532" indent="-279532">
              <a:spcAft>
                <a:spcPts val="1019"/>
              </a:spcAft>
              <a:buFont typeface="Wingdings" panose="05000000000000000000" pitchFamily="2" charset="2"/>
              <a:buChar char="Ø"/>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Electrical contact can damage nervous systems. The nervous system sends electrical impulses through the body. Interruption to those impulses could result in involuntary muscle movements resulting in falls or other bodily injuries. The damage to the nervous system could be permanent.</a:t>
            </a:r>
          </a:p>
          <a:p>
            <a:pPr marL="142354" indent="0">
              <a:buNone/>
            </a:pPr>
            <a:endParaRPr lang="en-US" altLang="en-US" dirty="0"/>
          </a:p>
        </p:txBody>
      </p:sp>
    </p:spTree>
    <p:extLst>
      <p:ext uri="{BB962C8B-B14F-4D97-AF65-F5344CB8AC3E}">
        <p14:creationId xmlns:p14="http://schemas.microsoft.com/office/powerpoint/2010/main" val="34257847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419100" y="701675"/>
            <a:ext cx="6175375" cy="3473450"/>
          </a:xfrm>
          <a:ln/>
        </p:spPr>
      </p:sp>
      <p:sp>
        <p:nvSpPr>
          <p:cNvPr id="93187" name="Rectangle 3"/>
          <p:cNvSpPr>
            <a:spLocks noGrp="1" noChangeArrowheads="1"/>
          </p:cNvSpPr>
          <p:nvPr>
            <p:ph type="body" idx="1"/>
          </p:nvPr>
        </p:nvSpPr>
        <p:spPr>
          <a:xfrm>
            <a:off x="934720" y="4414177"/>
            <a:ext cx="5140960" cy="4184993"/>
          </a:xfrm>
          <a:noFill/>
        </p:spPr>
        <p:txBody>
          <a:bodyPr/>
          <a:lstStyle/>
          <a:p>
            <a:pPr marL="142354" indent="0">
              <a:buNone/>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Charles Dalziel's experimentation conducted at the University of California (Berkeley) began with a state grant to investigate the bodily effects of sub-lethal electric current. His testing method was as follows: healthy male and female volunteer subjects were asked to hold a copper wire in one hand and place their other hand on a round, brass plate. A voltage was then applied between the wire and the plate, causing electrons to flow through the subject's arms and chest. The current was stopped, then resumed at a higher level. The goal here was to see how much current the subject could tolerate and still keep their hand pressed against the brass plate. When this threshold was reached, laboratory assistants forcefully held the subject's hand in contact with the plate and the current was again increased. The subject was asked to release the wire they were holding, to see at what current level involuntary muscle contraction (tetanus) prevented them from doing so. For each subject the experiment was conducted using DC and also AC at various frequencies. Over two dozen human volunteers were tested, and later studies on heart fibrillation were conducted using animal subjects. </a:t>
            </a:r>
          </a:p>
        </p:txBody>
      </p:sp>
    </p:spTree>
    <p:extLst>
      <p:ext uri="{BB962C8B-B14F-4D97-AF65-F5344CB8AC3E}">
        <p14:creationId xmlns:p14="http://schemas.microsoft.com/office/powerpoint/2010/main" val="18297964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406400" y="696913"/>
            <a:ext cx="6197600" cy="3486150"/>
          </a:xfrm>
          <a:ln/>
        </p:spPr>
      </p:sp>
      <p:sp>
        <p:nvSpPr>
          <p:cNvPr id="133123" name="Rectangle 3"/>
          <p:cNvSpPr>
            <a:spLocks noGrp="1" noChangeArrowheads="1"/>
          </p:cNvSpPr>
          <p:nvPr>
            <p:ph type="body" idx="1"/>
          </p:nvPr>
        </p:nvSpPr>
        <p:spPr>
          <a:xfrm>
            <a:off x="701040" y="4415790"/>
            <a:ext cx="5608320" cy="4183380"/>
          </a:xfrm>
          <a:noFill/>
        </p:spPr>
        <p:txBody>
          <a:bodyPr/>
          <a:lstStyle/>
          <a:p>
            <a:pPr marL="142354" indent="0">
              <a:lnSpc>
                <a:spcPct val="90000"/>
              </a:lnSpc>
              <a:buNone/>
            </a:pPr>
            <a:r>
              <a:rPr lang="en-US" altLang="en-US" dirty="0">
                <a:latin typeface="Microsoft Sans Serif" panose="020B0604020202020204" pitchFamily="34" charset="0"/>
                <a:ea typeface="Microsoft Sans Serif" panose="020B0604020202020204" pitchFamily="34" charset="0"/>
                <a:cs typeface="Microsoft Sans Serif" panose="020B0604020202020204" pitchFamily="34" charset="0"/>
              </a:rPr>
              <a:t>480 volt arc blast. </a:t>
            </a:r>
            <a:r>
              <a:rPr lang="en-US" altLang="en-US" b="1" dirty="0">
                <a:latin typeface="Microsoft Sans Serif" panose="020B0604020202020204" pitchFamily="34" charset="0"/>
                <a:ea typeface="Microsoft Sans Serif" panose="020B0604020202020204" pitchFamily="34" charset="0"/>
                <a:cs typeface="Microsoft Sans Serif" panose="020B0604020202020204" pitchFamily="34" charset="0"/>
              </a:rPr>
              <a:t>Arc-Blast</a:t>
            </a:r>
            <a:r>
              <a:rPr lang="en-US" altLang="en-US" dirty="0">
                <a:latin typeface="Microsoft Sans Serif" panose="020B0604020202020204" pitchFamily="34" charset="0"/>
                <a:ea typeface="Microsoft Sans Serif" panose="020B0604020202020204" pitchFamily="34" charset="0"/>
                <a:cs typeface="Microsoft Sans Serif" panose="020B0604020202020204" pitchFamily="34" charset="0"/>
              </a:rPr>
              <a:t>. Arc-blasts occur from high-amperage currents arcing through air. This abnormal current flow (arc-blast) is initiated by contact between two energized points. This contact can be caused by persons who have an accident while working on energized components, or by equipment failure due to fatigue or abuse. Temperatures as high as 35,000ºF have been recorded in arc-blast research. The three primary hazards associated with an arc-blast are: </a:t>
            </a:r>
            <a:r>
              <a:rPr lang="en-US" altLang="en-US" b="1" dirty="0">
                <a:latin typeface="Microsoft Sans Serif" panose="020B0604020202020204" pitchFamily="34" charset="0"/>
                <a:ea typeface="Microsoft Sans Serif" panose="020B0604020202020204" pitchFamily="34" charset="0"/>
                <a:cs typeface="Microsoft Sans Serif" panose="020B0604020202020204" pitchFamily="34" charset="0"/>
              </a:rPr>
              <a:t>Thermal Radiation</a:t>
            </a:r>
            <a:r>
              <a:rPr lang="en-US" altLang="en-US" dirty="0">
                <a:latin typeface="Microsoft Sans Serif" panose="020B0604020202020204" pitchFamily="34" charset="0"/>
                <a:ea typeface="Microsoft Sans Serif" panose="020B0604020202020204" pitchFamily="34" charset="0"/>
                <a:cs typeface="Microsoft Sans Serif" panose="020B0604020202020204" pitchFamily="34" charset="0"/>
              </a:rPr>
              <a:t>. In most cases, the radiated thermal energy is only part of the total energy available from the arc. Numerous factors, including skin color, area of skin exposed, type of clothing have an effect on degree of injury. Proper clothing, work distances, and over current protection can improve the chances of curable burns. </a:t>
            </a:r>
            <a:r>
              <a:rPr lang="en-US" altLang="en-US" b="1" dirty="0">
                <a:latin typeface="Microsoft Sans Serif" panose="020B0604020202020204" pitchFamily="34" charset="0"/>
                <a:ea typeface="Microsoft Sans Serif" panose="020B0604020202020204" pitchFamily="34" charset="0"/>
                <a:cs typeface="Microsoft Sans Serif" panose="020B0604020202020204" pitchFamily="34" charset="0"/>
              </a:rPr>
              <a:t>Pressure Wave</a:t>
            </a:r>
            <a:r>
              <a:rPr lang="en-US" altLang="en-US" dirty="0">
                <a:latin typeface="Microsoft Sans Serif" panose="020B0604020202020204" pitchFamily="34" charset="0"/>
                <a:ea typeface="Microsoft Sans Serif" panose="020B0604020202020204" pitchFamily="34" charset="0"/>
                <a:cs typeface="Microsoft Sans Serif" panose="020B0604020202020204" pitchFamily="34" charset="0"/>
              </a:rPr>
              <a:t>. A high-energy arcing fault can produce a considerable pressure wave. Research has shown that a person 2 feet away from a 25,000 amp arc would experience a force of approximately 480 pounds on the front of their body. In addition, such a pressure wave can cause serious ear damage and memory loss due to mild concussions. In some instances, the pressure wave may propel the victim away from the arc-blast, reducing the exposure to the thermal energy. However, such rapid movement could also cause serious physical injury.  </a:t>
            </a:r>
            <a:r>
              <a:rPr lang="en-US" altLang="en-US" b="1" dirty="0">
                <a:latin typeface="Microsoft Sans Serif" panose="020B0604020202020204" pitchFamily="34" charset="0"/>
                <a:ea typeface="Microsoft Sans Serif" panose="020B0604020202020204" pitchFamily="34" charset="0"/>
                <a:cs typeface="Microsoft Sans Serif" panose="020B0604020202020204" pitchFamily="34" charset="0"/>
              </a:rPr>
              <a:t>Projectiles</a:t>
            </a:r>
            <a:r>
              <a:rPr lang="en-US" altLang="en-US" dirty="0">
                <a:latin typeface="Microsoft Sans Serif" panose="020B0604020202020204" pitchFamily="34" charset="0"/>
                <a:ea typeface="Microsoft Sans Serif" panose="020B0604020202020204" pitchFamily="34" charset="0"/>
                <a:cs typeface="Microsoft Sans Serif" panose="020B0604020202020204" pitchFamily="34" charset="0"/>
              </a:rPr>
              <a:t>. The pressure wave can propel relatively large objects over a considerable distance. In some cases, the pressure wave has sufficient force to snap the heads of 3/8-inch steel bolts and knock over ordinary construction walls.  The high-energy arc also causes many of the copper and aluminum components in the electrical equipment to become molten. These "droplets" of molten metal can be propelled great distances by the pressure wave. Although these droplets cool rapidly, they can still be above temperatures capable of causing serious burns or igniting ordinary clothing at distances of 10 feet or more. In many cases, the burning effect is much worse than the injury from shrapnel effects of the droplets.</a:t>
            </a:r>
            <a:br>
              <a:rPr lang="en-US" altLang="en-US" sz="900" dirty="0"/>
            </a:br>
            <a:endParaRPr lang="en-US" altLang="en-US" sz="900" dirty="0"/>
          </a:p>
        </p:txBody>
      </p:sp>
    </p:spTree>
    <p:extLst>
      <p:ext uri="{BB962C8B-B14F-4D97-AF65-F5344CB8AC3E}">
        <p14:creationId xmlns:p14="http://schemas.microsoft.com/office/powerpoint/2010/main" val="11885874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35878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419100" y="693738"/>
            <a:ext cx="6172200" cy="3471862"/>
          </a:xfrm>
          <a:ln/>
        </p:spPr>
      </p:sp>
      <p:sp>
        <p:nvSpPr>
          <p:cNvPr id="161795" name="Rectangle 3"/>
          <p:cNvSpPr>
            <a:spLocks noGrp="1" noChangeArrowheads="1"/>
          </p:cNvSpPr>
          <p:nvPr>
            <p:ph type="body" idx="1"/>
          </p:nvPr>
        </p:nvSpPr>
        <p:spPr>
          <a:xfrm>
            <a:off x="934720" y="4398037"/>
            <a:ext cx="5140960" cy="4665953"/>
          </a:xfrm>
          <a:noFill/>
        </p:spPr>
        <p:txBody>
          <a:bodyPr/>
          <a:lstStyle/>
          <a:p>
            <a:pPr marL="279532" indent="-279532">
              <a:spcAft>
                <a:spcPts val="1019"/>
              </a:spcAft>
              <a:buFont typeface="Wingdings" panose="05000000000000000000" pitchFamily="2" charset="2"/>
              <a:buChar char="Ø"/>
            </a:pPr>
            <a:r>
              <a:rPr lang="en-US" altLang="en-US" dirty="0">
                <a:latin typeface="Microsoft Sans Serif" panose="020B0604020202020204" pitchFamily="34" charset="0"/>
                <a:ea typeface="Microsoft Sans Serif" panose="020B0604020202020204" pitchFamily="34" charset="0"/>
                <a:cs typeface="Microsoft Sans Serif" panose="020B0604020202020204" pitchFamily="34" charset="0"/>
              </a:rPr>
              <a:t>Step potential is caused by a flow of fault current through the earth. In a fault current condition a current flow causes a voltage drop at the earth’s surface. This happens because voltage and current are inversely proportional. When current rises, voltage drops and vice versa. Grounds will direct fault currents to the earth.  This fault current will radiate outward in circles from the ground connection point or structure. A person standing close to the structure with their feet apart, bridges a part of this current. This places a potential difference between the persons feet. The methods presently in use to protect a worker in this area is either isolating (non conductive mat), or a grounding (conducting) mat. An isolating mat will protect the employee by insulating him or her from the earth. A grounding mat, connected to the structure keeps the employee at the same potential as the structure. In either case, the worker must stay on the mat to be protected.  One alternative to mats are rubber overshoes. A problem with over shoes is the radiant step current may exceed the di-electric rating of the shoe. This could be a problem to persons working on transmission systems where the fault currents are very high.</a:t>
            </a:r>
          </a:p>
          <a:p>
            <a:pPr marL="279532" indent="-279532">
              <a:spcAft>
                <a:spcPts val="1019"/>
              </a:spcAft>
              <a:buFont typeface="Wingdings" panose="05000000000000000000" pitchFamily="2" charset="2"/>
              <a:buChar char="Ø"/>
            </a:pPr>
            <a:r>
              <a:rPr lang="en-US" altLang="en-US" dirty="0">
                <a:latin typeface="Microsoft Sans Serif" panose="020B0604020202020204" pitchFamily="34" charset="0"/>
                <a:ea typeface="Microsoft Sans Serif" panose="020B0604020202020204" pitchFamily="34" charset="0"/>
                <a:cs typeface="Microsoft Sans Serif" panose="020B0604020202020204" pitchFamily="34" charset="0"/>
              </a:rPr>
              <a:t>Touch potential is a problem similar to step potential. It involves a fault current flow in the earth setting up a potential difference between the earth/ground contact  point and some remote hardware.  An example would be a worker touching a transmission tower leg while standing on the earth. Protection for touch potential is the same as step potential. Approved  insulating gloves can also be used to offer some protection when workers are required to come in contact with poles, towers, equipment or vehicles having a touch potential hazard.</a:t>
            </a:r>
          </a:p>
          <a:p>
            <a:pPr marL="279532" indent="-279532">
              <a:spcAft>
                <a:spcPts val="1019"/>
              </a:spcAft>
              <a:buFont typeface="Wingdings" panose="05000000000000000000" pitchFamily="2" charset="2"/>
              <a:buChar char="Ø"/>
              <a:defRPr/>
            </a:pP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This is why using a voltage tester is so important. It lets you safely check the electrical potential on all foreign objects near your work area.</a:t>
            </a:r>
          </a:p>
          <a:p>
            <a:pPr marL="279532" indent="-279532">
              <a:spcAft>
                <a:spcPts val="1019"/>
              </a:spcAft>
              <a:buFont typeface="Wingdings" panose="05000000000000000000" pitchFamily="2" charset="2"/>
              <a:buChar char="Ø"/>
            </a:pPr>
            <a:endParaRPr lang="en-US" alt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eaLnBrk="1" hangingPunct="1"/>
            <a:endParaRPr lang="en-US" altLang="en-US" sz="1000" dirty="0"/>
          </a:p>
          <a:p>
            <a:pPr eaLnBrk="1" hangingPunct="1"/>
            <a:endParaRPr lang="en-US" altLang="en-US" sz="1000" dirty="0"/>
          </a:p>
        </p:txBody>
      </p:sp>
    </p:spTree>
    <p:extLst>
      <p:ext uri="{BB962C8B-B14F-4D97-AF65-F5344CB8AC3E}">
        <p14:creationId xmlns:p14="http://schemas.microsoft.com/office/powerpoint/2010/main" val="29525025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body" idx="1"/>
          </p:nvPr>
        </p:nvSpPr>
        <p:spPr>
          <a:xfrm>
            <a:off x="954193" y="4488419"/>
            <a:ext cx="5252932" cy="426569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201" tIns="51100" rIns="102201" bIns="51100"/>
          <a:lstStyle/>
          <a:p>
            <a:pPr marL="279532" indent="-279532">
              <a:spcAft>
                <a:spcPts val="1019"/>
              </a:spcAft>
              <a:buFont typeface="Wingdings" panose="05000000000000000000" pitchFamily="2" charset="2"/>
              <a:buChar char="Ø"/>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Explain that aerial lift trucks represent a possible path to ground.  Workers touching the truck can be injured or killed. Additionally, boom equipped trucks designed with controls mounted on the truck chassis and those equipped with pendant controls place the operator in direct contact with the ground. If an unintentional power line contact occurs, the operator is likely to sustain an electrocution injury. Some manufacturers offer boom truck designs which place the operator on an elevated platform, isolated from the ground. Others incorporate pendant controls activated by radio frequency or fiber-optics. It is important to note that even when cranes are equipped with radio or fiber-optic controls, an operator can still sustain injury as current can flow through the ground, creating a hazard. If the boom is in an energized zone, do not touch the truck. Remember, the insulating bucket will not protect the operator from hand-to-hand contact with different potentials. Aerial lift trucks with insulated booms must be electrically tested on an annual basis. This helps ensure the insulating sections of the boom are in good condition.</a:t>
            </a:r>
          </a:p>
          <a:p>
            <a:pPr marL="279532" indent="-279532" defTabSz="931774">
              <a:spcAft>
                <a:spcPts val="1019"/>
              </a:spcAft>
              <a:buFont typeface="Wingdings" panose="05000000000000000000" pitchFamily="2" charset="2"/>
              <a:buChar char="Ø"/>
              <a:defRPr/>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Ask this question: How could a worker on the ground be affected by a bucket truck contacting an overhead line?  Electrocution through touch potential.</a:t>
            </a:r>
          </a:p>
          <a:p>
            <a:pPr marL="142354" indent="0">
              <a:buNone/>
            </a:pPr>
            <a:endParaRPr lang="en-US" altLang="en-US" dirty="0">
              <a:latin typeface="Arial" pitchFamily="34" charset="0"/>
            </a:endParaRPr>
          </a:p>
        </p:txBody>
      </p:sp>
      <p:sp>
        <p:nvSpPr>
          <p:cNvPr id="161795" name="Rectangle 3"/>
          <p:cNvSpPr>
            <a:spLocks noGrp="1" noRot="1" noChangeAspect="1" noChangeArrowheads="1" noTextEdit="1"/>
          </p:cNvSpPr>
          <p:nvPr>
            <p:ph type="sldImg"/>
          </p:nvPr>
        </p:nvSpPr>
        <p:spPr>
          <a:xfrm>
            <a:off x="406400" y="696913"/>
            <a:ext cx="6197600" cy="3486150"/>
          </a:xfrm>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6766815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386109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a:spcAft>
                <a:spcPts val="1019"/>
              </a:spcAft>
              <a:buFont typeface="Wingdings" panose="05000000000000000000" pitchFamily="2" charset="2"/>
              <a:buChar char="Ø"/>
            </a:pPr>
            <a:r>
              <a:rPr lang="en-US" sz="1200" b="1" i="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Grounding is </a:t>
            </a:r>
            <a:r>
              <a:rPr lang="en-US" sz="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electrically connecting communication hardware to an </a:t>
            </a:r>
            <a:r>
              <a:rPr lang="en-US" sz="1200" b="1" i="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effective electrical ground</a:t>
            </a:r>
            <a:r>
              <a:rPr lang="en-US" sz="1200" i="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 effective electrical ground can be a power system MGN, (Multi grounded Neutral) a grounded neutral of a secondary power system with at least three customer services connected, a metallic water system, an extensive underground or buried cable system, or a specially constructed grounding network. </a:t>
            </a:r>
          </a:p>
          <a:p>
            <a:pPr marL="279532" indent="-279532">
              <a:spcAft>
                <a:spcPts val="611"/>
              </a:spcAft>
              <a:buFont typeface="Wingdings" panose="05000000000000000000" pitchFamily="2" charset="2"/>
              <a:buChar char="Ø"/>
            </a:pPr>
            <a:r>
              <a:rPr lang="en-US" sz="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 </a:t>
            </a:r>
            <a:r>
              <a:rPr lang="en-US" sz="1200" b="1" i="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effective electrical ground is </a:t>
            </a:r>
            <a:r>
              <a:rPr lang="en-US" sz="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 low-impedance ground, such as the power MGN, that is low enough to operate protective equipment. Electrical connection to a low-resistance ground permits electric current to discharge to ground without the buildup of hazardous voltages on the communication plant in case of electrical contact. </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4470948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NESC governs the placement of lines and equipment on utility poles. Although the NESC makes a determination where utilities may place their equipment, it jurisdiction may have different rules. The NESC should be used as a reference and not a hard and fast rule. None qualified communications workers must stay a minimum of 10 feet from energized lines and equipment up to 50kV. An additional 4” per 10,000V is added for voltages over 50,000V (29 CFR 1910.333(c)(3)(i)).</a:t>
            </a:r>
          </a:p>
        </p:txBody>
      </p:sp>
    </p:spTree>
    <p:extLst>
      <p:ext uri="{BB962C8B-B14F-4D97-AF65-F5344CB8AC3E}">
        <p14:creationId xmlns:p14="http://schemas.microsoft.com/office/powerpoint/2010/main" val="16706575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11813" indent="0" defTabSz="931774">
              <a:spcAft>
                <a:spcPts val="1019"/>
              </a:spcAft>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In order for a worker to utilize the R2 table they need to know 3 things:</a:t>
            </a:r>
          </a:p>
          <a:p>
            <a:pPr indent="-279532" defTabSz="931774">
              <a:spcAft>
                <a:spcPts val="1019"/>
              </a:spcAft>
              <a:buSzPct val="110000"/>
              <a:buFont typeface="Arial"/>
              <a:buAutoNum type="arabicPeriod"/>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voltage present</a:t>
            </a:r>
          </a:p>
          <a:p>
            <a:pPr indent="-279532" defTabSz="931774">
              <a:spcAft>
                <a:spcPts val="1019"/>
              </a:spcAft>
              <a:buSzPct val="110000"/>
              <a:buFont typeface="Arial"/>
              <a:buAutoNum type="arabicPeriod"/>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minimum approach distance for the voltage</a:t>
            </a:r>
          </a:p>
          <a:p>
            <a:pPr indent="-279532" defTabSz="931774">
              <a:spcAft>
                <a:spcPts val="1019"/>
              </a:spcAft>
              <a:buSzPct val="110000"/>
              <a:buFont typeface="Arial"/>
              <a:buAutoNum type="arabicPeriod"/>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What parts/lines have the potential to be energized</a:t>
            </a:r>
          </a:p>
          <a:p>
            <a:pPr marL="111813" indent="0" defTabSz="931774">
              <a:spcAft>
                <a:spcPts val="1019"/>
              </a:spcAft>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Some state plan’s have more stringent MAD clearances then the 1910.268 R2 table. Employers/workers should be familiar with and reference them if working in a state OSH jurisdiction.</a:t>
            </a:r>
          </a:p>
        </p:txBody>
      </p:sp>
    </p:spTree>
    <p:extLst>
      <p:ext uri="{BB962C8B-B14F-4D97-AF65-F5344CB8AC3E}">
        <p14:creationId xmlns:p14="http://schemas.microsoft.com/office/powerpoint/2010/main" val="39760585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3135779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725670"/>
          </a:xfrm>
          <a:prstGeom prst="rect">
            <a:avLst/>
          </a:prstGeom>
        </p:spPr>
        <p:txBody>
          <a:bodyPr spcFirstLastPara="1" wrap="square" lIns="93162" tIns="93162" rIns="93162" bIns="93162" anchor="t" anchorCtr="0">
            <a:noAutofit/>
          </a:bodyPr>
          <a:lstStyle/>
          <a:p>
            <a:pPr marL="142354" indent="0">
              <a:spcAft>
                <a:spcPts val="1019"/>
              </a:spcAft>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Foreign voltage detector is used to detect the presence of an electric field.  Communications workers should test conductive surfaces in their work areas prior to conducting job tasks.  The detectors should be checked on a known energized source prior to and after use.</a:t>
            </a:r>
          </a:p>
          <a:p>
            <a:pPr marL="142354" indent="0">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Test:</a:t>
            </a:r>
          </a:p>
          <a:p>
            <a:pPr indent="-279532">
              <a:spcAft>
                <a:spcPts val="1019"/>
              </a:spcAft>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Ground wire</a:t>
            </a:r>
          </a:p>
          <a:p>
            <a:pPr indent="-279532">
              <a:spcAft>
                <a:spcPts val="1019"/>
              </a:spcAft>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Underground power conduit</a:t>
            </a:r>
          </a:p>
          <a:p>
            <a:pPr indent="-279532">
              <a:spcAft>
                <a:spcPts val="1019"/>
              </a:spcAft>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Any other potential electrical hazard, e.g. poles</a:t>
            </a:r>
          </a:p>
          <a:p>
            <a:pPr indent="-279532">
              <a:spcAft>
                <a:spcPts val="1019"/>
              </a:spcAft>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Un-insulated vertical grounds, electrical power guards, and conduits</a:t>
            </a:r>
          </a:p>
          <a:p>
            <a:pPr indent="-279532">
              <a:spcAft>
                <a:spcPts val="1019"/>
              </a:spcAft>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Street light fixtures and pole hardware</a:t>
            </a:r>
          </a:p>
          <a:p>
            <a:pPr indent="-279532">
              <a:spcAft>
                <a:spcPts val="1019"/>
              </a:spcAft>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Metal terminals and cabinets</a:t>
            </a:r>
          </a:p>
          <a:p>
            <a:pPr indent="-279532">
              <a:spcAft>
                <a:spcPts val="1019"/>
              </a:spcAft>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Grounds and bonds</a:t>
            </a:r>
          </a:p>
          <a:p>
            <a:pPr indent="-279532">
              <a:spcAft>
                <a:spcPts val="1019"/>
              </a:spcAft>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Metal fences</a:t>
            </a:r>
          </a:p>
          <a:p>
            <a:pPr marL="142354" indent="0" defTabSz="931774">
              <a:buNone/>
              <a:defRPr/>
            </a:pPr>
            <a:endParaRPr lang="en-US"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6212350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40” Umbrella of safety – test everything within 40” of the potential work area.  </a:t>
            </a:r>
          </a:p>
          <a:p>
            <a:pPr marL="142354" indent="0">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*Remember to not violate the MAD clearance chart previously discussed. </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274419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Follow your company's requirements for testing and use of rubber insulating gloves/blankets.</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3109131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There are several potential energy sources on utility poles – Electric &amp; RF are 2 of them. Employers need to establish an effective LOTO program. Workers should follow their employer’s program and shut down and lock out potential energy sources prior to working on them.</a:t>
            </a:r>
          </a:p>
        </p:txBody>
      </p:sp>
    </p:spTree>
    <p:extLst>
      <p:ext uri="{BB962C8B-B14F-4D97-AF65-F5344CB8AC3E}">
        <p14:creationId xmlns:p14="http://schemas.microsoft.com/office/powerpoint/2010/main" val="26356569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Energy sources can also be RF.</a:t>
            </a:r>
          </a:p>
        </p:txBody>
      </p:sp>
    </p:spTree>
    <p:extLst>
      <p:ext uri="{BB962C8B-B14F-4D97-AF65-F5344CB8AC3E}">
        <p14:creationId xmlns:p14="http://schemas.microsoft.com/office/powerpoint/2010/main" val="211887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153612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72709" indent="-279532">
              <a:spcAft>
                <a:spcPts val="1019"/>
              </a:spcAft>
              <a:buFont typeface="Wingdings" panose="05000000000000000000" pitchFamily="2" charset="2"/>
              <a:buChar char="Ø"/>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Simple Lockout/Tagout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Involves only one department, group, craft, or employer, and does not involve a shift change</a:t>
            </a:r>
            <a:r>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t>. Contains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no potential to release a hazardous material.</a:t>
            </a:r>
          </a:p>
          <a:p>
            <a:pPr marL="372709" indent="-279532">
              <a:spcAft>
                <a:spcPts val="1019"/>
              </a:spcAft>
              <a:buFont typeface="Wingdings" panose="05000000000000000000" pitchFamily="2" charset="2"/>
              <a:buChar char="Ø"/>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Complex Lockout/Tagout</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 involves but not limited to more than one craft, more than one energy source and/or more than one disconnecting means.</a:t>
            </a:r>
          </a:p>
        </p:txBody>
      </p:sp>
    </p:spTree>
    <p:extLst>
      <p:ext uri="{BB962C8B-B14F-4D97-AF65-F5344CB8AC3E}">
        <p14:creationId xmlns:p14="http://schemas.microsoft.com/office/powerpoint/2010/main" val="262262033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(One object has high electrical potential and the other has low electrical potential)</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 (Electric shock)</a:t>
            </a:r>
          </a:p>
        </p:txBody>
      </p:sp>
    </p:spTree>
    <p:extLst>
      <p:ext uri="{BB962C8B-B14F-4D97-AF65-F5344CB8AC3E}">
        <p14:creationId xmlns:p14="http://schemas.microsoft.com/office/powerpoint/2010/main" val="29890648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spcAft>
                <a:spcPts val="1019"/>
              </a:spcAft>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Fiber services as the backbone for most small cell sites. Without fiber, our wireless infrastructure wouldn’t communicate to the head-end. Each small cell site requires the use of several strands of fiber. Fiber optics, in simple terms uses light impulses to transmit data near the speed of light.  </a:t>
            </a:r>
          </a:p>
          <a:p>
            <a:pPr marL="0" indent="0">
              <a:spcAft>
                <a:spcPts val="1019"/>
              </a:spcAft>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Fiber is a glass tube smaller than a human hair. Cladding wrapped around the fiber causes the light impulse to travel through the glass tube. Individual fibers are bundled together into buffer tubes, each containing about 12 fibers. Fiber strands are spliced together to increase length or send signals along another fiber cable. At the head end and at the small cell, the cables are tipped for insertion into the equipment.</a:t>
            </a:r>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3761335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Working on a dark surface allows the worker to better see loose or broken fiber strands.</a:t>
            </a:r>
          </a:p>
          <a:p>
            <a:pPr marL="142354"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Eating, drinking and smoking while splicing fiber opens up the worker to potential loose glass being ingested. Broken fiber is easy to lose track of and can stick to the worker. When they bring their hands to their face to eat/drink/smoke the shards and splinters can get into the food or directly into the mouth and swallowed. Once inside they can cause bleeding.</a:t>
            </a:r>
          </a:p>
          <a:p>
            <a:pPr marL="142354"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Likewise, do not touch our eyes or remove or insert contact lenses until after thoroughly washing hands after working with fiber. Shards of glass could end up in your eyes.</a:t>
            </a:r>
          </a:p>
          <a:p>
            <a:pPr marL="142354"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Good Housekeeping is always a safety best practice. With fiber things to remember include having a scrap fiber container and having a place to discard the cable components. Some fiber technicians utilize a couple rolls of tape rolled backward (sticky side out) to stick the cut fiber to. Cleaning up well decreases the likelihood of fiber going home with you on clothing or ingesting it.  </a:t>
            </a:r>
          </a:p>
        </p:txBody>
      </p:sp>
    </p:spTree>
    <p:extLst>
      <p:ext uri="{BB962C8B-B14F-4D97-AF65-F5344CB8AC3E}">
        <p14:creationId xmlns:p14="http://schemas.microsoft.com/office/powerpoint/2010/main" val="24550444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30781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a:spcBef>
                <a:spcPts val="611"/>
              </a:spcBef>
              <a:spcAft>
                <a:spcPts val="1019"/>
              </a:spcAft>
              <a:buFont typeface="Wingdings" panose="05000000000000000000" pitchFamily="2" charset="2"/>
              <a:buChar char="Ø"/>
            </a:pP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A disposable apron is a useful tool to use when working with fiber. If broken fibers ends up on a workers clothing they could take it with them and it could end up in food or other locations.</a:t>
            </a:r>
          </a:p>
          <a:p>
            <a:pPr marL="279532" indent="-279532">
              <a:spcAft>
                <a:spcPts val="1019"/>
              </a:spcAft>
              <a:buFont typeface="Wingdings" panose="05000000000000000000" pitchFamily="2" charset="2"/>
              <a:buChar char="Ø"/>
            </a:pP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As discussed earlier, the signals in a fiber cable are transmitted via light. The light is not typically visible and the wavelengths it travels at can damage the eyes. Never look into the end of a fiber cable without testing it to ensure no signals are being transmitted.</a:t>
            </a:r>
          </a:p>
          <a:p>
            <a:endParaRPr lang="en-US" dirty="0"/>
          </a:p>
        </p:txBody>
      </p:sp>
    </p:spTree>
    <p:extLst>
      <p:ext uri="{BB962C8B-B14F-4D97-AF65-F5344CB8AC3E}">
        <p14:creationId xmlns:p14="http://schemas.microsoft.com/office/powerpoint/2010/main" val="16963672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Using the correct tool for the job is always a best practice. Stripping tools are designed to cut to the proper depth for stripping the cable and also protect the worker from exposure to an open blade. Utility knives are effective at stripping cable but require the skills to cut to the proper depth and expose the worker to the cutting blade.</a:t>
            </a:r>
          </a:p>
          <a:p>
            <a:pPr marL="142354"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Safety glasses need to be worn because of the potential for loose glass and other parts of the fiber cable that could strike the worker in the eyes. Depending on the work being completed, safety glasses for use around lasers may be appropriate. The glasses should be rated for the wavelengths anticipated. Discuss the need for this type of safety glass with your company management. Gloves should be worn for as long as possible to protect the hands from cuts and punctures.</a:t>
            </a:r>
          </a:p>
        </p:txBody>
      </p:sp>
    </p:spTree>
    <p:extLst>
      <p:ext uri="{BB962C8B-B14F-4D97-AF65-F5344CB8AC3E}">
        <p14:creationId xmlns:p14="http://schemas.microsoft.com/office/powerpoint/2010/main" val="145571548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2270745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 (All of the above)</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 (Both A &amp; C)</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6657092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66570929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6894830"/>
          </a:xfrm>
          <a:prstGeom prst="rect">
            <a:avLst/>
          </a:prstGeom>
        </p:spPr>
        <p:txBody>
          <a:bodyPr spcFirstLastPara="1" wrap="square" lIns="93162" tIns="93162" rIns="93162" bIns="93162" anchor="t" anchorCtr="0">
            <a:noAutofit/>
          </a:bodyPr>
          <a:lstStyle/>
          <a:p>
            <a:pPr marL="279532" indent="-279532" defTabSz="931774">
              <a:buFont typeface="Wingdings" panose="05000000000000000000" pitchFamily="2" charset="2"/>
              <a:buChar char="Ø"/>
              <a:defRPr/>
            </a:pPr>
            <a:r>
              <a:rPr lang="en-US" sz="1000" b="1" dirty="0">
                <a:latin typeface="Microsoft Sans Serif" panose="020B0604020202020204" pitchFamily="34" charset="0"/>
                <a:ea typeface="Microsoft Sans Serif" panose="020B0604020202020204" pitchFamily="34" charset="0"/>
                <a:cs typeface="Microsoft Sans Serif" panose="020B0604020202020204" pitchFamily="34" charset="0"/>
              </a:rPr>
              <a:t>Mobile Elevated Working Platforms (MEWPS) </a:t>
            </a: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can fall into the following categories:</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Telescopic Boom Lift</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Knuckle Boom Lift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Bucket Truck</a:t>
            </a:r>
          </a:p>
          <a:p>
            <a:pPr marL="279532" indent="-279532">
              <a:buSzPct val="100000"/>
              <a:buFont typeface="Wingdings" panose="05000000000000000000" pitchFamily="2" charset="2"/>
              <a:buChar char="Ø"/>
              <a:defRPr/>
            </a:pPr>
            <a:r>
              <a:rPr lang="en-US" sz="1000" b="1" dirty="0">
                <a:latin typeface="Microsoft Sans Serif" panose="020B0604020202020204" pitchFamily="34" charset="0"/>
                <a:ea typeface="Microsoft Sans Serif" panose="020B0604020202020204" pitchFamily="34" charset="0"/>
                <a:cs typeface="Microsoft Sans Serif" panose="020B0604020202020204" pitchFamily="34" charset="0"/>
              </a:rPr>
              <a:t>Telescopic</a:t>
            </a:r>
            <a:endPar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This design of a Telescopic MEWP usually has a straight, rigid boom that cannot bend at any point between the base and the platform.</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The boom section of a Telescopic is the link between the turret and the platform and can be utilized to position the platform at various distances and heights from the base.</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You can activate the boom using either the ground or platform controls to raise, lower, extend or retract it.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There are two main types of boom designs, each with different and distinct operating characteristics, as well as inherent design advantages and disadvantages.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Also known as a "straight," "rigid," or "stick" boom, a telescopic boom is comprised of two, three or four sections made of aluminum, steel, or a combination of both.</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Moving the boom sections is accomplished by activating hydraulic cylinders connected directly to the boom sections or by activating a hydraulic cylinder that operates cables or chains that connect to the boom sections.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The individual boom sections fit within a </a:t>
            </a:r>
            <a:r>
              <a:rPr lang="en-US" sz="1000" i="1" dirty="0">
                <a:latin typeface="Microsoft Sans Serif" panose="020B0604020202020204" pitchFamily="34" charset="0"/>
                <a:ea typeface="Microsoft Sans Serif" panose="020B0604020202020204" pitchFamily="34" charset="0"/>
                <a:cs typeface="Microsoft Sans Serif" panose="020B0604020202020204" pitchFamily="34" charset="0"/>
              </a:rPr>
              <a:t>primary </a:t>
            </a: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boom section. When activated, these sections will extend progressively outward, increasing the overall boom length, or retract and collapse within each other, decreasing the overall boom length. </a:t>
            </a:r>
          </a:p>
          <a:p>
            <a:pPr marL="279532" indent="-279532">
              <a:buSzPct val="100000"/>
              <a:buFont typeface="Wingdings" panose="05000000000000000000" pitchFamily="2" charset="2"/>
              <a:buChar char="Ø"/>
              <a:defRPr/>
            </a:pPr>
            <a:r>
              <a:rPr lang="en-US" sz="1000" b="1" dirty="0">
                <a:latin typeface="Microsoft Sans Serif" panose="020B0604020202020204" pitchFamily="34" charset="0"/>
                <a:ea typeface="Microsoft Sans Serif" panose="020B0604020202020204" pitchFamily="34" charset="0"/>
                <a:cs typeface="Microsoft Sans Serif" panose="020B0604020202020204" pitchFamily="34" charset="0"/>
              </a:rPr>
              <a:t>Knuckle Booms</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Bucket trucks may be used for lifting personnel and/or lifting equipment and materials.</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These units are designed to work in tighter, more congested areas.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They are also capable of placing the platform at locations that would be difficult, if not impossible, for a telescopic unit.</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Otherwise known as a "knuckle" boom, an articulated boom is comprised of several sections made of steel, aluminum or both, connected by flexible joints or knuckles between each section.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When activated, these sections will unfold from one another to extend and increase the overall boom length and/or height, or fold over top of each other in an accordion-like fashion to retract and decrease the overall length and/or height.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The section of the boom that is connected to the platform is usually capable of telescoping in and out</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Articulated booms, commonly called knuckle booms, have a flexible joint(s) located at various points between the base and the platform.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This allows the boom to bend and articulate, as directed by the operator. The boom section that connects to the platform can also telescope in and out.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These units are designed to work in tighter, more congested areas. </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They are also capable of placing the platform at locations that would be difficult, if not impossible, for a telescopic unit.</a:t>
            </a:r>
          </a:p>
          <a:p>
            <a:pPr marL="279532" indent="-279532">
              <a:buSzPct val="100000"/>
              <a:buFont typeface="Wingdings" panose="05000000000000000000" pitchFamily="2" charset="2"/>
              <a:buChar char="Ø"/>
              <a:defRPr/>
            </a:pPr>
            <a:r>
              <a:rPr lang="en-US" sz="1000" b="1" dirty="0">
                <a:latin typeface="Microsoft Sans Serif" panose="020B0604020202020204" pitchFamily="34" charset="0"/>
                <a:ea typeface="Microsoft Sans Serif" panose="020B0604020202020204" pitchFamily="34" charset="0"/>
                <a:cs typeface="Microsoft Sans Serif" panose="020B0604020202020204" pitchFamily="34" charset="0"/>
              </a:rPr>
              <a:t>Bucket Truck</a:t>
            </a:r>
          </a:p>
          <a:p>
            <a:pPr indent="-186355" defTabSz="931774">
              <a:buSzPct val="100000"/>
              <a:defRPr/>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Bucket Trucks are designed to either lift personnel or equipment and materials.</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endParaRPr lang="en-US" dirty="0"/>
          </a:p>
          <a:p>
            <a:pPr marL="142354" indent="0" defTabSz="931774">
              <a:buNone/>
              <a:defRPr/>
            </a:pPr>
            <a:endParaRPr lang="en-US" b="1" dirty="0"/>
          </a:p>
          <a:p>
            <a:endParaRPr lang="en-US" dirty="0"/>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1511407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655753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906413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6693872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endParaRPr lang="en-US" dirty="0"/>
          </a:p>
        </p:txBody>
      </p:sp>
    </p:spTree>
    <p:extLst>
      <p:ext uri="{BB962C8B-B14F-4D97-AF65-F5344CB8AC3E}">
        <p14:creationId xmlns:p14="http://schemas.microsoft.com/office/powerpoint/2010/main" val="96693872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endParaRPr lang="en-US" dirty="0"/>
          </a:p>
        </p:txBody>
      </p:sp>
    </p:spTree>
    <p:extLst>
      <p:ext uri="{BB962C8B-B14F-4D97-AF65-F5344CB8AC3E}">
        <p14:creationId xmlns:p14="http://schemas.microsoft.com/office/powerpoint/2010/main" val="966938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5979677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1307519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516260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3980882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0" y="4415790"/>
            <a:ext cx="5608320" cy="4648200"/>
          </a:xfrm>
        </p:spPr>
        <p:txBody>
          <a:bodyPr/>
          <a:lstStyle/>
          <a:p>
            <a:pPr marL="279532" indent="-279532">
              <a:spcAft>
                <a:spcPts val="611"/>
              </a:spcAft>
              <a:buSzPct val="100000"/>
              <a:buFont typeface="Wingdings" panose="05000000000000000000" pitchFamily="2" charset="2"/>
              <a:buChar char="Ø"/>
            </a:pPr>
            <a:r>
              <a:rPr lang="en-US" b="0" i="0" u="none" strike="noStrike" cap="none"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sym typeface="Arial"/>
              </a:rPr>
              <a:t>When you arrive at the work location you will need to complete a few safety items, which are:</a:t>
            </a:r>
          </a:p>
          <a:p>
            <a:pPr marL="465887" lvl="1" indent="-186355">
              <a:spcAft>
                <a:spcPts val="611"/>
              </a:spcAft>
              <a:buSzPct val="100000"/>
              <a:buFont typeface="Arial" panose="020B0604020202020204" pitchFamily="34" charset="0"/>
              <a:buChar char="•"/>
            </a:pPr>
            <a:r>
              <a:rPr lang="en-US" b="0" i="0" u="none" strike="noStrike" cap="none"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sym typeface="Arial"/>
              </a:rPr>
              <a:t>Perform a site inspection, giving particular attention to the ground conditions and the presence of overhead power lines in the area where you intend to set-up the unit.</a:t>
            </a:r>
          </a:p>
          <a:p>
            <a:pPr marL="465887" lvl="1" indent="-186355">
              <a:spcAft>
                <a:spcPts val="611"/>
              </a:spcAft>
              <a:buSzPct val="100000"/>
              <a:buFont typeface="Arial" panose="020B0604020202020204" pitchFamily="34" charset="0"/>
              <a:buChar char="•"/>
            </a:pPr>
            <a:r>
              <a:rPr lang="en-US" b="0" i="0" u="none" strike="noStrike" cap="none"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sym typeface="Arial"/>
              </a:rPr>
              <a:t>Check for clearances and conditions around buildings, structures and/or objects.</a:t>
            </a:r>
          </a:p>
          <a:p>
            <a:pPr marL="465887" lvl="1" indent="-186355">
              <a:spcAft>
                <a:spcPts val="611"/>
              </a:spcAft>
              <a:buSzPct val="100000"/>
              <a:buFont typeface="Arial" panose="020B0604020202020204" pitchFamily="34" charset="0"/>
              <a:buChar char="•"/>
            </a:pPr>
            <a:r>
              <a:rPr lang="en-US" b="0" i="0" u="none" strike="noStrike" cap="none"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sym typeface="Arial"/>
              </a:rPr>
              <a:t>Remember, you should maintain a clearance of at least two feet (60 cm) between the unit and all fixed objects in order to avoid creating crush zones.</a:t>
            </a:r>
          </a:p>
          <a:p>
            <a:pPr marL="465887" lvl="1" indent="-186355">
              <a:spcAft>
                <a:spcPts val="611"/>
              </a:spcAft>
              <a:buSzPct val="100000"/>
              <a:buFont typeface="Arial" panose="020B0604020202020204" pitchFamily="34" charset="0"/>
              <a:buChar char="•"/>
            </a:pPr>
            <a:r>
              <a:rPr lang="en-US" b="0" i="0" u="none" strike="noStrike" cap="none"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sym typeface="Arial"/>
              </a:rPr>
              <a:t>Avoid slopes and grades, and make sure that the intended setup area is level or within the manufacturer's specifications. </a:t>
            </a:r>
          </a:p>
          <a:p>
            <a:pPr marL="465887" lvl="1" indent="-186355">
              <a:spcAft>
                <a:spcPts val="611"/>
              </a:spcAft>
              <a:buSzPct val="100000"/>
              <a:buFont typeface="Arial" panose="020B0604020202020204" pitchFamily="34" charset="0"/>
              <a:buChar char="•"/>
            </a:pPr>
            <a:r>
              <a:rPr lang="en-US" b="0" i="0" u="none" strike="noStrike" cap="none"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sym typeface="Arial"/>
              </a:rPr>
              <a:t>If there is moderate vehicular and/or pedestrian traffic in the area, you should consider using barricades, traffic cones, signs, and/or a spotter to keep the traffic out of the unit's operating area.</a:t>
            </a:r>
          </a:p>
          <a:p>
            <a:pPr marL="465887" lvl="1" indent="-186355">
              <a:spcAft>
                <a:spcPts val="611"/>
              </a:spcAft>
              <a:buSzPct val="100000"/>
              <a:buFont typeface="Arial" panose="020B0604020202020204" pitchFamily="34" charset="0"/>
              <a:buChar char="•"/>
            </a:pPr>
            <a:r>
              <a:rPr lang="en-US" b="0" i="0" u="none" strike="noStrike" cap="none"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sym typeface="Arial"/>
              </a:rPr>
              <a:t>If operating in the vicinity of an overhead crane, take steps to ensure that there is no possibility of collision between it and your unit.</a:t>
            </a:r>
          </a:p>
          <a:p>
            <a:pPr marL="465887" lvl="1" indent="-186355">
              <a:spcAft>
                <a:spcPts val="611"/>
              </a:spcAft>
              <a:buSzPct val="100000"/>
              <a:buFont typeface="Arial" panose="020B0604020202020204" pitchFamily="34" charset="0"/>
              <a:buChar char="•"/>
            </a:pPr>
            <a:r>
              <a:rPr lang="en-US" b="0" i="0" u="none" strike="noStrike" cap="none"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sym typeface="Arial"/>
              </a:rPr>
              <a:t>Take a moment to observe wind and weather conditions and decide if it is appropriate to continue.</a:t>
            </a:r>
          </a:p>
          <a:p>
            <a:pPr marL="465887" lvl="1" indent="-186355">
              <a:spcAft>
                <a:spcPts val="611"/>
              </a:spcAft>
              <a:buSzPct val="100000"/>
              <a:buFont typeface="Arial" panose="020B0604020202020204" pitchFamily="34" charset="0"/>
              <a:buChar char="•"/>
            </a:pPr>
            <a:r>
              <a:rPr lang="en-US" b="0" i="0" u="none" strike="noStrike" cap="none"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sym typeface="Arial"/>
              </a:rPr>
              <a:t>Determine the hazard potential posed by any flammable, explosive and/or toxic materials that may be in the area and/or atmosphere. Avoid operating in hazardous locations/atmospheres. </a:t>
            </a:r>
          </a:p>
          <a:p>
            <a:endParaRPr lang="en-US" dirty="0"/>
          </a:p>
        </p:txBody>
      </p:sp>
    </p:spTree>
    <p:extLst>
      <p:ext uri="{BB962C8B-B14F-4D97-AF65-F5344CB8AC3E}">
        <p14:creationId xmlns:p14="http://schemas.microsoft.com/office/powerpoint/2010/main" val="15043652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system that activates an audible and/or visual alarm whenever the base goes off level by more than five degrees or a lesser amount specified by the manufacturer.</a:t>
            </a:r>
          </a:p>
          <a:p>
            <a:endParaRPr lang="en-US" dirty="0"/>
          </a:p>
        </p:txBody>
      </p:sp>
    </p:spTree>
    <p:extLst>
      <p:ext uri="{BB962C8B-B14F-4D97-AF65-F5344CB8AC3E}">
        <p14:creationId xmlns:p14="http://schemas.microsoft.com/office/powerpoint/2010/main" val="40543742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19537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Level Grade</a:t>
            </a:r>
          </a:p>
          <a:p>
            <a:pPr indent="-186355">
              <a:buSzPct val="100000"/>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Turn front wheels to curb or field side</a:t>
            </a:r>
          </a:p>
          <a:p>
            <a:pPr indent="-186355">
              <a:buSzPct val="100000"/>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Place two chocks:</a:t>
            </a:r>
          </a:p>
          <a:p>
            <a:pPr marL="745419" lvl="2" indent="-279532">
              <a:buSzPct val="100000"/>
              <a:buFont typeface="Courier New" panose="02070309020205020404" pitchFamily="49" charset="0"/>
              <a:buChar char="o"/>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Chock front of load side rear wheel</a:t>
            </a:r>
          </a:p>
          <a:p>
            <a:pPr marL="745419" lvl="2" indent="-279532">
              <a:buSzPct val="100000"/>
              <a:buFont typeface="Courier New" panose="02070309020205020404" pitchFamily="49" charset="0"/>
              <a:buChar char="o"/>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Chock back of load side rear wheel</a:t>
            </a:r>
          </a:p>
          <a:p>
            <a:pPr marL="279532" indent="-279532">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Downhill</a:t>
            </a:r>
          </a:p>
          <a:p>
            <a:pPr indent="-186355">
              <a:buSzPct val="100000"/>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Turn front wheels to curb or field side</a:t>
            </a:r>
          </a:p>
          <a:p>
            <a:pPr indent="-186355">
              <a:buSzPct val="100000"/>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Place two chocks:</a:t>
            </a:r>
          </a:p>
          <a:p>
            <a:pPr marL="745419" lvl="2" indent="-279532">
              <a:buSzPct val="100000"/>
              <a:buFont typeface="Courier New" panose="02070309020205020404" pitchFamily="49" charset="0"/>
              <a:buChar char="o"/>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Chock downhill side of front wheel </a:t>
            </a:r>
            <a:r>
              <a:rPr lang="en-US" sz="1200" u="sng" dirty="0">
                <a:latin typeface="Microsoft Sans Serif" panose="020B0604020202020204" pitchFamily="34" charset="0"/>
                <a:ea typeface="Microsoft Sans Serif" panose="020B0604020202020204" pitchFamily="34" charset="0"/>
                <a:cs typeface="Microsoft Sans Serif" panose="020B0604020202020204" pitchFamily="34" charset="0"/>
              </a:rPr>
              <a:t>load side</a:t>
            </a:r>
          </a:p>
          <a:p>
            <a:pPr marL="745419" lvl="2" indent="-279532">
              <a:buSzPct val="100000"/>
              <a:buFont typeface="Courier New" panose="02070309020205020404" pitchFamily="49" charset="0"/>
              <a:buChar char="o"/>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Chock downhill side of rear wheel </a:t>
            </a:r>
            <a:r>
              <a:rPr lang="en-US" sz="1200" u="sng" dirty="0">
                <a:latin typeface="Microsoft Sans Serif" panose="020B0604020202020204" pitchFamily="34" charset="0"/>
                <a:ea typeface="Microsoft Sans Serif" panose="020B0604020202020204" pitchFamily="34" charset="0"/>
                <a:cs typeface="Microsoft Sans Serif" panose="020B0604020202020204" pitchFamily="34" charset="0"/>
              </a:rPr>
              <a:t>load side</a:t>
            </a:r>
          </a:p>
          <a:p>
            <a:pPr marL="279532" indent="-279532">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Uphill</a:t>
            </a:r>
          </a:p>
          <a:p>
            <a:pPr indent="-186355">
              <a:buSzPct val="100000"/>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Turn front wheels to curb or field side</a:t>
            </a:r>
          </a:p>
          <a:p>
            <a:pPr indent="-186355">
              <a:buSzPct val="100000"/>
            </a:pPr>
            <a:r>
              <a:rPr lang="en-US" sz="1200" dirty="0">
                <a:latin typeface="Microsoft Sans Serif" panose="020B0604020202020204" pitchFamily="34" charset="0"/>
                <a:cs typeface="Microsoft Sans Serif" panose="020B0604020202020204" pitchFamily="34" charset="0"/>
              </a:rPr>
              <a:t>Place two chocks:</a:t>
            </a:r>
          </a:p>
          <a:p>
            <a:pPr marL="745419" lvl="2" indent="-279532">
              <a:buSzPct val="100000"/>
              <a:buFont typeface="Courier New" panose="02070309020205020404" pitchFamily="49" charset="0"/>
              <a:buChar char="o"/>
            </a:pPr>
            <a:r>
              <a:rPr lang="en-US" sz="1200" dirty="0">
                <a:latin typeface="Microsoft Sans Serif" panose="020B0604020202020204" pitchFamily="34" charset="0"/>
                <a:cs typeface="Microsoft Sans Serif" panose="020B0604020202020204" pitchFamily="34" charset="0"/>
              </a:rPr>
              <a:t>Chock downhill side of front wheel </a:t>
            </a:r>
            <a:r>
              <a:rPr lang="en-US" sz="1200" u="sng" dirty="0">
                <a:latin typeface="Microsoft Sans Serif" panose="020B0604020202020204" pitchFamily="34" charset="0"/>
                <a:cs typeface="Microsoft Sans Serif" panose="020B0604020202020204" pitchFamily="34" charset="0"/>
              </a:rPr>
              <a:t>load side</a:t>
            </a:r>
          </a:p>
          <a:p>
            <a:pPr marL="745419" lvl="2" indent="-279532">
              <a:buSzPct val="100000"/>
              <a:buFont typeface="Courier New" panose="02070309020205020404" pitchFamily="49" charset="0"/>
              <a:buChar char="o"/>
            </a:pPr>
            <a:r>
              <a:rPr lang="en-US" sz="1200" dirty="0">
                <a:latin typeface="Microsoft Sans Serif" panose="020B0604020202020204" pitchFamily="34" charset="0"/>
                <a:cs typeface="Microsoft Sans Serif" panose="020B0604020202020204" pitchFamily="34" charset="0"/>
              </a:rPr>
              <a:t>Chock downhill side of rear wheel </a:t>
            </a:r>
            <a:r>
              <a:rPr lang="en-US" sz="1200" u="sng" dirty="0">
                <a:latin typeface="Microsoft Sans Serif" panose="020B0604020202020204" pitchFamily="34" charset="0"/>
                <a:cs typeface="Microsoft Sans Serif" panose="020B0604020202020204" pitchFamily="34" charset="0"/>
              </a:rPr>
              <a:t>load side</a:t>
            </a:r>
          </a:p>
          <a:p>
            <a:endParaRPr lang="en-US" dirty="0"/>
          </a:p>
        </p:txBody>
      </p:sp>
    </p:spTree>
    <p:extLst>
      <p:ext uri="{BB962C8B-B14F-4D97-AF65-F5344CB8AC3E}">
        <p14:creationId xmlns:p14="http://schemas.microsoft.com/office/powerpoint/2010/main" val="14759206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6657092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31774">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ANSI/ISEA 121-2018 developed for the manufacture of equipment for dropped object prevent.</a:t>
            </a:r>
          </a:p>
          <a:p>
            <a:pPr marL="279532" indent="-279532" defTabSz="931774">
              <a:buFont typeface="Wingdings" panose="05000000000000000000" pitchFamily="2" charset="2"/>
              <a:buChar char="Ø"/>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defTabSz="931774">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OSHA requires that employers protect their workers from falling objects.  Traditionally this is done with a hardhat. By using only a hardhat, the object is still permitted to fall and could still strike a worker on a lower level or the ground where the hardhat doesn’t offer protection. By utilizing ANSI 121 compliant equipment to secure objects, the drop hazard is all but eliminate.</a:t>
            </a:r>
          </a:p>
        </p:txBody>
      </p:sp>
    </p:spTree>
    <p:extLst>
      <p:ext uri="{BB962C8B-B14F-4D97-AF65-F5344CB8AC3E}">
        <p14:creationId xmlns:p14="http://schemas.microsoft.com/office/powerpoint/2010/main" val="101432464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31774">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ANSI/ISEA 121-2018 developed for the manufacture of equipment for dropped object prevent.</a:t>
            </a:r>
          </a:p>
          <a:p>
            <a:pPr marL="279532" indent="-279532" defTabSz="931774">
              <a:buFont typeface="Wingdings" panose="05000000000000000000" pitchFamily="2" charset="2"/>
              <a:buChar char="Ø"/>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defTabSz="931774">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OSHA requires that employers protect their workers from falling objects.  Traditionally this is done with a hardhat. By using only a hardhat, the object is still permitted to fall and could still strike a worker on a lower level or the ground where the hardhat doesn’t offer protection. By utilizing ANSI 121 compliant equipment to secure objects, the drop hazard is all but eliminate.</a:t>
            </a:r>
          </a:p>
        </p:txBody>
      </p:sp>
    </p:spTree>
    <p:extLst>
      <p:ext uri="{BB962C8B-B14F-4D97-AF65-F5344CB8AC3E}">
        <p14:creationId xmlns:p14="http://schemas.microsoft.com/office/powerpoint/2010/main" val="3060511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49478">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Talk about the vital role NATE plays in the wireless and broadcast infrastructure industries. </a:t>
            </a:r>
          </a:p>
          <a:p>
            <a:pPr defTabSz="949478">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49478">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Share their personal connection to NATE and how they have worked with NATE through the years. </a:t>
            </a:r>
          </a:p>
          <a:p>
            <a:pPr marL="142354" indent="0">
              <a:buNone/>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buNone/>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Mission Statement:</a:t>
            </a:r>
          </a:p>
          <a:p>
            <a:pPr marL="361000" indent="-361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Pursue, formulate and adhere to uniform standards of safety for tower personnel.</a:t>
            </a:r>
          </a:p>
          <a:p>
            <a:pPr marL="361000" indent="-361000">
              <a:buFont typeface="Wingdings" panose="05000000000000000000" pitchFamily="2" charset="2"/>
              <a:buChar char="Ø"/>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61000" indent="-361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Educate the general public, applicable government agencies and clients on continued progress toward safer standards within the industry.</a:t>
            </a:r>
          </a:p>
          <a:p>
            <a:pPr marL="361000" indent="-361000">
              <a:buFont typeface="Wingdings" panose="05000000000000000000" pitchFamily="2" charset="2"/>
              <a:buChar char="Ø"/>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61000" indent="-361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Keep all members informed of issues relevant to the industry.</a:t>
            </a:r>
          </a:p>
          <a:p>
            <a:pPr marL="361000" indent="-361000">
              <a:buFont typeface="Wingdings" panose="05000000000000000000" pitchFamily="2" charset="2"/>
              <a:buChar char="Ø"/>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61000" indent="-361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Provide a unified voice for tower erection, service and maintenance companies.</a:t>
            </a:r>
          </a:p>
          <a:p>
            <a:pPr marL="0" indent="0">
              <a:buNone/>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61000" indent="-361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Facilitate effective safety training for the industry.</a:t>
            </a:r>
          </a:p>
        </p:txBody>
      </p:sp>
    </p:spTree>
    <p:extLst>
      <p:ext uri="{BB962C8B-B14F-4D97-AF65-F5344CB8AC3E}">
        <p14:creationId xmlns:p14="http://schemas.microsoft.com/office/powerpoint/2010/main" val="20647435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3993021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66570929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4416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85457521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02320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023448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(True)</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(Electrical Power)</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A (Dropped Objects)</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49478">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Talk about OSHA being established during Nixon Administration after Congress passed the OSH Act. </a:t>
            </a:r>
          </a:p>
          <a:p>
            <a:pPr defTabSz="949478">
              <a:defRPr/>
            </a:pP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28526237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B (Operator)</a:t>
            </a:r>
          </a:p>
        </p:txBody>
      </p:sp>
    </p:spTree>
    <p:extLst>
      <p:ext uri="{BB962C8B-B14F-4D97-AF65-F5344CB8AC3E}">
        <p14:creationId xmlns:p14="http://schemas.microsoft.com/office/powerpoint/2010/main" val="298906483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 (Tag it out and report the problem to a supervisor)</a:t>
            </a:r>
          </a:p>
        </p:txBody>
      </p:sp>
    </p:spTree>
    <p:extLst>
      <p:ext uri="{BB962C8B-B14F-4D97-AF65-F5344CB8AC3E}">
        <p14:creationId xmlns:p14="http://schemas.microsoft.com/office/powerpoint/2010/main" val="29989526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2893872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Play CTIA 5G, Health and Safety Video (</a:t>
            </a: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https://youtu.be/hlea0nLRd6o</a:t>
            </a: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FCC - Source: CTIA Wireless Health Facts website (https://www.wirelesshealthfacts.com/experts/)</a:t>
            </a:r>
          </a:p>
          <a:p>
            <a:pPr marL="142354" indent="0" defTabSz="931774">
              <a:buNone/>
              <a:defRPr/>
            </a:pPr>
            <a:endParaRPr lang="en-US" b="0" baseline="-25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World Health Organization - Source: CTIA Wireless Health Facts website (https://www.wirelesshealthfacts.com/experts/)</a:t>
            </a:r>
          </a:p>
        </p:txBody>
      </p:sp>
    </p:spTree>
    <p:extLst>
      <p:ext uri="{BB962C8B-B14F-4D97-AF65-F5344CB8AC3E}">
        <p14:creationId xmlns:p14="http://schemas.microsoft.com/office/powerpoint/2010/main" val="304351487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U.S. Food &amp; Drug Administration - Source: CTIA Wireless Health Facts website (https://www.wirelesshealthfacts.com/experts/)</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National Institutes of Health - Source: CTIA Wireless Health Facts website (https://www.wirelesshealthfacts.com/experts/)</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U.S. Food &amp; Drug Administration - Source: CTIA Wireless Health Facts website (https://www.wirelesshealthfacts.com/experts/)</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New Orleans City Council Hearing, 2019 - Source: CTIA Wireless Health Facts website (https://www.wirelesshealthfacts.com/experts/)</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49478">
              <a:lnSpc>
                <a:spcPct val="150000"/>
              </a:lnSpc>
              <a:buNone/>
              <a:defRPr/>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Note that OSHA (the Occupational Safety and Health Administration) is a regulatory agency of the federal government that has been established to ensure that the Law is adhered to by regulating employers. This is accomplished by developing standards consistent with the law, educating employers and employees and enforcing the standards on employers.</a:t>
            </a:r>
          </a:p>
          <a:p>
            <a:pPr marL="142354" indent="0" defTabSz="949478">
              <a:buNone/>
              <a:defRPr/>
            </a:pP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73703465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42354" indent="0">
              <a:spcBef>
                <a:spcPct val="0"/>
              </a:spcBef>
              <a:buNone/>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Many people have expressed concerns over RF exposure due to the increased deployment of 5G nationwide. Small Cells, while not all 5G technology, are at a lower height and have increased visibility for the public. </a:t>
            </a:r>
          </a:p>
        </p:txBody>
      </p:sp>
    </p:spTree>
    <p:extLst>
      <p:ext uri="{BB962C8B-B14F-4D97-AF65-F5344CB8AC3E}">
        <p14:creationId xmlns:p14="http://schemas.microsoft.com/office/powerpoint/2010/main" val="323580273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Discuss what people think about when you say “Radiation.” Most believe “Radioactive” and “Radiation” go hand in hand. </a:t>
            </a:r>
          </a:p>
        </p:txBody>
      </p:sp>
    </p:spTree>
    <p:extLst>
      <p:ext uri="{BB962C8B-B14F-4D97-AF65-F5344CB8AC3E}">
        <p14:creationId xmlns:p14="http://schemas.microsoft.com/office/powerpoint/2010/main" val="350114454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87044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defTabSz="949478">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This includes workers. If the worker is not trained and provided with the ability to ensure they are not being overexposed. </a:t>
            </a:r>
          </a:p>
          <a:p>
            <a:endParaRPr lang="en-US" dirty="0"/>
          </a:p>
        </p:txBody>
      </p:sp>
    </p:spTree>
    <p:extLst>
      <p:ext uri="{BB962C8B-B14F-4D97-AF65-F5344CB8AC3E}">
        <p14:creationId xmlns:p14="http://schemas.microsoft.com/office/powerpoint/2010/main" val="216198059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This includes workers. If the worker is not trained and provided with the ability to ensure they are not being overexposed. </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a:buNone/>
            </a:pPr>
            <a:endParaRPr lang="en-US" dirty="0"/>
          </a:p>
        </p:txBody>
      </p:sp>
    </p:spTree>
    <p:extLst>
      <p:ext uri="{BB962C8B-B14F-4D97-AF65-F5344CB8AC3E}">
        <p14:creationId xmlns:p14="http://schemas.microsoft.com/office/powerpoint/2010/main" val="394954720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1813" indent="0">
              <a:spcBef>
                <a:spcPct val="0"/>
              </a:spcBef>
              <a:buNone/>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best management practice (BMP) is that the RF Personal Protective Monitor (PPM) has precedence above all other things like signage and barriers as remember things change on telecom sites. It’s critical to read the instruction manual on how to properly use the PPM. They should be worn on the front of the body, not in your back pocket, as your body is shielding the RF from the monitor is in the back pocket. Please ensure you follow your company's procedure for use of RF monitors and to know what type of Monitor your company uses.</a:t>
            </a:r>
          </a:p>
          <a:p>
            <a:pPr marL="111813" indent="0">
              <a:spcBef>
                <a:spcPct val="0"/>
              </a:spcBef>
              <a:buNone/>
            </a:pPr>
            <a:endPar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11813" indent="0">
              <a:spcBef>
                <a:spcPct val="0"/>
              </a:spcBef>
              <a:buNone/>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What are the appropriate ranges?</a:t>
            </a:r>
          </a:p>
          <a:p>
            <a:pPr marL="142354" indent="0">
              <a:spcBef>
                <a:spcPct val="0"/>
              </a:spcBef>
              <a:buNone/>
            </a:pPr>
            <a:endPar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76804169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defTabSz="949478">
              <a:buFont typeface="Wingdings" panose="05000000000000000000" pitchFamily="2" charset="2"/>
              <a:buChar char="Ø"/>
              <a:defRPr/>
            </a:pPr>
            <a:r>
              <a:rPr lang="en-US" alt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Requirements</a:t>
            </a:r>
          </a:p>
          <a:p>
            <a:pPr marL="465887" lvl="1" indent="0" defTabSz="949478">
              <a:buNone/>
              <a:defRPr/>
            </a:pPr>
            <a:r>
              <a:rPr lang="en-US" altLang="en-US" sz="1200" b="1" u="sng" dirty="0">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https://www.osha.gov/pls/oshaweb/owadisp.show_document?p_table=FEDERAL_REGISTER&amp;p_id=23993</a:t>
            </a:r>
            <a:endParaRPr lang="en-US" alt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Font typeface="Wingdings" panose="05000000000000000000" pitchFamily="2" charset="2"/>
              <a:buChar char="Ø"/>
            </a:pPr>
            <a:r>
              <a:rPr lang="en-US" alt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Blue:</a:t>
            </a: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Under 20% of the controlled standard (under the uncontrolled standard).</a:t>
            </a:r>
          </a:p>
          <a:p>
            <a:pPr marL="142354" indent="0">
              <a:buNone/>
            </a:pPr>
            <a:endPar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Font typeface="Wingdings" panose="05000000000000000000" pitchFamily="2" charset="2"/>
              <a:buChar char="Ø"/>
            </a:pPr>
            <a:r>
              <a:rPr lang="en-US" alt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Yellow:</a:t>
            </a: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Between 20-99% of the controlled standard (the area between the yellow and red lines as shown in the MPE chart).</a:t>
            </a:r>
          </a:p>
          <a:p>
            <a:pPr marL="142354" indent="0">
              <a:buNone/>
            </a:pPr>
            <a:endPar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Font typeface="Wingdings" panose="05000000000000000000" pitchFamily="2" charset="2"/>
              <a:buChar char="Ø"/>
            </a:pPr>
            <a:r>
              <a:rPr lang="en-US" alt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Red: </a:t>
            </a: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Above the controlled standard.  </a:t>
            </a:r>
          </a:p>
          <a:p>
            <a:endParaRPr lang="en-US" dirty="0"/>
          </a:p>
        </p:txBody>
      </p:sp>
    </p:spTree>
    <p:extLst>
      <p:ext uri="{BB962C8B-B14F-4D97-AF65-F5344CB8AC3E}">
        <p14:creationId xmlns:p14="http://schemas.microsoft.com/office/powerpoint/2010/main" val="133354643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 (Non-Ionizing)</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(Notice)</a:t>
            </a:r>
          </a:p>
        </p:txBody>
      </p:sp>
    </p:spTree>
    <p:extLst>
      <p:ext uri="{BB962C8B-B14F-4D97-AF65-F5344CB8AC3E}">
        <p14:creationId xmlns:p14="http://schemas.microsoft.com/office/powerpoint/2010/main" val="2989064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49478">
              <a:lnSpc>
                <a:spcPct val="150000"/>
              </a:lnSpc>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Describe this protection in simple terms or by example. This provision advocates for workers who report complaints which provide a hazard in the environment in which they work. The protection protects them from each of the bulleted points. </a:t>
            </a:r>
          </a:p>
          <a:p>
            <a:pPr marL="142354" indent="0" defTabSz="949478">
              <a:buNone/>
              <a:defRPr/>
            </a:pP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30507555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02583234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485775" y="739775"/>
            <a:ext cx="6042025" cy="3398838"/>
          </a:xfrm>
          <a:prstGeom prst="rect">
            <a:avLst/>
          </a:prstGeom>
          <a:solidFill>
            <a:srgbClr val="FFFFFF"/>
          </a:solidFill>
          <a:ln>
            <a:solidFill>
              <a:srgbClr val="000000"/>
            </a:solidFill>
            <a:miter lim="800000"/>
            <a:headEnd/>
            <a:tailEnd/>
          </a:ln>
        </p:spPr>
      </p:sp>
      <p:sp>
        <p:nvSpPr>
          <p:cNvPr id="76803" name="Rectangle 3"/>
          <p:cNvSpPr>
            <a:spLocks noGrp="1" noChangeArrowheads="1"/>
          </p:cNvSpPr>
          <p:nvPr>
            <p:ph type="body" idx="1"/>
          </p:nvPr>
        </p:nvSpPr>
        <p:spPr bwMode="auto">
          <a:xfrm>
            <a:off x="932938" y="4413864"/>
            <a:ext cx="5144527" cy="4185948"/>
          </a:xfrm>
          <a:prstGeom prst="rect">
            <a:avLst/>
          </a:prstGeom>
          <a:solidFill>
            <a:srgbClr val="FFFFFF"/>
          </a:solidFill>
          <a:ln>
            <a:solidFill>
              <a:srgbClr val="000000"/>
            </a:solidFill>
            <a:miter lim="800000"/>
            <a:headEnd/>
            <a:tailEnd/>
          </a:ln>
        </p:spPr>
        <p:txBody>
          <a:bodyPr/>
          <a:lstStyle/>
          <a:p>
            <a:pPr marL="142354" indent="0">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Flowchart for confined space definition.</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485775" y="739775"/>
            <a:ext cx="6042025" cy="3398838"/>
          </a:xfrm>
          <a:prstGeom prst="rect">
            <a:avLst/>
          </a:prstGeom>
          <a:solidFill>
            <a:srgbClr val="FFFFFF"/>
          </a:solidFill>
          <a:ln>
            <a:solidFill>
              <a:srgbClr val="000000"/>
            </a:solidFill>
            <a:miter lim="800000"/>
            <a:headEnd/>
            <a:tailEnd/>
          </a:ln>
        </p:spPr>
      </p:sp>
      <p:sp>
        <p:nvSpPr>
          <p:cNvPr id="78851" name="Rectangle 3"/>
          <p:cNvSpPr>
            <a:spLocks noGrp="1" noChangeArrowheads="1"/>
          </p:cNvSpPr>
          <p:nvPr>
            <p:ph type="body" idx="1"/>
          </p:nvPr>
        </p:nvSpPr>
        <p:spPr bwMode="auto">
          <a:xfrm>
            <a:off x="932938" y="4413864"/>
            <a:ext cx="5144527" cy="4185948"/>
          </a:xfrm>
          <a:prstGeom prst="rect">
            <a:avLst/>
          </a:prstGeom>
          <a:solidFill>
            <a:srgbClr val="FFFFFF"/>
          </a:solidFill>
          <a:ln>
            <a:solidFill>
              <a:srgbClr val="000000"/>
            </a:solidFill>
            <a:miter lim="800000"/>
            <a:headEnd/>
            <a:tailEnd/>
          </a:ln>
        </p:spPr>
        <p:txBody>
          <a:bodyPr/>
          <a:lstStyle/>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Permit-required confined space definition flowchart step 1.</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Atmospheric hazards have historically caused the majority of deaths in confined spaces.</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It is critical to recognize that the definition includes not only spaces where there is a known hazardous atmosphere but also those that have the </a:t>
            </a:r>
            <a:r>
              <a:rPr lang="en-US" sz="1200" u="sng" dirty="0">
                <a:latin typeface="Microsoft Sans Serif" panose="020B0604020202020204" pitchFamily="34" charset="0"/>
                <a:ea typeface="Microsoft Sans Serif" panose="020B0604020202020204" pitchFamily="34" charset="0"/>
                <a:cs typeface="Microsoft Sans Serif" panose="020B0604020202020204" pitchFamily="34" charset="0"/>
              </a:rPr>
              <a:t>potential</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for a hazardous atmosphere.</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LEL = Lower Explosive Limit</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PEL = Permissible Exposure Limit</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IDLH = Immediately Dangerous to Life and Health</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xfrm>
            <a:off x="485775" y="739775"/>
            <a:ext cx="6042025" cy="3398838"/>
          </a:xfrm>
          <a:prstGeom prst="rect">
            <a:avLst/>
          </a:prstGeom>
          <a:solidFill>
            <a:srgbClr val="FFFFFF"/>
          </a:solidFill>
          <a:ln>
            <a:solidFill>
              <a:srgbClr val="000000"/>
            </a:solidFill>
            <a:miter lim="800000"/>
            <a:headEnd/>
            <a:tailEnd/>
          </a:ln>
        </p:spPr>
      </p:sp>
      <p:sp>
        <p:nvSpPr>
          <p:cNvPr id="80899" name="Rectangle 3"/>
          <p:cNvSpPr>
            <a:spLocks noGrp="1" noChangeArrowheads="1"/>
          </p:cNvSpPr>
          <p:nvPr>
            <p:ph type="body" idx="1"/>
          </p:nvPr>
        </p:nvSpPr>
        <p:spPr bwMode="auto">
          <a:xfrm>
            <a:off x="932938" y="4413864"/>
            <a:ext cx="5144527" cy="4185948"/>
          </a:xfrm>
          <a:prstGeom prst="rect">
            <a:avLst/>
          </a:prstGeom>
          <a:solidFill>
            <a:srgbClr val="FFFFFF"/>
          </a:solidFill>
          <a:ln>
            <a:solidFill>
              <a:srgbClr val="000000"/>
            </a:solidFill>
            <a:miter lim="800000"/>
            <a:headEnd/>
            <a:tailEnd/>
          </a:ln>
        </p:spPr>
        <p:txBody>
          <a:bodyPr/>
          <a:lstStyle/>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Permit-required confined space definition flowchart step 2.</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Engulfment typically refers to hazards associated with granular materials. These are also called flowable solids.  Examples include; grain, coal, sand, gravel, sawdust, and resin pellets.</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An entrant may also be engulfed by liquids.</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485775" y="739775"/>
            <a:ext cx="6042025" cy="3398838"/>
          </a:xfrm>
          <a:prstGeom prst="rect">
            <a:avLst/>
          </a:prstGeom>
          <a:solidFill>
            <a:srgbClr val="FFFFFF"/>
          </a:solidFill>
          <a:ln>
            <a:solidFill>
              <a:srgbClr val="000000"/>
            </a:solidFill>
            <a:miter lim="800000"/>
            <a:headEnd/>
            <a:tailEnd/>
          </a:ln>
        </p:spPr>
      </p:sp>
      <p:sp>
        <p:nvSpPr>
          <p:cNvPr id="82947" name="Rectangle 3"/>
          <p:cNvSpPr>
            <a:spLocks noGrp="1" noChangeArrowheads="1"/>
          </p:cNvSpPr>
          <p:nvPr>
            <p:ph type="body" idx="1"/>
          </p:nvPr>
        </p:nvSpPr>
        <p:spPr bwMode="auto">
          <a:xfrm>
            <a:off x="932938" y="4413864"/>
            <a:ext cx="5144527" cy="4185948"/>
          </a:xfrm>
          <a:prstGeom prst="rect">
            <a:avLst/>
          </a:prstGeom>
          <a:solidFill>
            <a:srgbClr val="FFFFFF"/>
          </a:solidFill>
          <a:ln>
            <a:solidFill>
              <a:srgbClr val="000000"/>
            </a:solidFill>
            <a:miter lim="800000"/>
            <a:headEnd/>
            <a:tailEnd/>
          </a:ln>
        </p:spPr>
        <p:txBody>
          <a:bodyPr/>
          <a:lstStyle/>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Permit-required confined space definition flowchart step 3.</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OSHA’s definition is limiting and refers to a funnel bottom shape that is common in many types of hoppers.</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hazard assessment of the space should consider all types of configurations that increase the risk to the entrants.</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485775" y="739775"/>
            <a:ext cx="6042025" cy="3398838"/>
          </a:xfrm>
          <a:prstGeom prst="rect">
            <a:avLst/>
          </a:prstGeom>
          <a:solidFill>
            <a:srgbClr val="FFFFFF"/>
          </a:solidFill>
          <a:ln>
            <a:solidFill>
              <a:srgbClr val="000000"/>
            </a:solidFill>
            <a:miter lim="800000"/>
            <a:headEnd/>
            <a:tailEnd/>
          </a:ln>
        </p:spPr>
      </p:sp>
      <p:sp>
        <p:nvSpPr>
          <p:cNvPr id="84995" name="Rectangle 3"/>
          <p:cNvSpPr>
            <a:spLocks noGrp="1" noChangeArrowheads="1"/>
          </p:cNvSpPr>
          <p:nvPr>
            <p:ph type="body" idx="1"/>
          </p:nvPr>
        </p:nvSpPr>
        <p:spPr bwMode="auto">
          <a:xfrm>
            <a:off x="932938" y="4413864"/>
            <a:ext cx="5144527" cy="4185948"/>
          </a:xfrm>
          <a:prstGeom prst="rect">
            <a:avLst/>
          </a:prstGeom>
          <a:solidFill>
            <a:srgbClr val="FFFFFF"/>
          </a:solidFill>
          <a:ln>
            <a:solidFill>
              <a:srgbClr val="000000"/>
            </a:solidFill>
            <a:miter lim="800000"/>
            <a:headEnd/>
            <a:tailEnd/>
          </a:ln>
        </p:spPr>
        <p:txBody>
          <a:bodyPr/>
          <a:lstStyle/>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Permit-required confined space definition flowchart step 4.</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This is a very broad statement that clearly puts the obligation on us to identify and consider all hazards associated with the space.</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933606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endParaRPr lang="en-US" dirty="0"/>
          </a:p>
        </p:txBody>
      </p:sp>
    </p:spTree>
    <p:extLst>
      <p:ext uri="{BB962C8B-B14F-4D97-AF65-F5344CB8AC3E}">
        <p14:creationId xmlns:p14="http://schemas.microsoft.com/office/powerpoint/2010/main" val="40884807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2"/>
            <a:ext cx="5607062" cy="4745678"/>
          </a:xfrm>
          <a:prstGeom prst="rect">
            <a:avLst/>
          </a:prstGeom>
        </p:spPr>
        <p:txBody>
          <a:bodyPr/>
          <a:lstStyle/>
          <a:p>
            <a:pPr marL="279532" indent="-279532">
              <a:spcAft>
                <a:spcPts val="611"/>
              </a:spcAft>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Before an employee enters the space, the internal atmosphere must be tested, with a calibrated direct-reading instrument, for the following conditions in the order given: </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Oxygen content </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Flammable gases and vapors. </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Potential toxic air contaminants. </a:t>
            </a:r>
          </a:p>
          <a:p>
            <a:pPr marL="279532" indent="0">
              <a:buNone/>
            </a:pPr>
            <a:endPar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spcAft>
                <a:spcPts val="611"/>
              </a:spcAft>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There may be no hazardous atmosphere within the space whenever any employee is inside the space.</a:t>
            </a:r>
          </a:p>
          <a:p>
            <a:pPr marL="279532" indent="-279532">
              <a:buFont typeface="Wingdings" panose="05000000000000000000" pitchFamily="2" charset="2"/>
              <a:buChar char="Ø"/>
            </a:pPr>
            <a:r>
              <a:rPr lang="en-US" sz="9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Continuous forced air ventilation must be used, as follows:</a:t>
            </a: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454240" indent="-174708">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 employee may not enter the space until the forced air ventilation has eliminated any hazardous atmosphere.</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forced air ventilation must be so directed as to ventilate the immediate areas where an employee is or will be present within the space and must continue until all employees have left the space. </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air supply for the forced air ventilation must be from a clean source and may not increase the hazards in the space. </a:t>
            </a:r>
          </a:p>
          <a:p>
            <a:pPr indent="-186355">
              <a:spcAft>
                <a:spcPts val="611"/>
              </a:spcAft>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atmosphere within the space must be periodically tested as necessary to ensure that the continuous forced air ventilation is preventing the accumulation of a hazardous atmosphere.</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If a hazardous atmosphere is detected during entry: </a:t>
            </a:r>
            <a:b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Each employee must leave the space immediately. </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space must be evaluated to determine how the hazardous atmosphere developed.</a:t>
            </a:r>
          </a:p>
          <a:p>
            <a:pPr indent="-186355">
              <a:spcAft>
                <a:spcPts val="611"/>
              </a:spcAft>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Measures must be implemented to protect employees from the hazardous atmosphere before any subsequent entry takes place.</a:t>
            </a:r>
          </a:p>
          <a:p>
            <a:pPr marL="279532" indent="-279532">
              <a:spcAft>
                <a:spcPts val="611"/>
              </a:spcAft>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supervisor and competent person must verify that the space is safe for entry and that the pre-entry measures required of this section have been taken, through a written certification that contains the date, the location of the space, and the signature of the person providing the certification. The certification must be made before entry and must be made available to each employee entering the space or to that employee's authorized representative. </a:t>
            </a:r>
          </a:p>
          <a:p>
            <a:pPr marL="279532" indent="-279532">
              <a:spcAft>
                <a:spcPts val="611"/>
              </a:spcAft>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Any employee, who enters the space, or that employee's authorized representative, must be provided an opportunity to observe the pre-entry testing.</a:t>
            </a:r>
          </a:p>
          <a:p>
            <a:pPr marL="279532" indent="-279532">
              <a:spcAft>
                <a:spcPts val="611"/>
              </a:spcAft>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Periodically retest to verify that the atmosphere remains within acceptable entry conditions</a:t>
            </a:r>
            <a:r>
              <a:rPr lang="en-US" sz="8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7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17480471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2"/>
            <a:ext cx="5607062" cy="4668208"/>
          </a:xfrm>
          <a:prstGeom prst="rect">
            <a:avLst/>
          </a:prstGeom>
        </p:spPr>
        <p:txBody>
          <a:bodyPr/>
          <a:lstStyle/>
          <a:p>
            <a:pPr marL="279532" indent="-279532">
              <a:spcAft>
                <a:spcPts val="611"/>
              </a:spcAft>
              <a:buFont typeface="Wingdings" panose="05000000000000000000" pitchFamily="2" charset="2"/>
              <a:buChar char="Ø"/>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Always test the air in your work area.</a:t>
            </a:r>
          </a:p>
          <a:p>
            <a:pPr marL="279532" indent="-279532">
              <a:spcAft>
                <a:spcPts val="611"/>
              </a:spcAft>
              <a:buFont typeface="Wingdings" panose="05000000000000000000" pitchFamily="2" charset="2"/>
              <a:buChar char="Ø"/>
            </a:pPr>
            <a:r>
              <a:rPr lang="en-US" sz="1000" dirty="0">
                <a:latin typeface="Microsoft Sans Serif" panose="020B0604020202020204" pitchFamily="34" charset="0"/>
                <a:ea typeface="Microsoft Sans Serif" panose="020B0604020202020204" pitchFamily="34" charset="0"/>
                <a:cs typeface="Microsoft Sans Serif" panose="020B0604020202020204" pitchFamily="34" charset="0"/>
              </a:rPr>
              <a:t>Be sure to test the atmosphere at the various levels.</a:t>
            </a:r>
          </a:p>
          <a:p>
            <a:pPr marL="279532" indent="-279532">
              <a:spcAft>
                <a:spcPts val="611"/>
              </a:spcAft>
              <a:buFont typeface="Wingdings" panose="05000000000000000000" pitchFamily="2" charset="2"/>
              <a:buChar char="Ø"/>
            </a:pPr>
            <a:r>
              <a:rPr lang="en-US" sz="1000" i="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Hazardous atmosphere </a:t>
            </a:r>
            <a:r>
              <a:rPr lang="en-US" sz="10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means an atmosphere that may expose employees to the risk of death, incapacitation, impairment of ability to self-rescue (that is, escape unaided from a permit space), injury, or acute illness from one or more of the following causes: </a:t>
            </a:r>
          </a:p>
          <a:p>
            <a:pPr indent="-186355">
              <a:spcAft>
                <a:spcPts val="611"/>
              </a:spcAft>
              <a:buFont typeface="Arial" panose="020B0604020202020204" pitchFamily="34" charset="0"/>
              <a:buChar char="•"/>
            </a:pPr>
            <a:r>
              <a:rPr lang="en-US" sz="10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Flammable gas, vapor, or mist in excess of 10 percent of its lower flammable limit (LFL); </a:t>
            </a:r>
          </a:p>
          <a:p>
            <a:pPr indent="-186355">
              <a:spcAft>
                <a:spcPts val="611"/>
              </a:spcAft>
              <a:buFont typeface="Arial" panose="020B0604020202020204" pitchFamily="34" charset="0"/>
              <a:buChar char="•"/>
            </a:pPr>
            <a:r>
              <a:rPr lang="en-US" sz="10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Airborne combustible dust at a concentration that meets or exceeds its LFL. </a:t>
            </a:r>
          </a:p>
          <a:p>
            <a:pPr marL="279532" indent="-279532">
              <a:spcAft>
                <a:spcPts val="611"/>
              </a:spcAft>
              <a:buFont typeface="Wingdings" panose="05000000000000000000" pitchFamily="2" charset="2"/>
              <a:buChar char="Ø"/>
            </a:pPr>
            <a:r>
              <a:rPr lang="en-US" sz="10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Note: </a:t>
            </a:r>
            <a:r>
              <a:rPr lang="en-US" sz="10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This concentration may be approximated as a condition in which the combustible dust obscures vision at a distance of 5 feet (1.52 meters) or less. </a:t>
            </a:r>
          </a:p>
          <a:p>
            <a:pPr marL="279532" indent="-279532">
              <a:spcAft>
                <a:spcPts val="611"/>
              </a:spcAft>
              <a:buFont typeface="Wingdings" panose="05000000000000000000" pitchFamily="2" charset="2"/>
              <a:buChar char="Ø"/>
            </a:pPr>
            <a:r>
              <a:rPr lang="en-US" sz="10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Atmospheric oxygen concentration below 19.5 percent or above 23.5 percent.</a:t>
            </a:r>
          </a:p>
          <a:p>
            <a:pPr marL="279532" indent="-279532">
              <a:spcAft>
                <a:spcPts val="611"/>
              </a:spcAft>
              <a:buFont typeface="Wingdings" panose="05000000000000000000" pitchFamily="2" charset="2"/>
              <a:buChar char="Ø"/>
            </a:pPr>
            <a:r>
              <a:rPr lang="en-US" sz="10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Atmospheric concentration of any substance for which a dose or a permissible exposure limit is published in Subpart D—Occupational Health and Environmental Control, or in Subpart Z—Toxic and Hazardous Substances, of this part and which could result in employee exposure in excess of its dose or permissible exposure limit. </a:t>
            </a:r>
          </a:p>
          <a:p>
            <a:pPr marL="279532" indent="-279532">
              <a:spcAft>
                <a:spcPts val="611"/>
              </a:spcAft>
              <a:buFont typeface="Wingdings" panose="05000000000000000000" pitchFamily="2" charset="2"/>
              <a:buChar char="Ø"/>
            </a:pPr>
            <a:r>
              <a:rPr lang="en-US" sz="10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Note</a:t>
            </a:r>
            <a:r>
              <a:rPr lang="en-US" sz="10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An atmospheric concentration of any substance that is not capable of causing death, incapacitation, impairment of ability to self-rescue, injury, or acute illness due to its health effects is not covered by this definition. </a:t>
            </a:r>
          </a:p>
          <a:p>
            <a:pPr marL="279532" indent="-279532">
              <a:spcAft>
                <a:spcPts val="611"/>
              </a:spcAft>
              <a:buFont typeface="Wingdings" panose="05000000000000000000" pitchFamily="2" charset="2"/>
              <a:buChar char="Ø"/>
            </a:pPr>
            <a:r>
              <a:rPr lang="en-US" sz="10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Any other atmospheric condition that is immediately dangerous to life or health. </a:t>
            </a:r>
          </a:p>
          <a:p>
            <a:pPr marL="279532" indent="-279532">
              <a:spcAft>
                <a:spcPts val="611"/>
              </a:spcAft>
              <a:buFont typeface="Wingdings" panose="05000000000000000000" pitchFamily="2" charset="2"/>
              <a:buChar char="Ø"/>
            </a:pPr>
            <a:r>
              <a:rPr lang="en-US" sz="10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Note:</a:t>
            </a:r>
            <a:r>
              <a:rPr lang="en-US" sz="10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For air contaminants for which OSHA has not determined a dose or permissible exposure limit, other sources of information, such as Safety Data Sheets that comply with the Hazard Communication section of this program, published information, and internal documents can provide guidance in establishing acceptable atmospheric conditions. </a:t>
            </a:r>
          </a:p>
          <a:p>
            <a:pPr marL="279532" indent="-279532">
              <a:spcAft>
                <a:spcPts val="611"/>
              </a:spcAft>
              <a:buFont typeface="Wingdings" panose="05000000000000000000" pitchFamily="2" charset="2"/>
              <a:buChar char="Ø"/>
            </a:pPr>
            <a:endParaRPr lang="en-US" sz="1000" dirty="0"/>
          </a:p>
        </p:txBody>
      </p:sp>
    </p:spTree>
    <p:extLst>
      <p:ext uri="{BB962C8B-B14F-4D97-AF65-F5344CB8AC3E}">
        <p14:creationId xmlns:p14="http://schemas.microsoft.com/office/powerpoint/2010/main" val="48453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49478">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Point out the responsibilities employers have to protect their employees.</a:t>
            </a:r>
          </a:p>
        </p:txBody>
      </p:sp>
    </p:spTree>
    <p:extLst>
      <p:ext uri="{BB962C8B-B14F-4D97-AF65-F5344CB8AC3E}">
        <p14:creationId xmlns:p14="http://schemas.microsoft.com/office/powerpoint/2010/main" val="409310194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01040" y="4415790"/>
            <a:ext cx="5608320" cy="4725670"/>
          </a:xfrm>
        </p:spPr>
        <p:txBody>
          <a:bodyPr/>
          <a:lstStyle/>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Be sure to understand the properties of gases and how they will move about in underground vaults or trenches.  Will the gases float, drift or sink? </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Before an employee enters the space, the internal atmosphere must be tested, with a calibrated direct-reading instrument, for the following conditions in the order given: </a:t>
            </a:r>
          </a:p>
          <a:p>
            <a:pPr indent="-186355">
              <a:buFont typeface="Arial" panose="020B0604020202020204" pitchFamily="34" charset="0"/>
              <a:buChar char="•"/>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Oxygen content </a:t>
            </a:r>
          </a:p>
          <a:p>
            <a:pPr indent="-186355">
              <a:buFont typeface="Arial" panose="020B0604020202020204" pitchFamily="34" charset="0"/>
              <a:buChar char="•"/>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Flammable gases and vapors. </a:t>
            </a:r>
          </a:p>
          <a:p>
            <a:pPr indent="-186355">
              <a:buFont typeface="Arial" panose="020B0604020202020204" pitchFamily="34" charset="0"/>
              <a:buChar char="•"/>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Potential toxic air contaminants. </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There may be no hazardous atmosphere within the space whenever any employee is inside the space. </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Continuous forced air ventilation must be used, as follows: </a:t>
            </a:r>
          </a:p>
          <a:p>
            <a:pPr indent="-186355">
              <a:buFont typeface="Arial" panose="020B0604020202020204" pitchFamily="34" charset="0"/>
              <a:buChar char="•"/>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An employee may not enter the space until the forced air ventilation has eliminated any hazardous atmosphere.</a:t>
            </a:r>
          </a:p>
          <a:p>
            <a:pPr indent="-186355">
              <a:buFont typeface="Arial" panose="020B0604020202020204" pitchFamily="34" charset="0"/>
              <a:buChar char="•"/>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The forced air ventilation must be so directed as to ventilate the immediate areas where an employee is or will be present within the space and must continue until all employees have left the space. </a:t>
            </a:r>
          </a:p>
          <a:p>
            <a:pPr indent="-186355">
              <a:buFont typeface="Arial" panose="020B0604020202020204" pitchFamily="34" charset="0"/>
              <a:buChar char="•"/>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The air supply for the forced air ventilation must be from a clean source and may not increase the hazards in the space. </a:t>
            </a:r>
          </a:p>
          <a:p>
            <a:pPr indent="-186355">
              <a:buFont typeface="Arial" panose="020B0604020202020204" pitchFamily="34" charset="0"/>
              <a:buChar char="•"/>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The atmosphere within the space must be periodically tested as necessary to ensure that the continuous forced air ventilation is preventing the accumulation of a hazardous atmosphere. </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If a hazardous atmosphere is detected during entry: </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Each employee must leave the space immediately. </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The space must be evaluated to determine how the hazardous atmosphere developed.</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Measures must be implemented to protect employees from the hazardous atmosphere before any subsequent entry takes place. </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The supervisor and competent person must verify that the space is safe for entry and that the pre-entry measures required of this section have been taken, through a written certification that contains the date, the location of the space, and the signature of the person providing the certification. The certification must be made before entry and must be made available to each employee entering the space or to that employee's authorized representative. </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Any employee, who enters the space, or that employee's authorized representative, must be provided an opportunity to observe the pre-entry testing.</a:t>
            </a:r>
          </a:p>
          <a:p>
            <a:pPr marL="279532" indent="-279532">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Periodically retest to verify that the atmosphere remains within acceptable entry conditions. </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a:buNone/>
            </a:pPr>
            <a:endParaRPr lang="en-US" dirty="0"/>
          </a:p>
        </p:txBody>
      </p:sp>
    </p:spTree>
    <p:extLst>
      <p:ext uri="{BB962C8B-B14F-4D97-AF65-F5344CB8AC3E}">
        <p14:creationId xmlns:p14="http://schemas.microsoft.com/office/powerpoint/2010/main" val="271410125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a:spcAft>
                <a:spcPts val="611"/>
              </a:spcAft>
              <a:buFont typeface="Wingdings" panose="05000000000000000000" pitchFamily="2" charset="2"/>
              <a:buChar char="Ø"/>
            </a:pPr>
            <a:r>
              <a:rPr lang="en-US" i="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Test or testing </a:t>
            </a:r>
            <a:r>
              <a:rPr lang="en-US"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means the process by which the hazards that may confront entrants of a permit space are identified and evaluated. Testing includes specifying the tests that are to be performed in the permit space.</a:t>
            </a:r>
          </a:p>
          <a:p>
            <a:pPr marL="279532" indent="-279532">
              <a:spcAft>
                <a:spcPts val="611"/>
              </a:spcAft>
              <a:buFont typeface="Wingdings" panose="05000000000000000000" pitchFamily="2" charset="2"/>
              <a:buChar char="Ø"/>
            </a:pPr>
            <a:r>
              <a:rPr lang="en-US"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Note: </a:t>
            </a:r>
            <a:r>
              <a:rPr lang="en-US"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Testing enables employers both to devise and implement adequate control measures for the protection of authorized entrants and to determine if acceptable entry conditions are present immediately prior to, and during, entry. </a:t>
            </a:r>
          </a:p>
          <a:p>
            <a:pPr marL="279532" indent="-279532">
              <a:spcAft>
                <a:spcPts val="611"/>
              </a:spcAft>
              <a:buFont typeface="Wingdings" panose="05000000000000000000" pitchFamily="2" charset="2"/>
              <a:buChar char="Ø"/>
            </a:pPr>
            <a:r>
              <a:rPr lang="en-US"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When a competent person performs tests and inspections, the employer. must ensure that the person performing the test and inspection records the location, time, date, location of inspected spaces, and the operations performed, as well as the test results and any instructions. </a:t>
            </a:r>
          </a:p>
          <a:p>
            <a:pPr marL="279532" indent="-279532">
              <a:spcAft>
                <a:spcPts val="611"/>
              </a:spcAft>
              <a:buFont typeface="Wingdings" panose="05000000000000000000" pitchFamily="2" charset="2"/>
              <a:buChar char="Ø"/>
            </a:pPr>
            <a:r>
              <a:rPr lang="en-US"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must ensure that the records are posted in the immediate vicinity of the affected operations while work in the spaces is in progress. The records must be kept on file for a period of at least three months from the completion date of the specific job for which they were generated. </a:t>
            </a:r>
          </a:p>
          <a:p>
            <a:pPr marL="279532" indent="-279532">
              <a:spcAft>
                <a:spcPts val="611"/>
              </a:spcAft>
              <a:buFont typeface="Wingdings" panose="05000000000000000000" pitchFamily="2" charset="2"/>
              <a:buChar char="Ø"/>
            </a:pPr>
            <a:r>
              <a:rPr lang="en-US"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It is common for multi-gas atmospheric test equipment to be used. These will measure the required gases, (O2, CO, Combustible gases and Toxic gases) simultaneously.</a:t>
            </a:r>
          </a:p>
          <a:p>
            <a:pPr marL="279532" indent="-279532">
              <a:spcAft>
                <a:spcPts val="611"/>
              </a:spcAft>
              <a:buFont typeface="Wingdings" panose="05000000000000000000" pitchFamily="2" charset="2"/>
              <a:buChar char="Ø"/>
            </a:pPr>
            <a:r>
              <a:rPr lang="en-US"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Make sure to bump test the device before you use it. A bump test gets the device ready for measuring purposes. Also, follow the manufacturer recommendations for calibrating the monitors as they will vary from 6 months to 2 years.</a:t>
            </a: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a:buNone/>
            </a:pPr>
            <a:endParaRPr lang="en-US" dirty="0"/>
          </a:p>
        </p:txBody>
      </p:sp>
    </p:spTree>
    <p:extLst>
      <p:ext uri="{BB962C8B-B14F-4D97-AF65-F5344CB8AC3E}">
        <p14:creationId xmlns:p14="http://schemas.microsoft.com/office/powerpoint/2010/main" val="202695034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0" indent="0" defTabSz="916493" eaLnBrk="0" fontAlgn="base" hangingPunct="0">
              <a:spcBef>
                <a:spcPct val="30000"/>
              </a:spcBef>
              <a:spcAft>
                <a:spcPct val="0"/>
              </a:spcAft>
              <a:buClrTx/>
              <a:buSzTx/>
              <a:buNone/>
              <a:defRPr/>
            </a:pPr>
            <a:r>
              <a:rPr lang="en-US" sz="1200" i="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Entry </a:t>
            </a: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means the action by which any part of a person passes through an opening into a permit-required confined space. Entry includes ensuing work activities in that space and is considered to have occurred as soon as any part of the entrant’s body breaks the plane of an opening into the space, whether or not such action is intentional or any work activities are actually performed in the space. </a:t>
            </a:r>
          </a:p>
          <a:p>
            <a:endParaRPr lang="en-US" dirty="0"/>
          </a:p>
        </p:txBody>
      </p:sp>
    </p:spTree>
    <p:extLst>
      <p:ext uri="{BB962C8B-B14F-4D97-AF65-F5344CB8AC3E}">
        <p14:creationId xmlns:p14="http://schemas.microsoft.com/office/powerpoint/2010/main" val="75086139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279532" indent="-279532" defTabSz="916493" eaLnBrk="0" fontAlgn="base" hangingPunct="0">
              <a:spcAft>
                <a:spcPts val="1019"/>
              </a:spcAft>
              <a:buClrTx/>
              <a:buSzTx/>
              <a:buFont typeface="Wingdings" panose="05000000000000000000" pitchFamily="2" charset="2"/>
              <a:buChar char="Ø"/>
              <a:defRPr/>
            </a:pPr>
            <a:r>
              <a:rPr lang="en-US" sz="12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Non-permit confined space  - </a:t>
            </a: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means a confined space that meets the definition of a confined space but does not meet the requirements for a permit-required confined space.  </a:t>
            </a:r>
          </a:p>
          <a:p>
            <a:pPr marL="279532" indent="-279532" defTabSz="916493" eaLnBrk="0" fontAlgn="base" hangingPunct="0">
              <a:spcAft>
                <a:spcPts val="1019"/>
              </a:spcAft>
              <a:buClrTx/>
              <a:buSzTx/>
              <a:buFont typeface="Wingdings" panose="05000000000000000000" pitchFamily="2" charset="2"/>
              <a:buChar char="Ø"/>
              <a:defRPr/>
            </a:pPr>
            <a:r>
              <a:rPr lang="en-US" sz="12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Test</a:t>
            </a: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 test the atmosphere to see if there is a hazardous atmosphere using a 4 in 1 multi-gas detector</a:t>
            </a:r>
          </a:p>
          <a:p>
            <a:pPr marL="279532" indent="-279532" defTabSz="916493" eaLnBrk="0" fontAlgn="base" hangingPunct="0">
              <a:spcAft>
                <a:spcPts val="1019"/>
              </a:spcAft>
              <a:buClrTx/>
              <a:buSzTx/>
              <a:buFont typeface="Wingdings" panose="05000000000000000000" pitchFamily="2" charset="2"/>
              <a:buChar char="Ø"/>
              <a:defRPr/>
            </a:pPr>
            <a:r>
              <a:rPr lang="en-US" sz="12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Purge</a:t>
            </a: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 purge the space of any unwanted chemicals/gases/hazardous atmosphere</a:t>
            </a:r>
          </a:p>
          <a:p>
            <a:pPr marL="279532" indent="-279532" defTabSz="916493" eaLnBrk="0" fontAlgn="base" hangingPunct="0">
              <a:spcAft>
                <a:spcPts val="1019"/>
              </a:spcAft>
              <a:buClrTx/>
              <a:buSzTx/>
              <a:buFont typeface="Wingdings" panose="05000000000000000000" pitchFamily="2" charset="2"/>
              <a:buChar char="Ø"/>
              <a:defRPr/>
            </a:pPr>
            <a:r>
              <a:rPr lang="en-US" sz="12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Ventilate</a:t>
            </a: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 ventilate the space means to apply forced air with mechanical ventilation through fans/blowers</a:t>
            </a:r>
          </a:p>
          <a:p>
            <a:pPr marL="279532" indent="-279532" defTabSz="916493" eaLnBrk="0" fontAlgn="base" hangingPunct="0">
              <a:spcAft>
                <a:spcPts val="1019"/>
              </a:spcAft>
              <a:buClrTx/>
              <a:buSzTx/>
              <a:buFont typeface="Wingdings" panose="05000000000000000000" pitchFamily="2" charset="2"/>
              <a:buChar char="Ø"/>
              <a:defRPr/>
            </a:pPr>
            <a:r>
              <a:rPr lang="en-US" sz="12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Enter</a:t>
            </a: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 enter the space</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2373783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2"/>
            <a:ext cx="5607062" cy="4745678"/>
          </a:xfrm>
          <a:prstGeom prst="rect">
            <a:avLst/>
          </a:prstGeom>
        </p:spPr>
        <p:txBody>
          <a:bodyPr/>
          <a:lstStyle/>
          <a:p>
            <a:pPr marL="279532" indent="-279532">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 Confined Space Entry Permit must be completed before any “Authorized Entrant” enters a Permit-Required Confined Space. The entry permit will document compliance, authorize entry into a permit space and must identify the following:</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permit space to be entered.</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purpose of the entry.</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date and the authorized duration of the entry permit.</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authorized entrants within the permit space, by name or by such other means (for example, through the use of rosters or tracking systems) as will enable the attendant to determine quickly and accurately, for the duration of the permit, which authorized entrants, are inside the permit space. </a:t>
            </a:r>
            <a:r>
              <a:rPr lang="en-US" sz="9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Note: </a:t>
            </a: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This requirement may be met by inserting a reference on the entry permit as to the means used, such as a roster or tracking system, to keep track of the authorized entrants within the permit space.</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personnel, by name, currently serving as attendants</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individual, by name, currently serving as entry supervisor, with a space for the signature or initials of the entry supervisor who originally authorized entry.</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hazards of the permit space to be entered.</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measures used to isolate the permit space and to eliminate or control permit space hazards before entry.</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acceptable entry conditions.</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results of initial and periodic tests performed, accompanied by the names or initials of the testers and by an indication of when the tests were performed.</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rescue and emergency services that can be summoned and the means (such as equipment to use and numbers to call) for summoning those services.</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communication procedures used by authorized entrants and attendants to maintain contact during the entry.</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Equipment, such as personal protective equipment, testing equipment, communications equipment, alarm systems, and rescue equipment, to be provided for compliance with this section.</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Any other information whose inclusion is necessary, given the circumstances of the particular confined space, in order to ensure employee safety, and</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Any additional permits, such as for hot work, that have been issued to authorize work in the permit space.</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Permits must expire, at the completion of the shift, or if any pre-entry conditions change.</a:t>
            </a:r>
          </a:p>
          <a:p>
            <a:pPr indent="-186355">
              <a:buFont typeface="Arial" panose="020B0604020202020204" pitchFamily="34" charset="0"/>
              <a:buChar char="•"/>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Permits must be available at the time of entry to all authorized entrants by posting it at the entrance to confirm that the pre-entry preparations have been completed.. </a:t>
            </a:r>
            <a:r>
              <a:rPr lang="en-US" sz="9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Note:</a:t>
            </a: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Entry is considered whenever the plane of a confined space is breached by any part of an employee’s body.</a:t>
            </a:r>
          </a:p>
          <a:p>
            <a:endParaRPr lang="en-US" dirty="0"/>
          </a:p>
        </p:txBody>
      </p:sp>
    </p:spTree>
    <p:extLst>
      <p:ext uri="{BB962C8B-B14F-4D97-AF65-F5344CB8AC3E}">
        <p14:creationId xmlns:p14="http://schemas.microsoft.com/office/powerpoint/2010/main" val="391158888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8" name="Notes Placeholder 7"/>
          <p:cNvSpPr>
            <a:spLocks noGrp="1"/>
          </p:cNvSpPr>
          <p:nvPr>
            <p:ph type="body" idx="10"/>
          </p:nvPr>
        </p:nvSpPr>
        <p:spPr>
          <a:xfrm>
            <a:off x="701040" y="4415790"/>
            <a:ext cx="5608320" cy="8986520"/>
          </a:xfrm>
        </p:spPr>
        <p:txBody>
          <a:bodyPr/>
          <a:lstStyle/>
          <a:p>
            <a:pPr marL="279532" indent="-279532">
              <a:buFont typeface="Wingdings" panose="05000000000000000000" pitchFamily="2" charset="2"/>
              <a:buChar char="Ø"/>
            </a:pPr>
            <a:r>
              <a:rPr lang="en-US" sz="800" b="1" dirty="0">
                <a:latin typeface="Microsoft Sans Serif" panose="020B0604020202020204" pitchFamily="34" charset="0"/>
                <a:ea typeface="Microsoft Sans Serif" panose="020B0604020202020204" pitchFamily="34" charset="0"/>
                <a:cs typeface="Microsoft Sans Serif" panose="020B0604020202020204" pitchFamily="34" charset="0"/>
              </a:rPr>
              <a:t>Attendant Responsibilities are to:</a:t>
            </a: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Control access to the confined space.</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Remain outside, </a:t>
            </a:r>
            <a:r>
              <a:rPr lang="en-US" sz="800" b="1" dirty="0">
                <a:latin typeface="Microsoft Sans Serif" panose="020B0604020202020204" pitchFamily="34" charset="0"/>
                <a:ea typeface="Microsoft Sans Serif" panose="020B0604020202020204" pitchFamily="34" charset="0"/>
                <a:cs typeface="Microsoft Sans Serif" panose="020B0604020202020204" pitchFamily="34" charset="0"/>
              </a:rPr>
              <a:t>NEVER</a:t>
            </a: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 enter the confined space, even during an emergency, and may not abandon their post for any reason while personnel are in the space unless relieved by another qualified attendant.</a:t>
            </a:r>
          </a:p>
          <a:p>
            <a:pPr marL="652242" lvl="1" indent="-186355">
              <a:buSzPct val="110000"/>
              <a:buFont typeface="Courier New" panose="02070309020205020404" pitchFamily="49" charset="0"/>
              <a:buChar char="o"/>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If necessary, get help and stand-by entry to render assistance.</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Monitor only one space at a time.</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Monitor entrants during entry and exit to help ensure their safety.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Perform no duties that might interfere with the attendant's primary duty to monitor and protect the authorized entrants.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Monitor atmospheric conditions in the space prior to and during entry.</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Assess hazards in and around the space and act on the same.</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Keep records of confined space work, such as air test results, personnel entry/exit, etc.</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Know the hazards that may be faced during entry, including information on the mode, signs or symptoms, and consequences of the exposure.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Be aware of possible behavioral effects of hazard exposure in authorized entrants.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 Continuously maintain an accurate count of authorized entrants in the permit space and ensures that the means used to identify authorized entrants accurately identifies who is in the permit space.</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Communicate with authorized entrants as necessary to monitor entrant status and to alert entrants of the need to evacuate the space.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 Monitor activities inside and outside the space to determine if it is safe for entrants to remain in the space and orders the authorized entrants to evacuate the permit space immediately under any of the following conditions if the attendant: 	</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Detects a prohibited condition.</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Detects the behavioral effects of hazard exposure in an authorized entrant. </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Detects a situation outside the space that could endanger the authorized entrants.</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Cannot effectively and safely perform all the duties required under this section.</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Initiate on-site rescue procedures and, if necessary, summon additional rescue and other emergency services as soon as the attendant determines that authorized entrants may need assistance to escape from permit space hazards.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Take the following actions when unauthorized persons approach or enter a permit space while entry is underway: </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Warn the unauthorized persons that they must stay away from the permit space.</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Advise the unauthorized persons that they must exit immediately if they have entered the permit space.</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Inform the authorized entrants and the entry supervisor if unauthorized persons have entered the permit space.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Perform non-entry rescues or other rescue services as part of on-site rescue procedure.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Perform no duties that might interfere with the attendant's primary duty to monitor and protect the authorized entrants. </a:t>
            </a:r>
          </a:p>
          <a:p>
            <a:pPr marL="279532" indent="-279532">
              <a:buFont typeface="Wingdings" panose="05000000000000000000" pitchFamily="2" charset="2"/>
              <a:buChar char="Ø"/>
            </a:pPr>
            <a:r>
              <a:rPr lang="en-US" sz="800" b="1" dirty="0">
                <a:latin typeface="Microsoft Sans Serif" panose="020B0604020202020204" pitchFamily="34" charset="0"/>
                <a:ea typeface="Microsoft Sans Serif" panose="020B0604020202020204" pitchFamily="34" charset="0"/>
                <a:cs typeface="Microsoft Sans Serif" panose="020B0604020202020204" pitchFamily="34" charset="0"/>
              </a:rPr>
              <a:t>Entrant Responsibilities are to:</a:t>
            </a: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Assure the space has been ventilated, isolated or emptied.</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Exit upon word of the attendant, or supervisor.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Exit the space when the entrant recognizes a sign of a dangerous situation.</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Follow all safety rules and procedures.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Be familiar with the work and the procedures that apply to the job.</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Use the appropriate PPE, when necessary or as required.</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Know the hazards that may be faced during entry, including information on the mode, signs or symptoms, and consequences of the exposure.</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Communicate with the attendant as necessary to enable the attendant to monitor entrant status and to enable the attendant to alert entrants of the need to evacuate the space as required. </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Alert the attendant whenever the entrant: </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Recognizes any warning sign or symptom of exposure to a dangerous situation.</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Detects a prohibited condition.</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Exit from the permit space as quickly as possible whenever: </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An order to evacuate is given by the attendant or the entry supervisor. </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The entrant recognizes any warning sign or symptom of exposure to a dangerous situation. </a:t>
            </a:r>
          </a:p>
          <a:p>
            <a:pPr marL="652242" lvl="1" indent="-186355">
              <a:buSzPct val="110000"/>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The entrant detects a prohibited condition or an evacuation alarm is activated.</a:t>
            </a:r>
          </a:p>
          <a:p>
            <a:pPr marL="279532" indent="-279532">
              <a:buFont typeface="Wingdings" panose="05000000000000000000" pitchFamily="2" charset="2"/>
              <a:buChar char="Ø"/>
            </a:pPr>
            <a:r>
              <a:rPr lang="en-US" sz="800" b="1" dirty="0">
                <a:latin typeface="Microsoft Sans Serif" panose="020B0604020202020204" pitchFamily="34" charset="0"/>
                <a:ea typeface="Microsoft Sans Serif" panose="020B0604020202020204" pitchFamily="34" charset="0"/>
                <a:cs typeface="Microsoft Sans Serif" panose="020B0604020202020204" pitchFamily="34" charset="0"/>
              </a:rPr>
              <a:t>Supervisor Responsibilities are to:</a:t>
            </a: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Verify by checking that the appropriate entries have been made on the permit, all tests specified by the permit have been conducted and that all procedures and equipment specified by the permit are in place before endorsing the permit and allowing entry to begin.</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Terminate the entry and cancel the permit when the entry operations covered by the entry permit has been completed; or a condition that is not allowed under the entry permit arises in or near the permit space.</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Verify that rescue services are available and that the means for summoning them are operable.</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Remove unauthorized individuals who enter or who attempt to enter the permit space during entry operations.</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Determine, whenever responsibility for a permit space entry operation is transferred and at intervals dictated by the hazards and operations performed within the space, which entry operations remain consistent with terms of the entry permit and that acceptable entry conditions are maintained.</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Complete the confined space entry permit and discuss hazards and precautions with the PRCS team.</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Ensure that the direct-reading air monitor device is calibrated per manufacturer’s recommendations.</a:t>
            </a:r>
          </a:p>
          <a:p>
            <a:pPr indent="-186355">
              <a:buFont typeface="Arial" panose="020B0604020202020204" pitchFamily="34" charset="0"/>
              <a:buChar char="•"/>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Remain on site while work is performed in the confined space.</a:t>
            </a:r>
          </a:p>
          <a:p>
            <a:pPr marL="279532" indent="-279532">
              <a:buNone/>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09544233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142354" indent="0">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Any equipment and PPE employees are required to have for safe permit space entry must be provided and available at no cost to the employees.</a:t>
            </a:r>
          </a:p>
        </p:txBody>
      </p:sp>
    </p:spTree>
    <p:extLst>
      <p:ext uri="{BB962C8B-B14F-4D97-AF65-F5344CB8AC3E}">
        <p14:creationId xmlns:p14="http://schemas.microsoft.com/office/powerpoint/2010/main" val="133475316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142354" indent="0">
              <a:buNone/>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When entrance covers are removed, a railing, temporary cover, or other temporary barrier that will prevent an accidental fall through the opening and that will protect each employee working in the space from foreign objects entering the space must promptly guard the opening</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308386916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0" indent="0" defTabSz="916493" eaLnBrk="0" fontAlgn="base" hangingPunct="0">
              <a:spcBef>
                <a:spcPct val="30000"/>
              </a:spcBef>
              <a:spcAft>
                <a:spcPct val="0"/>
              </a:spcAft>
              <a:buClrTx/>
              <a:buSzTx/>
              <a:buNone/>
              <a:defRPr/>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must ensure that each sign or label posted to comply with the requirements of this program is presented in a manner that can be perceived and understood by all employees. </a:t>
            </a:r>
            <a:b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 sign – “Confined Space Permit and Air Monitoring Required Prior to Entry”, must be posted at each entry point of all permit-required confined space entries.</a:t>
            </a:r>
          </a:p>
          <a:p>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If the workplace contains permit spaces, The Employer must inform exposed employees and other employees performing work in the area, by posting danger signs or by any other equally effective means, of the existence, location of and the danger posed by the permit spaces. </a:t>
            </a:r>
            <a:b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2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Note:</a:t>
            </a: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A sign reading “DANGER -- PERMIT-REQUIRED CONFINED SPACE, DO NOT ENTER” or using other similar language would satisfy the requirement for a sign. </a:t>
            </a: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35684175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485775" y="739775"/>
            <a:ext cx="6042025" cy="3398838"/>
          </a:xfrm>
          <a:prstGeom prst="rect">
            <a:avLst/>
          </a:prstGeom>
          <a:noFill/>
          <a:ln w="12700" cap="flat">
            <a:solidFill>
              <a:schemeClr val="tx1"/>
            </a:solidFill>
            <a:miter lim="800000"/>
            <a:headEnd/>
            <a:tailEnd/>
          </a:ln>
        </p:spPr>
      </p:sp>
      <p:sp>
        <p:nvSpPr>
          <p:cNvPr id="93187" name="Rectangle 3"/>
          <p:cNvSpPr>
            <a:spLocks noGrp="1" noChangeArrowheads="1"/>
          </p:cNvSpPr>
          <p:nvPr>
            <p:ph type="body" idx="1"/>
          </p:nvPr>
        </p:nvSpPr>
        <p:spPr bwMode="auto">
          <a:xfrm>
            <a:off x="932938" y="4413864"/>
            <a:ext cx="5144527" cy="4185948"/>
          </a:xfrm>
          <a:prstGeom prst="rect">
            <a:avLst/>
          </a:prstGeom>
          <a:noFill/>
          <a:ln>
            <a:miter lim="800000"/>
            <a:headEnd/>
            <a:tailEnd/>
          </a:ln>
        </p:spPr>
        <p:txBody>
          <a:bodyPr lIns="92286" tIns="46143" rIns="92286" bIns="46143"/>
          <a:lstStyle/>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may use the alternate procedures specified in this section for entering a permit space:</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Under Alternate Procedures, the Employer whose employees enter a permit space need not comply with the permit system provided that: </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can demonstrate that the only hazard posed by the permit space is an actual or potential hazardous atmosphere.</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can demonstrate that continuous forced air ventilation alone is sufficient to maintain that the permit space is safe for entry.</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must develop monitoring and inspection data that supports there are no hazardous atmosphere. </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determinations and supporting data required by this section is documented by the Employer and are made available to each employee who enters the permit space under this section or to that employee's authorized representative; and </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Entry into the permit space under the terms of this section is performed in accordance with the requirements of this section. </a:t>
            </a:r>
          </a:p>
          <a:p>
            <a:endParaRPr lang="en-US" dirty="0">
              <a:latin typeface="Corbe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Acknowledge that funding for the development of this training and delivery of the training was provided by the Department of Labor through a Susan Harwood Grant.</a:t>
            </a:r>
          </a:p>
          <a:p>
            <a:pPr marL="0" indent="0">
              <a:buNone/>
            </a:pPr>
            <a:endParaRPr sz="1200" dirty="0"/>
          </a:p>
        </p:txBody>
      </p:sp>
    </p:spTree>
    <p:extLst>
      <p:ext uri="{BB962C8B-B14F-4D97-AF65-F5344CB8AC3E}">
        <p14:creationId xmlns:p14="http://schemas.microsoft.com/office/powerpoint/2010/main" val="1350387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49478">
              <a:lnSpc>
                <a:spcPct val="150000"/>
              </a:lnSpc>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May outline the Whistleblower Protection protocol for employees to follow with OSHA. The website and phone number should be emphasized on this slide to educate workers on how to report this information. </a:t>
            </a:r>
          </a:p>
          <a:p>
            <a:pPr marL="356054" indent="-356054">
              <a:lnSpc>
                <a:spcPct val="150000"/>
              </a:lnSpc>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Being fired or laid off</a:t>
            </a:r>
          </a:p>
          <a:p>
            <a:pPr marL="356054" indent="-356054">
              <a:lnSpc>
                <a:spcPct val="150000"/>
              </a:lnSpc>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Being blacklisted</a:t>
            </a:r>
          </a:p>
          <a:p>
            <a:pPr marL="356054" indent="-356054">
              <a:lnSpc>
                <a:spcPct val="150000"/>
              </a:lnSpc>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Demotion</a:t>
            </a:r>
          </a:p>
          <a:p>
            <a:pPr marL="356054" indent="-356054">
              <a:lnSpc>
                <a:spcPct val="150000"/>
              </a:lnSpc>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Being denied promotion or overtime</a:t>
            </a:r>
          </a:p>
          <a:p>
            <a:pPr marL="356054" indent="-356054">
              <a:lnSpc>
                <a:spcPct val="150000"/>
              </a:lnSpc>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Pay reduction</a:t>
            </a:r>
          </a:p>
          <a:p>
            <a:pPr marL="356054" indent="-356054">
              <a:lnSpc>
                <a:spcPct val="150000"/>
              </a:lnSpc>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Reassignment</a:t>
            </a:r>
          </a:p>
          <a:p>
            <a:pPr marL="356054" indent="-356054">
              <a:lnSpc>
                <a:spcPct val="150000"/>
              </a:lnSpc>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Benefits denial</a:t>
            </a:r>
          </a:p>
        </p:txBody>
      </p:sp>
    </p:spTree>
    <p:extLst>
      <p:ext uri="{BB962C8B-B14F-4D97-AF65-F5344CB8AC3E}">
        <p14:creationId xmlns:p14="http://schemas.microsoft.com/office/powerpoint/2010/main" val="50328320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485775" y="739775"/>
            <a:ext cx="6042025" cy="3398838"/>
          </a:xfrm>
          <a:prstGeom prst="rect">
            <a:avLst/>
          </a:prstGeom>
          <a:noFill/>
          <a:ln w="12700" cap="flat">
            <a:solidFill>
              <a:schemeClr val="tx1"/>
            </a:solidFill>
            <a:miter lim="800000"/>
            <a:headEnd/>
            <a:tailEnd/>
          </a:ln>
        </p:spPr>
      </p:sp>
      <p:sp>
        <p:nvSpPr>
          <p:cNvPr id="93187" name="Rectangle 3"/>
          <p:cNvSpPr>
            <a:spLocks noGrp="1" noChangeArrowheads="1"/>
          </p:cNvSpPr>
          <p:nvPr>
            <p:ph type="body" idx="1"/>
          </p:nvPr>
        </p:nvSpPr>
        <p:spPr bwMode="auto">
          <a:xfrm>
            <a:off x="932938" y="4413864"/>
            <a:ext cx="5144527" cy="4185948"/>
          </a:xfrm>
          <a:prstGeom prst="rect">
            <a:avLst/>
          </a:prstGeom>
          <a:noFill/>
          <a:ln>
            <a:miter lim="800000"/>
            <a:headEnd/>
            <a:tailEnd/>
          </a:ln>
        </p:spPr>
        <p:txBody>
          <a:bodyPr lIns="92286" tIns="46143" rIns="92286" bIns="46143"/>
          <a:lstStyle/>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 employee may not enter the space until the forced air ventilation has eliminated any hazardous atmosphere. </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forced air ventilation must be so directed as to ventilate the immediate areas where an employee is or will be present within the space and must continue until all employees have left the space. </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air supply for the forced air ventilation must be from a clean source and may not increase the hazards in the space. </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atmosphere within the space must be periodically tested as necessary to ensure that the continuous forced air ventilation is preventing the accumulation of a hazardous atmosphere. </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279532" indent="-279532">
              <a:spcAft>
                <a:spcPts val="611"/>
              </a:spcAft>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 employee may not enter the space until the forced air ventilation has eliminated any hazardous atmosphere. </a:t>
            </a:r>
          </a:p>
          <a:p>
            <a:pPr marL="279532" indent="-279532">
              <a:spcAft>
                <a:spcPts val="611"/>
              </a:spcAft>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forced air ventilation must be so directed as to ventilate the immediate areas where an employee is or will be present within the space and must continue until all employees have left the space. </a:t>
            </a:r>
          </a:p>
          <a:p>
            <a:pPr marL="279532" indent="-279532">
              <a:spcAft>
                <a:spcPts val="611"/>
              </a:spcAft>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air supply for the forced air ventilation must be from a clean source and may not increase the hazards in the space. </a:t>
            </a:r>
          </a:p>
          <a:p>
            <a:pPr marL="279532" indent="-279532">
              <a:spcAft>
                <a:spcPts val="611"/>
              </a:spcAft>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atmosphere within the space must be periodically tested as necessary to ensure that the continuous forced air ventilation is preventing the accumulation of a hazardous atmosphere. </a:t>
            </a: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p>
        </p:txBody>
      </p:sp>
    </p:spTree>
    <p:extLst>
      <p:ext uri="{BB962C8B-B14F-4D97-AF65-F5344CB8AC3E}">
        <p14:creationId xmlns:p14="http://schemas.microsoft.com/office/powerpoint/2010/main" val="313509943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 employee may not enter the space until the forced air ventilation has eliminated any hazardous atmosphere. </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forced air ventilation must be so directed as to ventilate the immediate areas where an employee is or will be present within the space and must continue until all employees have left the space. </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air supply for the forced air ventilation must be from a clean source and may not increase the hazards in the space. </a:t>
            </a:r>
          </a:p>
          <a:p>
            <a:pPr marL="279532" indent="-279532">
              <a:spcAft>
                <a:spcPts val="611"/>
              </a:spcAft>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The atmosphere within the space must be periodically tested as necessary to ensure that the continuous forced air ventilation is preventing the accumulation of a hazardous atmosphere. </a:t>
            </a: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spcAft>
                <a:spcPts val="611"/>
              </a:spcAft>
              <a:buFont typeface="Wingdings" panose="05000000000000000000" pitchFamily="2" charset="2"/>
              <a:buChar char="Ø"/>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84869402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2"/>
            <a:ext cx="5607062" cy="4668208"/>
          </a:xfrm>
          <a:prstGeom prst="rect">
            <a:avLst/>
          </a:prstGeom>
        </p:spPr>
        <p:txBody>
          <a:bodyPr/>
          <a:lstStyle/>
          <a:p>
            <a:pPr marL="279532" indent="-279532">
              <a:spcAft>
                <a:spcPts val="611"/>
              </a:spcAft>
              <a:buSzPct val="100000"/>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must plan to prepare and incorporate rescue provisions for each permit-required confined space entry.  The rescue equipment and provisions must be commensurate to the hazards posed by the confined space.</a:t>
            </a:r>
          </a:p>
          <a:p>
            <a:pPr marL="279532" indent="-279532">
              <a:spcAft>
                <a:spcPts val="611"/>
              </a:spcAft>
              <a:buSzPct val="100000"/>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must ensure employees have access to communications in case of an emergency.  This must be conducted through, cellular phones, landlines, orally, and/or a satellite phone.</a:t>
            </a:r>
          </a:p>
          <a:p>
            <a:pPr marL="279532" indent="-279532">
              <a:spcAft>
                <a:spcPts val="611"/>
              </a:spcAft>
              <a:buSzPct val="10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At a minimum, if an off-site rescue service is being considered, the employer must contact the service to plan and coordinate the evaluation of the site. </a:t>
            </a:r>
          </a:p>
          <a:p>
            <a:pPr marL="279532" indent="-279532">
              <a:spcAft>
                <a:spcPts val="611"/>
              </a:spcAft>
              <a:buSzPct val="10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Merely posting the service's number or planning to rely on the 911 emergency phone number to obtain these services at the time of a permit space emergency would not be acceptable.</a:t>
            </a:r>
          </a:p>
          <a:p>
            <a:pPr marL="279532" indent="-279532">
              <a:spcAft>
                <a:spcPts val="611"/>
              </a:spcAft>
              <a:buSzPct val="10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The capabilities required of a rescue service vary with the type of permit spaces from which rescue may be necessary and the hazards likely to be encountered in those spaces. </a:t>
            </a:r>
          </a:p>
          <a:p>
            <a:pPr marL="279532" indent="-279532">
              <a:lnSpc>
                <a:spcPct val="80000"/>
              </a:lnSpc>
              <a:spcAft>
                <a:spcPts val="611"/>
              </a:spcAft>
              <a:buSzPct val="100000"/>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The Company shall ensure that each member of the rescue service is provided with and is trained to use properly, the PPE and rescue equipment necessary for making rescues from permit spaces</a:t>
            </a:r>
          </a:p>
          <a:p>
            <a:pPr marL="279532" indent="-279532">
              <a:lnSpc>
                <a:spcPct val="80000"/>
              </a:lnSpc>
              <a:spcAft>
                <a:spcPts val="611"/>
              </a:spcAft>
              <a:buSzPct val="100000"/>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Each member of the rescue service shall be trained to perform the assigned rescue duties</a:t>
            </a:r>
          </a:p>
          <a:p>
            <a:pPr marL="279532" indent="-279532">
              <a:lnSpc>
                <a:spcPct val="80000"/>
              </a:lnSpc>
              <a:spcAft>
                <a:spcPts val="611"/>
              </a:spcAft>
              <a:buSzPct val="100000"/>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Each member of the rescue service shall practice making permit space rescues at least annually</a:t>
            </a:r>
          </a:p>
          <a:p>
            <a:pPr marL="279532" indent="-279532">
              <a:lnSpc>
                <a:spcPct val="80000"/>
              </a:lnSpc>
              <a:spcAft>
                <a:spcPts val="611"/>
              </a:spcAft>
              <a:buSzPct val="100000"/>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Each member of the rescue service shall be First Aid and CPR certified</a:t>
            </a:r>
          </a:p>
          <a:p>
            <a:pPr marL="279532" indent="-279532">
              <a:spcAft>
                <a:spcPts val="611"/>
              </a:spcAft>
              <a:buSzPct val="100000"/>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must inform outside rescue teams of the hazards that the team may encounter when called to perform confined and enclosed space or other dangerous atmosphere rescues so that the rescue team can be trained and equipped.</a:t>
            </a:r>
          </a:p>
          <a:p>
            <a:pPr marL="279532" indent="-279532">
              <a:spcAft>
                <a:spcPts val="611"/>
              </a:spcAft>
              <a:buSzPct val="100000"/>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Rescue personnel must be trained, ready, willing and able to respond to any emergency during confined space entry.</a:t>
            </a:r>
          </a:p>
          <a:p>
            <a:pPr marL="279532" indent="-279532">
              <a:spcAft>
                <a:spcPts val="611"/>
              </a:spcAft>
              <a:buSzPct val="100000"/>
              <a:buFont typeface="Wingdings" panose="05000000000000000000" pitchFamily="2" charset="2"/>
              <a:buChar char="Ø"/>
            </a:pPr>
            <a:r>
              <a:rPr lang="en-US" sz="9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Each member of the rescue service must practice making permit space rescues at least once every 12 months, by means of simulated rescue operations in which they remove dummies, manikins, or actual persons from the actual permit spaces or from representative permit spaces. Representative permit spaces must, with respect to opening size, configuration, and accessibility, simulate the types of permit spaces from which rescue are to be performed.</a:t>
            </a:r>
          </a:p>
          <a:p>
            <a:pPr>
              <a:lnSpc>
                <a:spcPct val="80000"/>
              </a:lnSpc>
            </a:pPr>
            <a:endParaRPr lang="en-US" sz="1200" dirty="0"/>
          </a:p>
          <a:p>
            <a:pPr>
              <a:lnSpc>
                <a:spcPct val="80000"/>
              </a:lnSpc>
            </a:pPr>
            <a:endParaRPr lang="en-US" sz="1200" dirty="0"/>
          </a:p>
          <a:p>
            <a:endParaRPr lang="en-US" dirty="0"/>
          </a:p>
          <a:p>
            <a:endParaRPr lang="en-US" sz="1200" kern="1200" dirty="0">
              <a:solidFill>
                <a:schemeClr val="tx1"/>
              </a:solidFill>
              <a:latin typeface="Times New Roman" pitchFamily="18" charset="0"/>
              <a:ea typeface="+mn-ea"/>
              <a:cs typeface="+mn-cs"/>
            </a:endParaRPr>
          </a:p>
          <a:p>
            <a:endParaRPr lang="en-US" dirty="0"/>
          </a:p>
        </p:txBody>
      </p:sp>
    </p:spTree>
    <p:extLst>
      <p:ext uri="{BB962C8B-B14F-4D97-AF65-F5344CB8AC3E}">
        <p14:creationId xmlns:p14="http://schemas.microsoft.com/office/powerpoint/2010/main" val="123813831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2"/>
            <a:ext cx="5607062" cy="4590738"/>
          </a:xfrm>
          <a:prstGeom prst="rect">
            <a:avLst/>
          </a:prstGeom>
        </p:spPr>
        <p:txBody>
          <a:bodyPr/>
          <a:lstStyle/>
          <a:p>
            <a:pPr marL="279532" indent="-279532">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must ensure that each employee who enters a confined space, enclosed space, or other areas with dangerous atmospheres is trained as follows: </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Before the employee are first assigned duties under this section.</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Before there is a change in assigned duties.</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Recognize the characteristics of the confined space. </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Anticipate and be aware of the hazards that may be faced during entry.</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Recognize the adverse health effects that may be caused by the exposure to a hazard. </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Understand the physical signs, symptoms and reactions related to exposures to such hazards. </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Know what personal protective equipment is needed for safe entry into and exit from the space. </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Use personal protective equipment. </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Where necessary, the presence and proper use of barriers that may be needed to protect an entrant from hazards.</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Whenever there is a change in permit space operations that presents a hazard about which an employee has not previously been trained.</a:t>
            </a:r>
          </a:p>
          <a:p>
            <a:pPr indent="-186355">
              <a:buSzPct val="100000"/>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Whenever The Employer has reason to believe either that there are deviations from the permit space entry procedures or that there are inadequacies in the employee's knowledge or use of these procedures. </a:t>
            </a:r>
          </a:p>
          <a:p>
            <a:pPr marL="279532" indent="-279532">
              <a:buFont typeface="Wingdings" panose="05000000000000000000" pitchFamily="2" charset="2"/>
              <a:buChar char="Ø"/>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training must establish employee proficiency in the duties required by this program and must introduce new or revised procedures, as necessary, for compliance with this section.</a:t>
            </a:r>
          </a:p>
          <a:p>
            <a:pPr lvl="0"/>
            <a:endParaRPr lang="en-US" sz="1200" kern="1200" dirty="0">
              <a:solidFill>
                <a:schemeClr val="tx1"/>
              </a:solidFill>
              <a:latin typeface="Times New Roman" pitchFamily="18" charset="0"/>
              <a:ea typeface="+mn-ea"/>
              <a:cs typeface="+mn-cs"/>
            </a:endParaRPr>
          </a:p>
          <a:p>
            <a:endParaRPr lang="en-US" dirty="0"/>
          </a:p>
        </p:txBody>
      </p:sp>
    </p:spTree>
    <p:extLst>
      <p:ext uri="{BB962C8B-B14F-4D97-AF65-F5344CB8AC3E}">
        <p14:creationId xmlns:p14="http://schemas.microsoft.com/office/powerpoint/2010/main" val="386577966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142354" indent="0">
              <a:buNone/>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B (Test the atmospheric conditions)</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2600789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142354" indent="0">
              <a:buNone/>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A (When any part of the body crosses the plane of the opening)</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21404344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0" y="4473253"/>
            <a:ext cx="5607062" cy="3661099"/>
          </a:xfrm>
          <a:prstGeom prst="rect">
            <a:avLst/>
          </a:prstGeom>
        </p:spPr>
        <p:txBody>
          <a:bodyPr/>
          <a:lstStyle/>
          <a:p>
            <a:pPr marL="142354" indent="0">
              <a:buNone/>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 (All of the above)</a:t>
            </a:r>
          </a:p>
        </p:txBody>
      </p:sp>
    </p:spTree>
    <p:extLst>
      <p:ext uri="{BB962C8B-B14F-4D97-AF65-F5344CB8AC3E}">
        <p14:creationId xmlns:p14="http://schemas.microsoft.com/office/powerpoint/2010/main" val="240207478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46800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122701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467336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175300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As with all work methods and procedures, follow your employer’s program for working near/with lead.</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69119520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105247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When working in a city, it can feel hotter or colder than it really is because of the concreate and layout. It can also appear darker quicker in a city because the buildings block the sunshine. The buildings can also act as a wind tunnel so the winds may increase in a city environment.</a:t>
            </a:r>
          </a:p>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Many municipalities have regulations stating you cannot work in the ROW under certain weather conditions (rain/snow).</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0922087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Some states, such as California, may have additional program requirements. Employers are reminded to be familiar with local requirements.</a:t>
            </a:r>
            <a:r>
              <a:rPr lang="en-US" dirty="0"/>
              <a:t> </a:t>
            </a:r>
          </a:p>
        </p:txBody>
      </p:sp>
    </p:spTree>
    <p:extLst>
      <p:ext uri="{BB962C8B-B14F-4D97-AF65-F5344CB8AC3E}">
        <p14:creationId xmlns:p14="http://schemas.microsoft.com/office/powerpoint/2010/main" val="355053025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US" sz="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If you have a possibility of being exposed to electric arcs or flames steer clear of synthetic materials.</a:t>
            </a:r>
            <a:endParaRPr lang="en-US"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EF1928C3-F34B-45A6-BDC3-38A647D1FCB9}" type="slidenum">
              <a:rPr lang="en-US" smtClean="0"/>
              <a:t>217</a:t>
            </a:fld>
            <a:endParaRPr lang="en-US" dirty="0"/>
          </a:p>
        </p:txBody>
      </p:sp>
    </p:spTree>
    <p:extLst>
      <p:ext uri="{BB962C8B-B14F-4D97-AF65-F5344CB8AC3E}">
        <p14:creationId xmlns:p14="http://schemas.microsoft.com/office/powerpoint/2010/main" val="87685097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4680022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7069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 (All of the above)</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33805768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467360" y="4415790"/>
            <a:ext cx="5997787" cy="4803140"/>
          </a:xfrm>
        </p:spPr>
        <p:txBody>
          <a:bodyPr/>
          <a:lstStyle/>
          <a:p>
            <a:pPr marL="279532" indent="-279532">
              <a:buFont typeface="Wingdings" panose="05000000000000000000" pitchFamily="2" charset="2"/>
              <a:buChar char="Ø"/>
            </a:pPr>
            <a:r>
              <a:rPr lang="en-US" sz="9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Poison Ivy</a:t>
            </a:r>
          </a:p>
          <a:p>
            <a:pPr marL="465887" lvl="1"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Usually grows as a vine twining on tree trunks or straggling over the ground. </a:t>
            </a:r>
          </a:p>
          <a:p>
            <a:pPr marL="465887" lvl="1"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Often forms upright bushes if it has no support to climb upon.  </a:t>
            </a:r>
          </a:p>
          <a:p>
            <a:pPr marL="465887" lvl="1"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Grows as a vine in the East, Midwest, and Southern parts of the U.S. </a:t>
            </a:r>
          </a:p>
          <a:p>
            <a:pPr marL="465887" lvl="1"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Grows like a shrub in the far Northern and Western U.S.  </a:t>
            </a:r>
          </a:p>
          <a:p>
            <a:pPr marL="465887" lvl="1"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Grows in fertile, well-drained soil.  </a:t>
            </a:r>
          </a:p>
          <a:p>
            <a:pPr marL="465887" lvl="1"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Each of these leaves has three leaflets.</a:t>
            </a:r>
          </a:p>
          <a:p>
            <a:pPr marL="279532" indent="-279532">
              <a:buFont typeface="Wingdings" panose="05000000000000000000" pitchFamily="2" charset="2"/>
              <a:buChar char="Ø"/>
            </a:pPr>
            <a:r>
              <a:rPr lang="en-US" sz="9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Poison Oak</a:t>
            </a:r>
          </a:p>
          <a:p>
            <a:pPr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May grow as a vine but usually is a shrub. </a:t>
            </a:r>
          </a:p>
          <a:p>
            <a:pPr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Grows as a low shrub and can be a low or high shrub in the East. </a:t>
            </a:r>
          </a:p>
          <a:p>
            <a:pPr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Eastern poison oak prefers sandy soil but sometimes grows near lakes.</a:t>
            </a:r>
          </a:p>
          <a:p>
            <a:pPr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In the Western U.S., the Western poison oak needs a great deal of water and the leaves </a:t>
            </a:r>
            <a:r>
              <a:rPr lang="en-US" sz="9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DO</a:t>
            </a: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 come in threes.</a:t>
            </a:r>
          </a:p>
          <a:p>
            <a:pPr indent="-186355">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leaves vary from red to green. It has erect stems, leaves in threes, small greenish flowers, and smooth seeds that are about 1/4 inch across.</a:t>
            </a:r>
          </a:p>
          <a:p>
            <a:pPr marL="279532" indent="-279532">
              <a:buFont typeface="Wingdings" panose="05000000000000000000" pitchFamily="2" charset="2"/>
              <a:buChar char="Ø"/>
            </a:pPr>
            <a:r>
              <a:rPr lang="en-US" sz="9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Poison Sumac</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Is a tall shrub or small tree with 6-12 leaflets arranged in pairs, and an additional single leaflet at the end of the midrib.</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The small yellowish green flowers, borne in clusters, mature into whitish green fruits that hang in loose clusters 10-30 cm in length.</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Grows in standing water in peat bogs in the Northeast and Midwest.</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Grows In swampy areas in parts of Southeast of the United States.</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Few people are likely to come in contact with poison sumac.</a:t>
            </a:r>
          </a:p>
          <a:p>
            <a:pPr marL="279532" indent="-279532">
              <a:buFont typeface="Wingdings" panose="05000000000000000000" pitchFamily="2" charset="2"/>
              <a:buChar char="Ø"/>
            </a:pPr>
            <a:r>
              <a:rPr lang="en-US" sz="9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Giant Hogweed</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Is a biennial or perennial herb in the carrot family which can grow to 14 feet or more. </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Its hollow, ridged stems grow 2-4 inches in diameter and have dark reddish-purple blotches. </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Its large compound leaves can grow up to 5 feet wide. </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Its white flower heads can grow up to 2 1/2 feet in diameter.</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Grows along streams and rivers and in fields, forests, yards and roadsides. </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It prefers open sites with abundant light and moist soil but it can also grow in partially shaded habitats. </a:t>
            </a:r>
          </a:p>
          <a:p>
            <a:pPr indent="-186355">
              <a:buSzPct val="133000"/>
              <a:buFont typeface="Arial" panose="020B0604020202020204" pitchFamily="34" charset="0"/>
              <a:buChar char="•"/>
            </a:pPr>
            <a:r>
              <a:rPr lang="en-US" sz="9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Its sap, in combination with moisture and sunlight, can cause severe skin and eye irritation, painful blistering, permanent scarring and blindness</a:t>
            </a:r>
            <a:endParaRPr lang="en-US" sz="900" b="1" dirty="0">
              <a:solidFill>
                <a:schemeClr val="tx1"/>
              </a:solidFill>
            </a:endParaRPr>
          </a:p>
        </p:txBody>
      </p:sp>
    </p:spTree>
    <p:extLst>
      <p:ext uri="{BB962C8B-B14F-4D97-AF65-F5344CB8AC3E}">
        <p14:creationId xmlns:p14="http://schemas.microsoft.com/office/powerpoint/2010/main" val="177104075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4680022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032914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74150733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763806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772960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(Lead sheathed cable)</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 (Both A &amp; C)</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 (Oil)</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213664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 (All of the above)</a:t>
            </a:r>
          </a:p>
        </p:txBody>
      </p:sp>
    </p:spTree>
    <p:extLst>
      <p:ext uri="{BB962C8B-B14F-4D97-AF65-F5344CB8AC3E}">
        <p14:creationId xmlns:p14="http://schemas.microsoft.com/office/powerpoint/2010/main" val="43692913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 (All of the Above)</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 (</a:t>
            </a:r>
            <a:r>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t>Lyme disease)</a:t>
            </a:r>
            <a:endParaRPr lang="en-US"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72456625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08461194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program shall identify specific criteria to determine when an employee search is necessary.</a:t>
            </a:r>
          </a:p>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Supervisors must review working alone safety plans with affected employees with particular emphasis on safe work procedures and the provision of assistance to employees at risk due to infrequent supervision, intermittent communication, or physical isolation. Completed working alone plans must be copied to the employee. </a:t>
            </a:r>
          </a:p>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Written safety plans should be reviewed and updated, if required, at least annually.</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a:buNone/>
            </a:pPr>
            <a:endParaRPr lang="en-US" dirty="0"/>
          </a:p>
        </p:txBody>
      </p:sp>
    </p:spTree>
    <p:extLst>
      <p:ext uri="{BB962C8B-B14F-4D97-AF65-F5344CB8AC3E}">
        <p14:creationId xmlns:p14="http://schemas.microsoft.com/office/powerpoint/2010/main" val="262538601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898662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79428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18039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4841852"/>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916667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380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1801745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197505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137549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580129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757634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Common statement provide by your company if approached or questioned on the worksite, i.e., “installing new communication equipment.”</a:t>
            </a:r>
          </a:p>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Keep it simple and don’t provide to much details. </a:t>
            </a:r>
          </a:p>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Be prepared to provide contact info for escalations i.e., email address and or phone numbers. </a:t>
            </a:r>
          </a:p>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NOTE: work is being performed on the behalf of your customer (i.e. Carriers), your company’s communications plan should be in alignment. </a:t>
            </a: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26526444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6346491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(True)</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5302941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 (Both A &amp; C)</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5302941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(True)</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5302941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 (Security escort)</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53029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According to trade association CTIA, projections indicate that there will be </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800,000 small cells installed on infrastructure by 2026</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0"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lgn="ctr"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(CTIA: Wireless Industry Infographics Library – https://www.ctia.org/the-wireless-industry/infographics-library)</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 (All of the above)</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5302941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 (Both B &amp; C)</a:t>
            </a:r>
            <a:endPar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5302941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59537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According to trade association CTIA, </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80% of future infrastructure deployments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will be small cells. </a:t>
            </a:r>
          </a:p>
          <a:p>
            <a:pPr marL="0"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lgn="ctr"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(CTIA: Wireless Industry Infographics Library – https://www.ctia.org/the-wireless-industry/infographics-library)</a:t>
            </a:r>
          </a:p>
          <a:p>
            <a:pPr marL="0" indent="0" defTabSz="931774">
              <a:buNone/>
              <a:defRPr/>
            </a:pPr>
            <a:endParaRPr lang="en-US" sz="1200" baseline="30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endParaRPr lang="en-US" sz="1400" baseline="-25000" dirty="0">
              <a:latin typeface="+mj-lt"/>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According to trade association CTIA, 7 out of every 10 Americans support </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MORE</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small cell deployments.</a:t>
            </a:r>
          </a:p>
          <a:p>
            <a:pPr marL="0"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lgn="ctr"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(CTIA: Wireless Industry Infographics Library – https://www.ctia.org/the-wireless-industry/infographics-library)</a:t>
            </a:r>
          </a:p>
          <a:p>
            <a:pPr marL="0" indent="0" algn="ctr"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According to trade association CTIA, 80% of small business leader support </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MORE</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small cell deployments. </a:t>
            </a:r>
          </a:p>
          <a:p>
            <a:pPr marL="0" indent="0" algn="ctr"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lgn="ctr"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(CTIA: Wireless Industry Infographics Library – https://www.ctia.org/the-wireless-industry/infographics-library)</a:t>
            </a:r>
          </a:p>
          <a:p>
            <a:pPr marL="0" indent="0" algn="ctr"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According to trade association CTIA, 5G will spur </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$500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billion in economic growth.</a:t>
            </a:r>
          </a:p>
          <a:p>
            <a:pPr marL="0"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lgn="ctr"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(CTIA: Wireless Industry Infographics Library – https://www.ctia.org/the-wireless-industry/infographics-library)</a:t>
            </a:r>
          </a:p>
          <a:p>
            <a:pPr marL="0" indent="0" algn="ctr"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516228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According to trade association CTIA, 5G will drive </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$275 billion in new investment. </a:t>
            </a:r>
          </a:p>
          <a:p>
            <a:pPr marL="0"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lgn="ctr"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(CTIA: Wireless Industry Infographics Library – https://www.ctia.org/the-wireless-industry/infographics-library)</a:t>
            </a:r>
          </a:p>
          <a:p>
            <a:pPr marL="0"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According to trade association CTIA, 5G wireless technology will create </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3 Million new jobs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across all sectors.</a:t>
            </a:r>
          </a:p>
          <a:p>
            <a:pPr marL="0"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lgn="ctr"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(CTIA: Wireless Industry Infographics Library – https://www.ctia.org/the-wireless-industry/infographics-library)</a:t>
            </a:r>
          </a:p>
          <a:p>
            <a:pPr marL="0"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According to trade association CTIA, consumers would give up </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luxuries (and necessities) like chocolate, TV and coffee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before they gave up their smart phone!</a:t>
            </a:r>
          </a:p>
          <a:p>
            <a:pPr marL="0"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lgn="ctr"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(CTIA: Wireless Industry Infographics Library – https://www.ctia.org/the-wireless-industry/infographics-library)</a:t>
            </a:r>
          </a:p>
          <a:p>
            <a:pPr marL="142354" indent="0" algn="ctr"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lvl="1"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#ClimberConnection Video - </a:t>
            </a:r>
            <a:r>
              <a:rPr lang="en-US" sz="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https://www.youtube.com/watch?v=9A0EzNGdfzw</a:t>
            </a:r>
            <a:endParaRPr lang="en-US" sz="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lvl="1" indent="0" defTabSz="931774">
              <a:buNone/>
              <a:defRPr/>
            </a:pPr>
            <a:endParaRPr lang="en-US" sz="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lvl="1" indent="0" defTabSz="931774">
              <a:buNone/>
              <a:defRPr/>
            </a:pPr>
            <a:endParaRPr lang="en-US" sz="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lvl="1" indent="0" defTabSz="931774">
              <a:buNone/>
              <a:defRPr/>
            </a:pPr>
            <a:endParaRPr lang="en-US" sz="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3514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002935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What hazards do you see in these photos: </a:t>
            </a:r>
          </a:p>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Some good points to discuss:</a:t>
            </a:r>
          </a:p>
          <a:p>
            <a:pPr marL="465887" lvl="1" indent="-186355">
              <a:spcAft>
                <a:spcPts val="611"/>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Wildlife</a:t>
            </a:r>
          </a:p>
          <a:p>
            <a:pPr marL="465887" lvl="1" indent="-186355">
              <a:spcAft>
                <a:spcPts val="611"/>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Spatial awareness when multiple crews on site</a:t>
            </a:r>
          </a:p>
          <a:p>
            <a:pPr marL="465887" lvl="1" indent="-186355">
              <a:spcAft>
                <a:spcPts val="611"/>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Fall Protection</a:t>
            </a:r>
          </a:p>
          <a:p>
            <a:pPr marL="465887" lvl="1" indent="-186355">
              <a:spcAft>
                <a:spcPts val="611"/>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Swing Radius on booms</a:t>
            </a:r>
          </a:p>
          <a:p>
            <a:pPr marL="465887" lvl="1" indent="-186355">
              <a:spcAft>
                <a:spcPts val="611"/>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Lack of Traffic Control</a:t>
            </a:r>
          </a:p>
        </p:txBody>
      </p:sp>
    </p:spTree>
    <p:extLst>
      <p:ext uri="{BB962C8B-B14F-4D97-AF65-F5344CB8AC3E}">
        <p14:creationId xmlns:p14="http://schemas.microsoft.com/office/powerpoint/2010/main" val="4001294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Additional topics:</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Overhead obstacles</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Traffic Control</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Pedestrian Traffic</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Improper Wiring</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Unprotected enclosures</a:t>
            </a:r>
          </a:p>
        </p:txBody>
      </p:sp>
    </p:spTree>
    <p:extLst>
      <p:ext uri="{BB962C8B-B14F-4D97-AF65-F5344CB8AC3E}">
        <p14:creationId xmlns:p14="http://schemas.microsoft.com/office/powerpoint/2010/main" val="1683888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a:lnSpc>
                <a:spcPct val="150000"/>
              </a:lnSpc>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Additional Items:</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Protected Birds/Wildlife</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Electrical Exposure</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Vehicle Risks</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Fall Protection</a:t>
            </a:r>
          </a:p>
        </p:txBody>
      </p:sp>
    </p:spTree>
    <p:extLst>
      <p:ext uri="{BB962C8B-B14F-4D97-AF65-F5344CB8AC3E}">
        <p14:creationId xmlns:p14="http://schemas.microsoft.com/office/powerpoint/2010/main" val="1105500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79532" indent="-279532">
              <a:lnSpc>
                <a:spcPct val="150000"/>
              </a:lnSpc>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Additional Notes</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RF Exposure</a:t>
            </a:r>
          </a:p>
          <a:p>
            <a:pPr marL="465887" lvl="1" indent="-186355">
              <a:lnSpc>
                <a:spcPct val="150000"/>
              </a:lnSpc>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Electrocution/ARC Flash</a:t>
            </a:r>
          </a:p>
          <a:p>
            <a:pPr marL="608241" lvl="1" indent="0">
              <a:buNone/>
            </a:pPr>
            <a:endParaRPr lang="en-US" dirty="0"/>
          </a:p>
        </p:txBody>
      </p:sp>
    </p:spTree>
    <p:extLst>
      <p:ext uri="{BB962C8B-B14F-4D97-AF65-F5344CB8AC3E}">
        <p14:creationId xmlns:p14="http://schemas.microsoft.com/office/powerpoint/2010/main" val="1468130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00856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 (All of the Above)</a:t>
            </a:r>
          </a:p>
        </p:txBody>
      </p:sp>
    </p:spTree>
    <p:extLst>
      <p:ext uri="{BB962C8B-B14F-4D97-AF65-F5344CB8AC3E}">
        <p14:creationId xmlns:p14="http://schemas.microsoft.com/office/powerpoint/2010/main" val="2989064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 (Both vehicle and pedestrian traffic)</a:t>
            </a:r>
          </a:p>
          <a:p>
            <a:pPr marL="142354"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89064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881888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50000"/>
              </a:lnSpc>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Per 29 CFR 1910.132 employers are required to determine what hazards are likely to exist in the workplace which would necessitate the use of PPE.</a:t>
            </a:r>
          </a:p>
          <a:p>
            <a:pPr marL="0" indent="0">
              <a:lnSpc>
                <a:spcPct val="150000"/>
              </a:lnSpc>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Employers are responsible for:</a:t>
            </a:r>
          </a:p>
          <a:p>
            <a:pPr marL="279532" indent="-279532">
              <a:lnSpc>
                <a:spcPct val="150000"/>
              </a:lnSpc>
              <a:buSzPct val="100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Selecting PPE</a:t>
            </a:r>
          </a:p>
          <a:p>
            <a:pPr marL="279532" indent="-279532">
              <a:lnSpc>
                <a:spcPct val="150000"/>
              </a:lnSpc>
              <a:buSzPct val="100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Require PPE use of its employees</a:t>
            </a:r>
          </a:p>
          <a:p>
            <a:pPr marL="279532" indent="-279532">
              <a:lnSpc>
                <a:spcPct val="150000"/>
              </a:lnSpc>
              <a:buSzPct val="100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Communicate PPE decisions to employees</a:t>
            </a:r>
          </a:p>
          <a:p>
            <a:pPr marL="279532" indent="-279532">
              <a:lnSpc>
                <a:spcPct val="150000"/>
              </a:lnSpc>
              <a:buSzPct val="100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Select proper fitting PPE</a:t>
            </a:r>
          </a:p>
          <a:p>
            <a:pPr marL="279532" indent="-279532">
              <a:lnSpc>
                <a:spcPct val="150000"/>
              </a:lnSpc>
              <a:buSzPct val="100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Train employees on the use of PPE, and </a:t>
            </a:r>
          </a:p>
          <a:p>
            <a:pPr marL="279532" indent="-279532">
              <a:buSzPct val="100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Pay for PPE, with some exceptions.  Non specialty safety shoes for example as long as the employer allows the shoe to be worn off the job.</a:t>
            </a:r>
          </a:p>
          <a:p>
            <a:pPr marL="0" indent="0">
              <a:buNone/>
            </a:pPr>
            <a:endParaRPr lang="en-US" sz="1200" b="1" u="sng"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buNone/>
            </a:pPr>
            <a:r>
              <a:rPr lang="en-US" sz="1200" b="1" u="sng" dirty="0">
                <a:latin typeface="Microsoft Sans Serif" panose="020B0604020202020204" pitchFamily="34" charset="0"/>
                <a:ea typeface="Microsoft Sans Serif" panose="020B0604020202020204" pitchFamily="34" charset="0"/>
                <a:cs typeface="Microsoft Sans Serif" panose="020B0604020202020204" pitchFamily="34" charset="0"/>
              </a:rPr>
              <a:t>NOTE</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0" indent="0">
              <a:lnSpc>
                <a:spcPct val="150000"/>
              </a:lnSpc>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Respirators and electrical protective equipment (gloves, sleeves, blankets, etc.) are also considered PPE. However, because OSHA has specific requirements for them, they are not discussed here.</a:t>
            </a:r>
          </a:p>
          <a:p>
            <a:pPr marL="0"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107751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noChangeArrowheads="1"/>
          </p:cNvSpPr>
          <p:nvPr>
            <p:ph type="sldNum" sz="quarter" idx="5"/>
          </p:nvPr>
        </p:nvSpPr>
        <p:spPr>
          <a:xfrm>
            <a:off x="3970938" y="8829675"/>
            <a:ext cx="3037840" cy="465138"/>
          </a:xfrm>
          <a:prstGeom prst="rect">
            <a:avLst/>
          </a:prstGeom>
          <a:ln/>
        </p:spPr>
        <p:txBody>
          <a:bodyPr lIns="93177" tIns="46589" rIns="93177" bIns="46589"/>
          <a:lstStyle/>
          <a:p>
            <a:fld id="{01C4C0BD-BF8E-427B-A9BC-43B86A597C8D}" type="slidenum">
              <a:rPr lang="en-US"/>
              <a:pPr/>
              <a:t>44</a:t>
            </a:fld>
            <a:endParaRPr lang="en-US" dirty="0"/>
          </a:p>
        </p:txBody>
      </p:sp>
      <p:sp>
        <p:nvSpPr>
          <p:cNvPr id="44034" name="Rectangle 2"/>
          <p:cNvSpPr>
            <a:spLocks noGrp="1" noRot="1" noChangeAspect="1" noChangeArrowheads="1" noTextEdit="1"/>
          </p:cNvSpPr>
          <p:nvPr>
            <p:ph type="sldImg"/>
          </p:nvPr>
        </p:nvSpPr>
        <p:spPr>
          <a:xfrm>
            <a:off x="406400" y="696913"/>
            <a:ext cx="6197600" cy="3486150"/>
          </a:xfrm>
          <a:ln cap="flat"/>
        </p:spPr>
      </p:sp>
      <p:sp>
        <p:nvSpPr>
          <p:cNvPr id="44035" name="Rectangle 3"/>
          <p:cNvSpPr>
            <a:spLocks noGrp="1" noChangeArrowheads="1"/>
          </p:cNvSpPr>
          <p:nvPr>
            <p:ph type="body" idx="1"/>
          </p:nvPr>
        </p:nvSpPr>
        <p:spPr>
          <a:noFill/>
          <a:ln/>
        </p:spPr>
        <p:txBody>
          <a:bodyPr/>
          <a:lstStyle/>
          <a:p>
            <a:pPr marL="279532" indent="-279532">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1926.100, 1926.100(a)</a:t>
            </a:r>
          </a:p>
          <a:p>
            <a:pPr marL="279532" indent="-279532">
              <a:buFont typeface="Wingdings" panose="05000000000000000000" pitchFamily="2" charset="2"/>
              <a:buChar char="Ø"/>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lnSpc>
                <a:spcPct val="150000"/>
              </a:lnSpc>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Employees working in areas where there is a possible danger of head    injury from impact, or from falling or flying objects, or from electrical shock and burns, shall be protected by protective helmets.</a:t>
            </a:r>
          </a:p>
          <a:p>
            <a:pPr marL="279532" indent="-279532">
              <a:lnSpc>
                <a:spcPct val="150000"/>
              </a:lnSpc>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OSHA incorporates by reference Z89.1-2009 American National Standard for Industrial Head Protection. </a:t>
            </a:r>
          </a:p>
          <a:p>
            <a:pPr marL="279532" indent="-279532">
              <a:lnSpc>
                <a:spcPct val="150000"/>
              </a:lnSpc>
              <a:spcAft>
                <a:spcPts val="611"/>
              </a:spcAft>
              <a:buFont typeface="Wingdings" panose="05000000000000000000" pitchFamily="2" charset="2"/>
              <a:buChar char="Ø"/>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963345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963345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488950"/>
            <a:ext cx="5856288" cy="3294063"/>
          </a:xfrm>
        </p:spPr>
      </p:sp>
      <p:sp>
        <p:nvSpPr>
          <p:cNvPr id="3" name="Notes Placeholder 2"/>
          <p:cNvSpPr>
            <a:spLocks noGrp="1"/>
          </p:cNvSpPr>
          <p:nvPr>
            <p:ph type="body" idx="1"/>
          </p:nvPr>
        </p:nvSpPr>
        <p:spPr/>
        <p:txBody>
          <a:bodyPr/>
          <a:lstStyle/>
          <a:p>
            <a:pPr marL="0" indent="0" defTabSz="931774">
              <a:buClrTx/>
              <a:buSzTx/>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https://www.osha.gov/Publications/osha3151.html </a:t>
            </a:r>
          </a:p>
          <a:p>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86355" indent="-186355">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“There are many types of hard hats available in the marketplace today. In addition to selecting protective headgear that meets ANSI standard requirements, employers should ensure that employees wear hard hats that provide appropriate protection against potential workplace hazards. It is important for employers to understand all potential hazards when making this selection, including electrical hazards. This can be done through a comprehensive hazard analysis and an awareness of the different types of protective headgear available.”</a:t>
            </a:r>
          </a:p>
          <a:p>
            <a:pPr marL="0" indent="0" defTabSz="931774">
              <a:buClrTx/>
              <a:buSzTx/>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defTabSz="931774">
              <a:buClrTx/>
              <a:buSzTx/>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(OSHA Publication 3151-12R, 2003)</a:t>
            </a:r>
          </a:p>
          <a:p>
            <a:pPr marL="0" indent="0" defTabSz="931774">
              <a:buClrTx/>
              <a:buSzTx/>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74708" indent="-174708" defTabSz="931774">
              <a:buClrTx/>
              <a:buSzTx/>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Class G hard hats are intended for general service use, such as building construction, shipbuilding, lumbering, and manufacturing. Class G hard hats provide good impact protection, but limited voltage protection (proof-tested at 2,200 volts).</a:t>
            </a:r>
            <a:b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F5D18354-FAF5-4E98-B57F-F6182A7992A0}" type="slidenum">
              <a:rPr lang="en-US" smtClean="0"/>
              <a:t>47</a:t>
            </a:fld>
            <a:endParaRPr lang="en-US" dirty="0"/>
          </a:p>
        </p:txBody>
      </p:sp>
    </p:spTree>
    <p:extLst>
      <p:ext uri="{BB962C8B-B14F-4D97-AF65-F5344CB8AC3E}">
        <p14:creationId xmlns:p14="http://schemas.microsoft.com/office/powerpoint/2010/main" val="1131642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488950"/>
            <a:ext cx="5856288" cy="3294063"/>
          </a:xfrm>
        </p:spPr>
      </p:sp>
      <p:sp>
        <p:nvSpPr>
          <p:cNvPr id="3" name="Notes Placeholder 2"/>
          <p:cNvSpPr>
            <a:spLocks noGrp="1"/>
          </p:cNvSpPr>
          <p:nvPr>
            <p:ph type="body" idx="1"/>
          </p:nvPr>
        </p:nvSpPr>
        <p:spPr/>
        <p:txBody>
          <a:bodyPr/>
          <a:lstStyle/>
          <a:p>
            <a:pPr marL="279532" indent="-279532">
              <a:spcAft>
                <a:spcPts val="1019"/>
              </a:spcAft>
              <a:buSzPct val="100000"/>
              <a:buFont typeface="Wingdings" panose="05000000000000000000" pitchFamily="2" charset="2"/>
              <a:buChar char="Ø"/>
            </a:pPr>
            <a:r>
              <a:rPr lang="en-US" sz="1400" dirty="0">
                <a:latin typeface="Microsoft Sans Serif" panose="020B0604020202020204" pitchFamily="34" charset="0"/>
                <a:ea typeface="Microsoft Sans Serif" panose="020B0604020202020204" pitchFamily="34" charset="0"/>
                <a:cs typeface="Microsoft Sans Serif" panose="020B0604020202020204" pitchFamily="34" charset="0"/>
              </a:rPr>
              <a:t>Class E hard hats are designed for electrical/utility work. They protect against falling objects and provide protection against conductors with higher voltage levels (proof-tested at 20,000 volts).</a:t>
            </a:r>
          </a:p>
          <a:p>
            <a:pPr marL="279532" indent="-279532">
              <a:spcAft>
                <a:spcPts val="1019"/>
              </a:spcAft>
              <a:buSzPct val="100000"/>
              <a:buFont typeface="Wingdings" panose="05000000000000000000" pitchFamily="2" charset="2"/>
              <a:buChar char="Ø"/>
            </a:pPr>
            <a:r>
              <a:rPr lang="en-US" sz="1400" dirty="0">
                <a:latin typeface="Microsoft Sans Serif" panose="020B0604020202020204" pitchFamily="34" charset="0"/>
                <a:ea typeface="Microsoft Sans Serif" panose="020B0604020202020204" pitchFamily="34" charset="0"/>
                <a:cs typeface="Microsoft Sans Serif" panose="020B0604020202020204" pitchFamily="34" charset="0"/>
              </a:rPr>
              <a:t>The class E hard hat is most likely the one that most employers will select for small cell construction.</a:t>
            </a:r>
          </a:p>
          <a:p>
            <a:pPr marL="0" indent="0">
              <a:lnSpc>
                <a:spcPct val="150000"/>
              </a:lnSpc>
              <a:buNone/>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F5D18354-FAF5-4E98-B57F-F6182A7992A0}" type="slidenum">
              <a:rPr lang="en-US" smtClean="0"/>
              <a:t>48</a:t>
            </a:fld>
            <a:endParaRPr lang="en-US" dirty="0"/>
          </a:p>
        </p:txBody>
      </p:sp>
    </p:spTree>
    <p:extLst>
      <p:ext uri="{BB962C8B-B14F-4D97-AF65-F5344CB8AC3E}">
        <p14:creationId xmlns:p14="http://schemas.microsoft.com/office/powerpoint/2010/main" val="3275949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488950"/>
            <a:ext cx="5856288" cy="3294063"/>
          </a:xfrm>
        </p:spPr>
      </p:sp>
      <p:sp>
        <p:nvSpPr>
          <p:cNvPr id="3" name="Notes Placeholder 2"/>
          <p:cNvSpPr>
            <a:spLocks noGrp="1"/>
          </p:cNvSpPr>
          <p:nvPr>
            <p:ph type="body" idx="1"/>
          </p:nvPr>
        </p:nvSpPr>
        <p:spPr/>
        <p:txBody>
          <a:bodyPr/>
          <a:lstStyle/>
          <a:p>
            <a:pPr marL="0" indent="0">
              <a:spcAft>
                <a:spcPts val="1019"/>
              </a:spcAft>
              <a:buNone/>
            </a:pPr>
            <a:r>
              <a:rPr lang="en-US" sz="1400" dirty="0">
                <a:latin typeface="Microsoft Sans Serif" panose="020B0604020202020204" pitchFamily="34" charset="0"/>
                <a:ea typeface="Microsoft Sans Serif" panose="020B0604020202020204" pitchFamily="34" charset="0"/>
                <a:cs typeface="Microsoft Sans Serif" panose="020B0604020202020204" pitchFamily="34" charset="0"/>
              </a:rPr>
              <a:t>Class C hard hats do not provide any protection against electrical hazards.</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F5D18354-FAF5-4E98-B57F-F6182A7992A0}" type="slidenum">
              <a:rPr lang="en-US" smtClean="0"/>
              <a:t>49</a:t>
            </a:fld>
            <a:endParaRPr lang="en-US" dirty="0"/>
          </a:p>
        </p:txBody>
      </p:sp>
    </p:spTree>
    <p:extLst>
      <p:ext uri="{BB962C8B-B14F-4D97-AF65-F5344CB8AC3E}">
        <p14:creationId xmlns:p14="http://schemas.microsoft.com/office/powerpoint/2010/main" val="147939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28748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488950"/>
            <a:ext cx="5856288" cy="3294063"/>
          </a:xfrm>
        </p:spPr>
      </p:sp>
      <p:sp>
        <p:nvSpPr>
          <p:cNvPr id="3" name="Notes Placeholder 2"/>
          <p:cNvSpPr>
            <a:spLocks noGrp="1"/>
          </p:cNvSpPr>
          <p:nvPr>
            <p:ph type="body" idx="1"/>
          </p:nvPr>
        </p:nvSpPr>
        <p:spPr/>
        <p:txBody>
          <a:bodyPr/>
          <a:lstStyle/>
          <a:p>
            <a:pPr marL="142354" indent="0">
              <a:buNone/>
            </a:pP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F5D18354-FAF5-4E98-B57F-F6182A7992A0}" type="slidenum">
              <a:rPr lang="en-US" smtClean="0"/>
              <a:t>50</a:t>
            </a:fld>
            <a:endParaRPr lang="en-US" dirty="0"/>
          </a:p>
        </p:txBody>
      </p:sp>
    </p:spTree>
    <p:extLst>
      <p:ext uri="{BB962C8B-B14F-4D97-AF65-F5344CB8AC3E}">
        <p14:creationId xmlns:p14="http://schemas.microsoft.com/office/powerpoint/2010/main" val="2946833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xfrm>
            <a:off x="1127125" y="696913"/>
            <a:ext cx="4756150" cy="2674937"/>
          </a:xfrm>
          <a:noFill/>
          <a:ln>
            <a:solidFill>
              <a:srgbClr val="000000"/>
            </a:solidFill>
            <a:miter lim="800000"/>
            <a:headEnd/>
            <a:tailEnd/>
          </a:ln>
        </p:spPr>
      </p:sp>
      <p:sp>
        <p:nvSpPr>
          <p:cNvPr id="54274" name="Rectangle 3"/>
          <p:cNvSpPr>
            <a:spLocks noGrp="1"/>
          </p:cNvSpPr>
          <p:nvPr>
            <p:ph type="body" idx="1"/>
          </p:nvPr>
        </p:nvSpPr>
        <p:spPr bwMode="auto">
          <a:noFill/>
        </p:spPr>
        <p:txBody>
          <a:bodyPr/>
          <a:lstStyle/>
          <a:p>
            <a:pPr marL="279532" indent="-279532">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ANSI Z87.1-2010 American National Standard Practice for Occupational and Educational Eye and Face Protection is in corporate by reference into 29 CFR 1926.102.</a:t>
            </a:r>
          </a:p>
          <a:p>
            <a:pPr marL="279532" indent="-279532">
              <a:buFont typeface="Wingdings" panose="05000000000000000000" pitchFamily="2" charset="2"/>
              <a:buChar char="Ø"/>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Workers may balk at wearing safety glasses in the right of way, wondering why they have to wear them. It is not unreasonable to assume that road debris can become airborne.  </a:t>
            </a:r>
          </a:p>
          <a:p>
            <a:pPr eaLnBrk="1" hangingPunct="1"/>
            <a:endParaRPr lang="en-US" sz="1200" dirty="0"/>
          </a:p>
          <a:p>
            <a:pPr eaLnBrk="1" hangingPunct="1"/>
            <a:endParaRPr lang="en-US" sz="12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1926.102(a)(5) – Protectors shall meet the following minimum requirements:</a:t>
            </a:r>
          </a:p>
          <a:p>
            <a:pPr marL="559064" lvl="1" indent="-279532">
              <a:spcAft>
                <a:spcPts val="1019"/>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They shall provide adequate protection against the particular hazards for which they are designed.</a:t>
            </a:r>
          </a:p>
          <a:p>
            <a:pPr marL="559064" lvl="1" indent="-279532">
              <a:spcAft>
                <a:spcPts val="1019"/>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They shall be reasonably comfortable when worn under the designated conditions.</a:t>
            </a:r>
          </a:p>
          <a:p>
            <a:pPr marL="559064" lvl="1" indent="-279532">
              <a:spcAft>
                <a:spcPts val="1019"/>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They shall fit snugly and shall not unduly interfere with the movements of the wearer.</a:t>
            </a:r>
          </a:p>
          <a:p>
            <a:pPr marL="559064" lvl="1" indent="-279532">
              <a:spcAft>
                <a:spcPts val="1019"/>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They shall be durable.</a:t>
            </a:r>
          </a:p>
          <a:p>
            <a:pPr marL="559064" lvl="1" indent="-279532">
              <a:spcAft>
                <a:spcPts val="1019"/>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They shall be capable of being disinfected.</a:t>
            </a:r>
          </a:p>
          <a:p>
            <a:pPr marL="559064" lvl="1" indent="-279532">
              <a:spcAft>
                <a:spcPts val="1019"/>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They shall be easily cleanable.</a:t>
            </a:r>
          </a:p>
          <a:p>
            <a:pPr marL="291179" indent="-291179">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See OSHA Publication 3151, Assessing the Need for Personal Protective Equipment:  A Guide for Small Business Employers.  </a:t>
            </a:r>
          </a:p>
          <a:p>
            <a:endParaRPr lang="en-US"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517864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xfrm>
            <a:off x="1127125" y="696913"/>
            <a:ext cx="4756150" cy="2674937"/>
          </a:xfrm>
          <a:noFill/>
          <a:ln>
            <a:solidFill>
              <a:srgbClr val="000000"/>
            </a:solidFill>
            <a:miter lim="800000"/>
            <a:headEnd/>
            <a:tailEnd/>
          </a:ln>
        </p:spPr>
      </p:sp>
      <p:sp>
        <p:nvSpPr>
          <p:cNvPr id="54274" name="Rectangle 3"/>
          <p:cNvSpPr>
            <a:spLocks noGrp="1"/>
          </p:cNvSpPr>
          <p:nvPr>
            <p:ph type="body" idx="1"/>
          </p:nvPr>
        </p:nvSpPr>
        <p:spPr bwMode="auto">
          <a:noFill/>
        </p:spPr>
        <p:txBody>
          <a:bodyPr/>
          <a:lstStyle/>
          <a:p>
            <a:pPr marL="279532" indent="-279532">
              <a:spcAft>
                <a:spcPts val="1019"/>
              </a:spcAft>
              <a:buFont typeface="Wingdings" panose="05000000000000000000" pitchFamily="2" charset="2"/>
              <a:buChar char="Ø"/>
            </a:pPr>
            <a:r>
              <a:rPr lang="en-US" sz="1200"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rPr>
              <a:t>If possible, have multiple styles of gloves and allow students to try them.  </a:t>
            </a:r>
          </a:p>
          <a:p>
            <a:pPr marL="279532" indent="-279532">
              <a:spcAft>
                <a:spcPts val="1019"/>
              </a:spcAft>
              <a:buFont typeface="Wingdings" panose="05000000000000000000" pitchFamily="2" charset="2"/>
              <a:buChar char="Ø"/>
            </a:pPr>
            <a:r>
              <a:rPr lang="en-US" sz="1200"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rPr>
              <a:t>Explain that no glove can do everything.  </a:t>
            </a:r>
          </a:p>
          <a:p>
            <a:pPr marL="279532" indent="-279532">
              <a:spcAft>
                <a:spcPts val="1019"/>
              </a:spcAft>
              <a:buFont typeface="Wingdings" panose="05000000000000000000" pitchFamily="2" charset="2"/>
              <a:buChar char="Ø"/>
            </a:pPr>
            <a:r>
              <a:rPr lang="en-US" sz="1200"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rPr>
              <a:t>Typically, the more protection, the less dexterity.  </a:t>
            </a:r>
          </a:p>
          <a:p>
            <a:pPr marL="49177" indent="0">
              <a:buNone/>
            </a:pPr>
            <a:endParaRPr lang="en-US" sz="1200"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xfrm>
            <a:off x="1127125" y="696913"/>
            <a:ext cx="4756150" cy="2674937"/>
          </a:xfrm>
          <a:noFill/>
          <a:ln>
            <a:solidFill>
              <a:srgbClr val="000000"/>
            </a:solidFill>
            <a:miter lim="800000"/>
            <a:headEnd/>
            <a:tailEnd/>
          </a:ln>
        </p:spPr>
      </p:sp>
      <p:sp>
        <p:nvSpPr>
          <p:cNvPr id="54274" name="Rectangle 3"/>
          <p:cNvSpPr>
            <a:spLocks noGrp="1"/>
          </p:cNvSpPr>
          <p:nvPr>
            <p:ph type="body" idx="1"/>
          </p:nvPr>
        </p:nvSpPr>
        <p:spPr bwMode="auto">
          <a:noFill/>
        </p:spPr>
        <p:txBody>
          <a:bodyPr/>
          <a:lstStyle/>
          <a:p>
            <a:pPr marL="0" indent="0">
              <a:buNone/>
            </a:pPr>
            <a:r>
              <a:rPr lang="en-US" sz="1200"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rPr>
              <a:t>Demonstrate each point made by using a pair of safety footwear.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xfrm>
            <a:off x="1127125" y="696913"/>
            <a:ext cx="4756150" cy="2674937"/>
          </a:xfrm>
          <a:noFill/>
          <a:ln>
            <a:solidFill>
              <a:srgbClr val="000000"/>
            </a:solidFill>
            <a:miter lim="800000"/>
            <a:headEnd/>
            <a:tailEnd/>
          </a:ln>
        </p:spPr>
      </p:sp>
      <p:sp>
        <p:nvSpPr>
          <p:cNvPr id="54274" name="Rectangle 3"/>
          <p:cNvSpPr>
            <a:spLocks noGrp="1"/>
          </p:cNvSpPr>
          <p:nvPr>
            <p:ph type="body" idx="1"/>
          </p:nvPr>
        </p:nvSpPr>
        <p:spPr bwMode="auto">
          <a:noFill/>
        </p:spPr>
        <p:txBody>
          <a:bodyPr/>
          <a:lstStyle/>
          <a:p>
            <a:pPr marL="0" indent="0">
              <a:spcAft>
                <a:spcPts val="1019"/>
              </a:spcAft>
              <a:buNone/>
            </a:pPr>
            <a:r>
              <a:rPr lang="en-US" sz="1200"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rPr>
              <a:t>For bullet point 4, employers may set a weight requirement requiring workers to wear safety toe footwear to protect against impact.</a:t>
            </a:r>
          </a:p>
          <a:p>
            <a:pPr marL="0" indent="0">
              <a:buNone/>
            </a:pPr>
            <a:endParaRPr lang="en-US" sz="1200"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xfrm>
            <a:off x="1127125" y="696913"/>
            <a:ext cx="4756150" cy="2674937"/>
          </a:xfrm>
          <a:noFill/>
          <a:ln>
            <a:solidFill>
              <a:srgbClr val="000000"/>
            </a:solidFill>
            <a:miter lim="800000"/>
            <a:headEnd/>
            <a:tailEnd/>
          </a:ln>
        </p:spPr>
      </p:sp>
      <p:sp>
        <p:nvSpPr>
          <p:cNvPr id="54274" name="Rectangle 3"/>
          <p:cNvSpPr>
            <a:spLocks noGrp="1"/>
          </p:cNvSpPr>
          <p:nvPr>
            <p:ph type="body" idx="1"/>
          </p:nvPr>
        </p:nvSpPr>
        <p:spPr bwMode="auto">
          <a:noFill/>
        </p:spPr>
        <p:txBody>
          <a:bodyPr/>
          <a:lstStyle/>
          <a:p>
            <a:pPr marL="0" indent="0">
              <a:buNone/>
            </a:pPr>
            <a:r>
              <a:rPr lang="en-US" sz="1200"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rPr>
              <a:t>Give examples of comfortable and well fitting protective clothing. Demonstrate each</a:t>
            </a:r>
            <a:r>
              <a:rPr lang="en-US" sz="1200" b="1"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200" dirty="0">
                <a:solidFill>
                  <a:srgbClr val="040404"/>
                </a:solidFill>
                <a:latin typeface="Microsoft Sans Serif" panose="020B0604020202020204" pitchFamily="34" charset="0"/>
                <a:ea typeface="Microsoft Sans Serif" panose="020B0604020202020204" pitchFamily="34" charset="0"/>
                <a:cs typeface="Microsoft Sans Serif" panose="020B0604020202020204" pitchFamily="34" charset="0"/>
              </a:rPr>
              <a:t>point as it is discussed. </a:t>
            </a:r>
          </a:p>
          <a:p>
            <a:pPr eaLnBrk="1" hangingPunct="1"/>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spcAft>
                <a:spcPts val="1019"/>
              </a:spcAft>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class is determined by a combination of the background material and retroreflective material. The more of each, the higher the class.</a:t>
            </a:r>
          </a:p>
        </p:txBody>
      </p:sp>
    </p:spTree>
    <p:extLst>
      <p:ext uri="{BB962C8B-B14F-4D97-AF65-F5344CB8AC3E}">
        <p14:creationId xmlns:p14="http://schemas.microsoft.com/office/powerpoint/2010/main" val="16970384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lnSpc>
                <a:spcPct val="150000"/>
              </a:lnSpc>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Manual on Uniform Traffic Control Devices (MUTCD) requires the use of ANSI 107-2004 apparel for workers who are within the right-of-way when exposed either to traffic (vehicles using the highway for purposes of travel) or to work vehicles and construction equipment  MUTCD 6D.03.4.</a:t>
            </a:r>
          </a:p>
        </p:txBody>
      </p:sp>
    </p:spTree>
    <p:extLst>
      <p:ext uri="{BB962C8B-B14F-4D97-AF65-F5344CB8AC3E}">
        <p14:creationId xmlns:p14="http://schemas.microsoft.com/office/powerpoint/2010/main" val="72441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661761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C (Class E)</a:t>
            </a:r>
          </a:p>
        </p:txBody>
      </p:sp>
    </p:spTree>
    <p:extLst>
      <p:ext uri="{BB962C8B-B14F-4D97-AF65-F5344CB8AC3E}">
        <p14:creationId xmlns:p14="http://schemas.microsoft.com/office/powerpoint/2010/main" val="2989064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 (The employer)</a:t>
            </a:r>
          </a:p>
        </p:txBody>
      </p:sp>
    </p:spTree>
    <p:extLst>
      <p:ext uri="{BB962C8B-B14F-4D97-AF65-F5344CB8AC3E}">
        <p14:creationId xmlns:p14="http://schemas.microsoft.com/office/powerpoint/2010/main" val="2989064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7255144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spcAft>
                <a:spcPts val="1019"/>
              </a:spcAft>
              <a:buClrTx/>
              <a:buSzTx/>
              <a:buNone/>
              <a:defRPr/>
            </a:pPr>
            <a:r>
              <a:rPr lang="en-US" sz="120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This slide is to briefly discuss what Section 5 is all about. Pre-task planning and a job hazard assessment is a process performed by a work crew to identify and evaluate workplace hazards with the goal of eliminating or controlling them. Before the commencement of work activities, hazards present on the job site must be clearly identified, documented and discussed to successfully limit the employee exposures to those hazards. Pre-task planning and a job hazard assessment has been proven to be  excellent tools to identify and evaluate hazards in the workplace.</a:t>
            </a:r>
          </a:p>
          <a:p>
            <a:endParaRPr lang="en-US" i="1" dirty="0"/>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475973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648200"/>
          </a:xfrm>
          <a:prstGeom prst="rect">
            <a:avLst/>
          </a:prstGeom>
        </p:spPr>
        <p:txBody>
          <a:bodyPr spcFirstLastPara="1" wrap="square" lIns="93162" tIns="93162" rIns="93162" bIns="93162" anchor="t" anchorCtr="0">
            <a:noAutofit/>
          </a:bodyPr>
          <a:lstStyle/>
          <a:p>
            <a:pPr marL="274320" indent="-274320">
              <a:buFont typeface="Wingdings" panose="05000000000000000000" pitchFamily="2" charset="2"/>
              <a:buChar char="Ø"/>
            </a:pP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This slide deals with assessing the hazards associated with the overall scope of work. Remember, the scope of work is broken down into tasks. The tasks are broken down into steps. With the steps identified, what are the hazards associated with each step? Once the hazards are identified, control measures can be put into place.</a:t>
            </a:r>
          </a:p>
          <a:p>
            <a:pPr marL="274320" indent="-274320"/>
            <a:endPar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4320" indent="-274320">
              <a:buFont typeface="Wingdings" panose="05000000000000000000" pitchFamily="2" charset="2"/>
              <a:buChar char="Ø"/>
            </a:pPr>
            <a:r>
              <a:rPr lang="en-US" sz="950" b="1" dirty="0">
                <a:latin typeface="Microsoft Sans Serif" panose="020B0604020202020204" pitchFamily="34" charset="0"/>
                <a:ea typeface="Microsoft Sans Serif" panose="020B0604020202020204" pitchFamily="34" charset="0"/>
                <a:cs typeface="Microsoft Sans Serif" panose="020B0604020202020204" pitchFamily="34" charset="0"/>
              </a:rPr>
              <a:t>Use a quick general example for a small cell site </a:t>
            </a: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the scope of work is for an antenna and line crew to upgrade an existing site with new technologies. The scope of work can be broken down into individual steps such as but not limited to the following:</a:t>
            </a:r>
          </a:p>
          <a:p>
            <a:pPr marL="274320" indent="-274320"/>
            <a:endPar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lvl="1" indent="0">
              <a:buNone/>
            </a:pP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1.  Working off ladders to reach the equipment</a:t>
            </a:r>
          </a:p>
          <a:p>
            <a:pPr marL="457200" lvl="1" indent="0">
              <a:buNone/>
            </a:pP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2.  Staging material </a:t>
            </a:r>
          </a:p>
          <a:p>
            <a:pPr marL="457200" lvl="1" indent="0">
              <a:buNone/>
            </a:pP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3.  Manually handling material </a:t>
            </a:r>
          </a:p>
          <a:p>
            <a:pPr marL="457200" lvl="1" indent="0">
              <a:buNone/>
            </a:pP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4.  Use of a bucket truck to position equipment/materials onto a light pole</a:t>
            </a:r>
          </a:p>
          <a:p>
            <a:pPr marL="457200" lvl="1" indent="0">
              <a:buNone/>
            </a:pP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5.  Replacing coax for the new technology</a:t>
            </a:r>
          </a:p>
          <a:p>
            <a:pPr marL="274320" indent="-274320"/>
            <a:endPar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4320" indent="-274320">
              <a:buFont typeface="Wingdings" panose="05000000000000000000" pitchFamily="2" charset="2"/>
              <a:buChar char="Ø"/>
            </a:pP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Use the step of replacing coax for the new technology to identify the tasks associated with that step.</a:t>
            </a:r>
          </a:p>
          <a:p>
            <a:pPr marL="274320" indent="-274320">
              <a:buFont typeface="Wingdings" panose="05000000000000000000" pitchFamily="2" charset="2"/>
              <a:buChar char="Ø"/>
            </a:pPr>
            <a:endPar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4320" indent="-274320">
              <a:buFont typeface="Wingdings" panose="05000000000000000000" pitchFamily="2" charset="2"/>
              <a:buChar char="Ø"/>
            </a:pP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The crew will be replacing coax in the existing cable tray. The cable tray runs along an unprotected edge, which is below 39”. The crew will be working within 15’ of this unprotected edge. The hazard for the crew while working on the cable tray is falling. The control measure is to set up a temporary guardrail along the unprotected edge to control the exposure of the crew members to a fall. </a:t>
            </a:r>
          </a:p>
          <a:p>
            <a:pPr marL="274320" indent="-274320">
              <a:buFont typeface="Wingdings" panose="05000000000000000000" pitchFamily="2" charset="2"/>
              <a:buChar char="Ø"/>
            </a:pPr>
            <a:endPar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4320" indent="-274320">
              <a:buFont typeface="Wingdings" panose="05000000000000000000" pitchFamily="2" charset="2"/>
              <a:buChar char="Ø"/>
            </a:pP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As it relates to updating the hazard assessment, this happens when an unidentified task appears on the job and this unidentified task was not addressed in the initial hazard assessment.  </a:t>
            </a:r>
          </a:p>
          <a:p>
            <a:pPr marL="274320" indent="-274320">
              <a:buFont typeface="Wingdings" panose="05000000000000000000" pitchFamily="2" charset="2"/>
              <a:buChar char="Ø"/>
            </a:pPr>
            <a:endPar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4320" indent="-274320">
              <a:buFont typeface="Wingdings" panose="05000000000000000000" pitchFamily="2" charset="2"/>
              <a:buChar char="Ø"/>
            </a:pPr>
            <a:r>
              <a:rPr lang="en-US" sz="950" b="1" dirty="0">
                <a:latin typeface="Microsoft Sans Serif" panose="020B0604020202020204" pitchFamily="34" charset="0"/>
                <a:ea typeface="Microsoft Sans Serif" panose="020B0604020202020204" pitchFamily="34" charset="0"/>
                <a:cs typeface="Microsoft Sans Serif" panose="020B0604020202020204" pitchFamily="34" charset="0"/>
              </a:rPr>
              <a:t>For example: </a:t>
            </a:r>
            <a:r>
              <a:rPr lang="en-US" sz="950" dirty="0">
                <a:latin typeface="Microsoft Sans Serif" panose="020B0604020202020204" pitchFamily="34" charset="0"/>
                <a:ea typeface="Microsoft Sans Serif" panose="020B0604020202020204" pitchFamily="34" charset="0"/>
                <a:cs typeface="Microsoft Sans Serif" panose="020B0604020202020204" pitchFamily="34" charset="0"/>
              </a:rPr>
              <a:t>The customer shows up with 12 batteries and needs help moving them into the shelter. This new task was not addressed at the beginning of the job and now presents a new set of hazards which need to be identified and controlled.</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7221766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a:spcAft>
                <a:spcPts val="1019"/>
              </a:spcAft>
              <a:buSzPct val="100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This slide shows what the purpose of a job hazard assessment is for, who is to review it and when it needs to be reviewed.</a:t>
            </a:r>
          </a:p>
          <a:p>
            <a:pPr marL="279532" indent="-279532">
              <a:spcAft>
                <a:spcPts val="1019"/>
              </a:spcAft>
              <a:buSzPct val="100000"/>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Here is where you will summarize the JHA. This is where you state the JHA is to be used as a tool in order to identify hazards associated with tasks and to put control measures in place to prevent injury and illness to all affected parties on site. The JHA is to be reviewed by all affected parties prior to them working. If the unidentified hazard surfaces it’s the role of the competent person to identify that, communicate the unidentified hazard to affected parties and document it on the JHA.</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8540451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This slide deals with the overall scope of work the crew will perform for the day. The scope of work needs to be broken down into tasks. </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Break the job down into steps. Each of the steps of a job should accomplish some major task. The task will consist of a set of movements. Look at the first set of movements used to perform a task, and then determine the next logical set of movements. For example, the job might be to move a box from a conveyor in the receiving area to a shelf in the storage area. How does that break down into job steps? Picking up the box from the conveyor and putting it on a hand truck is one logical set of movements, so it’s one job step. Everything related to that one logical set of movements is part of that job step.</a:t>
            </a:r>
          </a:p>
          <a:p>
            <a:pPr marL="279532" indent="-279532">
              <a:spcAft>
                <a:spcPts val="1019"/>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next logical set of movements might be pushing the loaded hand truck to the storeroom. Removing the boxes from the truck and placing them on the shelf is another logical set of movements. And finally, returning the hand truck to the receiving area might be the final step in this type of job.</a:t>
            </a:r>
          </a:p>
          <a:p>
            <a:pPr marL="279532" indent="-279532">
              <a:spcBef>
                <a:spcPts val="1019"/>
              </a:spcBef>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Be sure to list </a:t>
            </a: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ALL</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the steps in a job. Some steps might not be done each time, such as checking the casters on a hand truck, for example. However, that task is a part of the job as a whole and should be listed and analyzed.  </a:t>
            </a:r>
          </a:p>
          <a:p>
            <a:pPr defTabSz="931774">
              <a:buFont typeface="Wingdings" panose="05000000000000000000" pitchFamily="2" charset="2"/>
              <a:buChar char="Ø"/>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5110007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725670"/>
          </a:xfrm>
          <a:prstGeom prst="rect">
            <a:avLst/>
          </a:prstGeom>
        </p:spPr>
        <p:txBody>
          <a:bodyPr spcFirstLastPara="1" wrap="square" lIns="93162" tIns="93162" rIns="93162" bIns="93162" anchor="t" anchorCtr="0">
            <a:noAutofit/>
          </a:bodyPr>
          <a:lstStyle/>
          <a:p>
            <a:pPr marL="279532" indent="-279532">
              <a:buSzPct val="9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This slide deals with meeting all parties involved with the job. The pre-job meeting should include a coordinated effort between facility owners, structural engineers, contractors and/or technicians to assist in controlling the hazards associated with fall hazards, structural and facilitating proper planning.</a:t>
            </a:r>
          </a:p>
          <a:p>
            <a:pPr>
              <a:buSzPct val="90000"/>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SzPct val="9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Sometimes the structural engineers may not be available, but they will review the construction drawings to determine if the roof/building is strong enough to support the new equipment, (for example steel platform) .</a:t>
            </a:r>
          </a:p>
          <a:p>
            <a:pPr marL="279532" indent="-279532">
              <a:buSzPct val="90000"/>
              <a:buFont typeface="Wingdings" panose="05000000000000000000" pitchFamily="2" charset="2"/>
              <a:buChar char="Ø"/>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SzPct val="9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Meeting with the building owners is important because this is where overall planning for the job is discussed. This includes but not limited to the following:</a:t>
            </a:r>
          </a:p>
          <a:p>
            <a:pPr marL="0" indent="0">
              <a:buSzPct val="90000"/>
              <a:buNone/>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698830" lvl="1" indent="-232943">
              <a:buSzPct val="90000"/>
              <a:buAutoNum type="arabicPeriod"/>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Access – How will the crew access the rooftop? Can the crew use the main elevator or does the crew have to use the freight elevator? Does the crew need to be escorted onto the roof each day?</a:t>
            </a:r>
          </a:p>
          <a:p>
            <a:pPr marL="698830" lvl="1" indent="-232943">
              <a:buSzPct val="90000"/>
              <a:buAutoNum type="arabicPeriod"/>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Work hours – What are the hours of operation? Some building owners have specific hours of operation for the crew so that the work does not disrupt the tenants. Some of the tenants can be occupants of a hotel or a business.</a:t>
            </a:r>
          </a:p>
          <a:p>
            <a:pPr marL="698830" lvl="1" indent="-232943">
              <a:buSzPct val="90000"/>
              <a:buAutoNum type="arabicPeriod"/>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Special requests – Parking for the crew. Are there dedicated parking stalls to use?</a:t>
            </a:r>
          </a:p>
          <a:p>
            <a:pPr marL="698830" lvl="1" indent="-232943">
              <a:buSzPct val="90000"/>
              <a:buAutoNum type="arabicPeriod"/>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Emergencies – What is the protocol for an emergency? How will the crew be notified in case there is an emergency?  </a:t>
            </a:r>
          </a:p>
          <a:p>
            <a:pPr>
              <a:buSzPct val="90000"/>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SzPct val="9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These are just some examples of many on why the building owner needs to be involved in this meeting.</a:t>
            </a:r>
          </a:p>
          <a:p>
            <a:pPr marL="279532" indent="-279532">
              <a:buSzPct val="90000"/>
              <a:buFont typeface="Wingdings" panose="05000000000000000000" pitchFamily="2" charset="2"/>
              <a:buChar char="Ø"/>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SzPct val="9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The reason for the general contractors and lower tier subcontractors to be involved in the meeting is to go over the general scope of work to determine the schedule as well as to address the hazards associated with the scope of work. This meeting can determine if sky lights need to be covered/barricaded. If the use of a warning line system needs to be used. Is there a need to install temporary guardrails? Will the use of a fall restraint system be required?</a:t>
            </a:r>
          </a:p>
          <a:p>
            <a:pPr marL="279532" indent="-279532">
              <a:buSzPct val="90000"/>
              <a:buFont typeface="Wingdings" panose="05000000000000000000" pitchFamily="2" charset="2"/>
              <a:buChar char="Ø"/>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SzPct val="9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The meeting is vital for planning safety into the job. Get safety involved on the front end in order to plan appropriately. Remember the 6 P’s – Proper, Planning, Prevents, Piss, Poor, Performance.</a:t>
            </a:r>
          </a:p>
          <a:p>
            <a:pPr marL="0" indent="0">
              <a:buSzPct val="90000"/>
              <a:buNone/>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buSzPct val="90000"/>
              <a:buFont typeface="Wingdings" panose="05000000000000000000" pitchFamily="2" charset="2"/>
              <a:buChar char="Ø"/>
            </a:pPr>
            <a:r>
              <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rPr>
              <a:t>These are just some examples of many on why the building owner needs to be involved in this meeting.</a:t>
            </a:r>
          </a:p>
          <a:p>
            <a:pPr marL="279532" indent="-279532">
              <a:buSzPct val="90000"/>
              <a:buFont typeface="Wingdings" panose="05000000000000000000" pitchFamily="2" charset="2"/>
              <a:buChar char="Ø"/>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endParaRPr lang="en-US" sz="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8605832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49478">
              <a:buSzPct val="100000"/>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This slide deals with the necessary emergency information required on a telecom jobsite. Briefly go over the imbedded emergency data sheet to identify the minimum components of the emergency information. </a:t>
            </a:r>
          </a:p>
          <a:p>
            <a:pPr marL="279532" indent="-279532" defTabSz="949478">
              <a:buSzPct val="100000"/>
              <a:buFont typeface="Wingdings" panose="05000000000000000000" pitchFamily="2" charset="2"/>
              <a:buChar char="Ø"/>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defTabSz="949478">
              <a:buSzPct val="100000"/>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Additionally, discuss the importance for having the emergency information, which includes but is not limited to the following reasons:</a:t>
            </a:r>
          </a:p>
          <a:p>
            <a:pPr marL="465887" lvl="1" indent="-186355" defTabSz="949478">
              <a:buSzPct val="100000"/>
              <a:buFont typeface="+mj-lt"/>
              <a:buAutoNum type="arabicPeriod"/>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Crewmembers know who to call in case of an emergency.  </a:t>
            </a:r>
          </a:p>
          <a:p>
            <a:pPr marL="465887" lvl="1" indent="-186355" defTabSz="949478">
              <a:buSzPct val="100000"/>
              <a:buFont typeface="+mj-lt"/>
              <a:buAutoNum type="arabicPeriod"/>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In the case of an injured crewmember, they know where the closest hospital is or the closest occupational clinic is located. </a:t>
            </a:r>
          </a:p>
          <a:p>
            <a:pPr marL="465887" lvl="1" indent="-186355" defTabSz="949478">
              <a:buSzPct val="100000"/>
              <a:buFont typeface="+mj-lt"/>
              <a:buAutoNum type="arabicPeriod"/>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They have the jobsite address or latitude/longitude in case they need to coordinate with EMS.</a:t>
            </a:r>
          </a:p>
          <a:p>
            <a:pPr defTabSz="949478">
              <a:buSzPct val="100000"/>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defTabSz="949478">
              <a:buSzPct val="100000"/>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Explain there is an industry tool on Wireless Estimator that can assist in developing an Emergency Action Plan, (EAP) which is essentially the required emergency information for the site. </a:t>
            </a:r>
          </a:p>
          <a:p>
            <a:pPr marL="142354" indent="0">
              <a:buNone/>
            </a:pPr>
            <a:endParaRPr lang="en-US" dirty="0"/>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53425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lnSpc>
                <a:spcPct val="150000"/>
              </a:lnSpc>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This slide shows what a general job hazard assessment is comprised of. Briefly go over the imbedded job hazard assessment. You already covered the general job hazard assessment  earlier so this is just a review. Keep in mind you will be covering this in more detail in the coming slides.</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168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3944169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6659849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ED94A81C-28F1-4D75-ADF8-34FF2EE0F139}"/>
              </a:ext>
            </a:extLst>
          </p:cNvPr>
          <p:cNvSpPr>
            <a:spLocks noGrp="1" noRot="1" noChangeAspect="1" noTextEdit="1"/>
          </p:cNvSpPr>
          <p:nvPr>
            <p:ph type="sldImg"/>
          </p:nvPr>
        </p:nvSpPr>
        <p:spPr>
          <a:xfrm>
            <a:off x="406400" y="696913"/>
            <a:ext cx="6197600" cy="3486150"/>
          </a:xfrm>
          <a:ln/>
        </p:spPr>
      </p:sp>
      <p:sp>
        <p:nvSpPr>
          <p:cNvPr id="97283" name="Notes Placeholder 2">
            <a:extLst>
              <a:ext uri="{FF2B5EF4-FFF2-40B4-BE49-F238E27FC236}">
                <a16:creationId xmlns:a16="http://schemas.microsoft.com/office/drawing/2014/main" id="{E077219D-0922-494C-9C5A-07D1412B40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42354" indent="0">
              <a:buNone/>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Have the group perform a JHA on baiting a mouse trap.  </a:t>
            </a:r>
          </a:p>
          <a:p>
            <a:pPr marL="142354" indent="0">
              <a:buNone/>
            </a:pPr>
            <a:endPar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a:buNone/>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The task is to “bait” the mouse trap, not set and place the trap. Listen to all of the responses prior to asking “what was the job task?”</a:t>
            </a:r>
          </a:p>
          <a:p>
            <a:pPr marL="142354" indent="0">
              <a:buNone/>
            </a:pPr>
            <a:endParaRPr lang="en-US" altLang="en-US" sz="1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a:buNone/>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key issues you are looking for is that they identify the hazards such as the lacerated edges on the bait holder and the possible biological infection from hanta virus from placing the trap in areas where there are mouse droppings.   </a:t>
            </a:r>
          </a:p>
          <a:p>
            <a:pPr marL="142354" indent="0">
              <a:buNone/>
            </a:pPr>
            <a:endPar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a:buNone/>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Give the group 10 minutes to complete this exercise.  </a:t>
            </a:r>
          </a:p>
          <a:p>
            <a:pPr marL="142354" indent="0">
              <a:buNone/>
            </a:pPr>
            <a:endPar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a:buNone/>
            </a:pPr>
            <a:r>
              <a:rPr lang="en-US" alt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Click on the icon in the top right corner to activate the timer. </a:t>
            </a:r>
          </a:p>
        </p:txBody>
      </p:sp>
      <p:sp>
        <p:nvSpPr>
          <p:cNvPr id="97284" name="Header Placeholder 3">
            <a:extLst>
              <a:ext uri="{FF2B5EF4-FFF2-40B4-BE49-F238E27FC236}">
                <a16:creationId xmlns:a16="http://schemas.microsoft.com/office/drawing/2014/main" id="{0FE92E34-BD78-4596-A80F-18DD6959F3FC}"/>
              </a:ext>
            </a:extLst>
          </p:cNvPr>
          <p:cNvSpPr>
            <a:spLocks noGrp="1"/>
          </p:cNvSpPr>
          <p:nvPr>
            <p:ph type="hdr" sz="quarter"/>
          </p:nvPr>
        </p:nvSpPr>
        <p:spPr>
          <a:xfrm>
            <a:off x="0" y="0"/>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defRPr/>
            </a:pPr>
            <a:r>
              <a:rPr kumimoji="1" lang="en-US" altLang="en-US" sz="1000" i="1" kern="1200" dirty="0">
                <a:solidFill>
                  <a:srgbClr val="000000"/>
                </a:solidFill>
                <a:latin typeface="Tahoma" panose="020B0604030504040204" pitchFamily="34" charset="0"/>
                <a:ea typeface="+mn-ea"/>
                <a:cs typeface="+mn-cs"/>
              </a:rPr>
              <a:t>*</a:t>
            </a:r>
            <a:endParaRPr kumimoji="1" lang="en-US" altLang="en-US" sz="1200" i="1" kern="1200" dirty="0">
              <a:solidFill>
                <a:srgbClr val="000000"/>
              </a:solidFill>
              <a:latin typeface="Tahoma" panose="020B0604030504040204" pitchFamily="34" charset="0"/>
              <a:ea typeface="+mn-ea"/>
              <a:cs typeface="+mn-cs"/>
            </a:endParaRPr>
          </a:p>
        </p:txBody>
      </p:sp>
      <p:sp>
        <p:nvSpPr>
          <p:cNvPr id="97285" name="Date Placeholder 4">
            <a:extLst>
              <a:ext uri="{FF2B5EF4-FFF2-40B4-BE49-F238E27FC236}">
                <a16:creationId xmlns:a16="http://schemas.microsoft.com/office/drawing/2014/main" id="{DA54B579-07A1-4D05-A089-18E3E3BA789C}"/>
              </a:ext>
            </a:extLst>
          </p:cNvPr>
          <p:cNvSpPr>
            <a:spLocks noGrp="1"/>
          </p:cNvSpPr>
          <p:nvPr>
            <p:ph type="dt" sz="quarter" idx="1"/>
          </p:nvPr>
        </p:nvSpPr>
        <p:spPr>
          <a:xfrm>
            <a:off x="3970938" y="0"/>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pPr algn="r" eaLnBrk="0" fontAlgn="base" hangingPunct="0">
              <a:spcBef>
                <a:spcPct val="0"/>
              </a:spcBef>
              <a:spcAft>
                <a:spcPct val="0"/>
              </a:spcAft>
              <a:buClrTx/>
              <a:defRPr/>
            </a:pPr>
            <a:fld id="{54D8EDBA-9BB1-425E-9B19-2D3D60F67654}" type="datetime1">
              <a:rPr kumimoji="1" lang="en-US" altLang="en-US" sz="1200" i="1" kern="1200">
                <a:solidFill>
                  <a:srgbClr val="000000"/>
                </a:solidFill>
                <a:latin typeface="Tahoma" panose="020B0604030504040204" pitchFamily="34" charset="0"/>
                <a:ea typeface="+mn-ea"/>
                <a:cs typeface="+mn-cs"/>
              </a:rPr>
              <a:pPr algn="r" eaLnBrk="0" fontAlgn="base" hangingPunct="0">
                <a:spcBef>
                  <a:spcPct val="0"/>
                </a:spcBef>
                <a:spcAft>
                  <a:spcPct val="0"/>
                </a:spcAft>
                <a:buClrTx/>
                <a:defRPr/>
              </a:pPr>
              <a:t>1/16/2026</a:t>
            </a:fld>
            <a:endParaRPr kumimoji="1" lang="en-US" altLang="en-US" sz="1200" i="1" kern="1200" dirty="0">
              <a:solidFill>
                <a:srgbClr val="000000"/>
              </a:solidFill>
              <a:latin typeface="Tahoma" panose="020B0604030504040204" pitchFamily="34" charset="0"/>
              <a:ea typeface="+mn-ea"/>
              <a:cs typeface="+mn-cs"/>
            </a:endParaRPr>
          </a:p>
        </p:txBody>
      </p:sp>
      <p:sp>
        <p:nvSpPr>
          <p:cNvPr id="97286" name="Footer Placeholder 5">
            <a:extLst>
              <a:ext uri="{FF2B5EF4-FFF2-40B4-BE49-F238E27FC236}">
                <a16:creationId xmlns:a16="http://schemas.microsoft.com/office/drawing/2014/main" id="{14F51155-CA3B-4795-BAA6-D14E056D2493}"/>
              </a:ext>
            </a:extLst>
          </p:cNvPr>
          <p:cNvSpPr>
            <a:spLocks noGrp="1"/>
          </p:cNvSpPr>
          <p:nvPr>
            <p:ph type="ftr" sz="quarter" idx="4"/>
          </p:nvPr>
        </p:nvSpPr>
        <p:spPr>
          <a:xfrm>
            <a:off x="0"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defRPr/>
            </a:pPr>
            <a:r>
              <a:rPr kumimoji="1" lang="en-US" altLang="en-US" sz="1000" i="1" kern="1200" dirty="0">
                <a:solidFill>
                  <a:srgbClr val="000000"/>
                </a:solidFill>
                <a:latin typeface="Tahoma" panose="020B0604030504040204" pitchFamily="34" charset="0"/>
                <a:ea typeface="+mn-ea"/>
                <a:cs typeface="+mn-cs"/>
              </a:rPr>
              <a:t>*</a:t>
            </a:r>
            <a:endParaRPr kumimoji="1" lang="en-US" altLang="en-US" sz="1200" i="1" kern="1200" dirty="0">
              <a:solidFill>
                <a:srgbClr val="000000"/>
              </a:solidFill>
              <a:latin typeface="Tahoma" panose="020B0604030504040204" pitchFamily="34" charset="0"/>
              <a:ea typeface="+mn-ea"/>
              <a:cs typeface="+mn-cs"/>
            </a:endParaRPr>
          </a:p>
        </p:txBody>
      </p:sp>
      <p:sp>
        <p:nvSpPr>
          <p:cNvPr id="97287" name="Slide Number Placeholder 6">
            <a:extLst>
              <a:ext uri="{FF2B5EF4-FFF2-40B4-BE49-F238E27FC236}">
                <a16:creationId xmlns:a16="http://schemas.microsoft.com/office/drawing/2014/main" id="{80C6D979-734E-471A-8879-F237F057E842}"/>
              </a:ext>
            </a:extLst>
          </p:cNvPr>
          <p:cNvSpPr>
            <a:spLocks noGrp="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pPr algn="r" eaLnBrk="0" fontAlgn="base" hangingPunct="0">
              <a:spcBef>
                <a:spcPct val="0"/>
              </a:spcBef>
              <a:spcAft>
                <a:spcPct val="0"/>
              </a:spcAft>
              <a:buClrTx/>
              <a:defRPr/>
            </a:pPr>
            <a:r>
              <a:rPr kumimoji="1" lang="en-US" altLang="en-US" sz="1000" i="1" kern="1200" dirty="0">
                <a:solidFill>
                  <a:srgbClr val="000000"/>
                </a:solidFill>
                <a:latin typeface="Tahoma" panose="020B0604030504040204" pitchFamily="34" charset="0"/>
                <a:ea typeface="+mn-ea"/>
                <a:cs typeface="+mn-cs"/>
              </a:rPr>
              <a:t>##</a:t>
            </a:r>
            <a:endParaRPr kumimoji="1" lang="en-US" altLang="en-US" sz="1200" i="1" kern="1200" dirty="0">
              <a:solidFill>
                <a:srgbClr val="000000"/>
              </a:solidFill>
              <a:latin typeface="Tahoma" panose="020B0604030504040204" pitchFamily="34" charset="0"/>
              <a:ea typeface="+mn-ea"/>
              <a:cs typeface="+mn-cs"/>
            </a:endParaRPr>
          </a:p>
        </p:txBody>
      </p:sp>
    </p:spTree>
    <p:extLst>
      <p:ext uri="{BB962C8B-B14F-4D97-AF65-F5344CB8AC3E}">
        <p14:creationId xmlns:p14="http://schemas.microsoft.com/office/powerpoint/2010/main" val="36303611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195189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31774">
              <a:spcAft>
                <a:spcPts val="1019"/>
              </a:spcAft>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Traffic control greatly reduces worker risk and the public.</a:t>
            </a:r>
          </a:p>
          <a:p>
            <a:pPr marL="279532" indent="-279532" defTabSz="931774">
              <a:spcAft>
                <a:spcPts val="1019"/>
              </a:spcAft>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Workers must always wear high visibility safety apparel with reflective materials</a:t>
            </a:r>
            <a:r>
              <a:rPr lang="en-US" dirty="0"/>
              <a:t>.  </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7932252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11813"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Consist of four main areas: Advance Warning, Transition, Activity, Termination. </a:t>
            </a:r>
          </a:p>
          <a:p>
            <a:pPr marL="111813"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11813"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Basics of Traffic Control is to get the attention of road users, convey a clear and simple meaning, command respect, and to give adequate time for a proper response. </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7060401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11813"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Signs should be placed lower to the ground and mounted differently than typical road signs to improve recognition. Signs should not be lower than 1ft above the ground. </a:t>
            </a:r>
          </a:p>
          <a:p>
            <a:pPr marL="111813"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11813"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*Note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highlighted hours as defined by the jurisdiction of 9am to 3pm Mon-Fri. These hours have to be adhered to closely. </a:t>
            </a:r>
          </a:p>
          <a:p>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51276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31774">
              <a:spcAft>
                <a:spcPts val="1019"/>
              </a:spcAft>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It is encouraged to walk the path to ensure that the pedestrian walkway is clear and has safe crossing points.</a:t>
            </a:r>
          </a:p>
          <a:p>
            <a:pPr marL="279532" indent="-279532" defTabSz="931774">
              <a:spcAft>
                <a:spcPts val="1019"/>
              </a:spcAft>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ADA Compliant- can a wheelchair access it and is there a safe crossing zone for a wheelchair?</a:t>
            </a:r>
          </a:p>
        </p:txBody>
      </p:sp>
    </p:spTree>
    <p:extLst>
      <p:ext uri="{BB962C8B-B14F-4D97-AF65-F5344CB8AC3E}">
        <p14:creationId xmlns:p14="http://schemas.microsoft.com/office/powerpoint/2010/main" val="25485433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11813" indent="0" defTabSz="931774">
              <a:spcAft>
                <a:spcPts val="1019"/>
              </a:spcAft>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Cones are limited to 36” in height, but may be shorter per the MUTCD. Taller cones or tubular markers should be used to improve visibility and command the appropriate response from drivers. </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6295566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31774">
              <a:spcAft>
                <a:spcPts val="1019"/>
              </a:spcAft>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Use of arrow panels will improve visibility and the likelihood of drivers responding in a safe and timely manner. </a:t>
            </a:r>
          </a:p>
          <a:p>
            <a:pPr marL="279532" indent="-279532" defTabSz="931774">
              <a:spcAft>
                <a:spcPts val="1019"/>
              </a:spcAft>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Use of warning lights on vehicles will attrac</a:t>
            </a:r>
            <a:r>
              <a:rPr lang="en-US" b="0" dirty="0">
                <a:latin typeface="Microsoft Sans Serif" panose="020B0604020202020204" pitchFamily="34" charset="0"/>
                <a:ea typeface="Microsoft Sans Serif" panose="020B0604020202020204" pitchFamily="34" charset="0"/>
                <a:cs typeface="Microsoft Sans Serif" panose="020B0604020202020204" pitchFamily="34" charset="0"/>
              </a:rPr>
              <a:t>t the attention of drivers and give them sufficient time to take appropriate action. </a:t>
            </a:r>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7845342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11813" indent="0" defTabSz="931774">
              <a:spcAft>
                <a:spcPts val="1019"/>
              </a:spcAft>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Park work vehicles, equipment, and trailers to maximize safety. Vehicles should be parked upstream while trailers should be parked downstream of the worksite. </a:t>
            </a:r>
          </a:p>
          <a:p>
            <a:pPr marL="142354" indent="0" defTabSz="931774">
              <a:spcAft>
                <a:spcPts val="1019"/>
              </a:spcAft>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475064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a:buNone/>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In this class students will utilize Turning Point interactive response software. This interactive software is presented at the end of each section to determine if they have learned the information presented.  </a:t>
            </a:r>
          </a:p>
          <a:p>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Turning Point is very simple to use. You will present students with either a multiple choice, or true or false question. You will visibly see the question on the overhead. You will read the question to the students, (as you may have some students that have difficulties reading), and the possible correct answer. Using a transponder, that will be provided to them before class starts, they will choose what they believe to be the correct answer.  </a:t>
            </a:r>
          </a:p>
          <a:p>
            <a:pPr>
              <a:buFont typeface="Wingdings" panose="05000000000000000000" pitchFamily="2" charset="2"/>
              <a:buChar char="Ø"/>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Once everyone in the class answers, you will close the voting and the correct answer will appear on the overhead along with the number of correct and incorrect answers. This will help your student in the learning process as you will receive instant feedback on their knowledge of the subject matter. </a:t>
            </a:r>
            <a:endParaRPr sz="1200" dirty="0"/>
          </a:p>
        </p:txBody>
      </p:sp>
    </p:spTree>
    <p:extLst>
      <p:ext uri="{BB962C8B-B14F-4D97-AF65-F5344CB8AC3E}">
        <p14:creationId xmlns:p14="http://schemas.microsoft.com/office/powerpoint/2010/main" val="31422692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spcAft>
                <a:spcPts val="1019"/>
              </a:spcAft>
              <a:buFont typeface="Wingdings" panose="05000000000000000000" pitchFamily="2" charset="2"/>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Diagram on the left outlines multiple examples of channelizing devices with standard measurements. </a:t>
            </a:r>
          </a:p>
          <a:p>
            <a:pPr marL="0" indent="0" defTabSz="931774">
              <a:spcAft>
                <a:spcPts val="1019"/>
              </a:spcAft>
              <a:buFont typeface="Wingdings" panose="05000000000000000000" pitchFamily="2" charset="2"/>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defTabSz="931774">
              <a:spcAft>
                <a:spcPts val="1019"/>
              </a:spcAft>
              <a:buFont typeface="Wingdings" panose="05000000000000000000" pitchFamily="2" charset="2"/>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*All required channelizing devices will be shown in the approved TCP and must be followed exactly as shown.</a:t>
            </a:r>
          </a:p>
          <a:p>
            <a:pPr marL="0" indent="0" defTabSz="931774">
              <a:spcAft>
                <a:spcPts val="1019"/>
              </a:spcAft>
              <a:buFont typeface="Wingdings" panose="05000000000000000000" pitchFamily="2" charset="2"/>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defTabSz="931774">
              <a:spcAft>
                <a:spcPts val="1019"/>
              </a:spcAft>
              <a:buFont typeface="Wingdings" panose="05000000000000000000" pitchFamily="2" charset="2"/>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**Devices can include traffic management elements including arrow boards, message boards, and even flaggers.</a:t>
            </a:r>
          </a:p>
        </p:txBody>
      </p:sp>
    </p:spTree>
    <p:extLst>
      <p:ext uri="{BB962C8B-B14F-4D97-AF65-F5344CB8AC3E}">
        <p14:creationId xmlns:p14="http://schemas.microsoft.com/office/powerpoint/2010/main" val="6109622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318173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C (Channelizing Devices)</a:t>
            </a:r>
          </a:p>
        </p:txBody>
      </p:sp>
    </p:spTree>
    <p:extLst>
      <p:ext uri="{BB962C8B-B14F-4D97-AF65-F5344CB8AC3E}">
        <p14:creationId xmlns:p14="http://schemas.microsoft.com/office/powerpoint/2010/main" val="29890648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 (Work Area/Space)</a:t>
            </a:r>
          </a:p>
        </p:txBody>
      </p:sp>
    </p:spTree>
    <p:extLst>
      <p:ext uri="{BB962C8B-B14F-4D97-AF65-F5344CB8AC3E}">
        <p14:creationId xmlns:p14="http://schemas.microsoft.com/office/powerpoint/2010/main" val="29890648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5041707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6109622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2697909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2197790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6643742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803140"/>
          </a:xfrm>
          <a:prstGeom prst="rect">
            <a:avLst/>
          </a:prstGeom>
        </p:spPr>
        <p:txBody>
          <a:bodyPr spcFirstLastPara="1" wrap="square" lIns="93162" tIns="93162" rIns="93162" bIns="93162" anchor="t" anchorCtr="0">
            <a:noAutofit/>
          </a:bodyPr>
          <a:lstStyle/>
          <a:p>
            <a:pPr marL="111813" indent="0" defTabSz="931774">
              <a:buNone/>
              <a:defRPr/>
            </a:pPr>
            <a:r>
              <a:rPr lang="en-US" b="1" u="sng" dirty="0">
                <a:latin typeface="Microsoft Sans Serif" panose="020B0604020202020204" pitchFamily="34" charset="0"/>
                <a:ea typeface="Microsoft Sans Serif" panose="020B0604020202020204" pitchFamily="34" charset="0"/>
                <a:cs typeface="Microsoft Sans Serif" panose="020B0604020202020204" pitchFamily="34" charset="0"/>
              </a:rPr>
              <a:t>Step 1</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Call 811 or equivalent One Call system number to locate and mark primary utility systems. Items that are not located by the local Once Call system are to have those utility owners contacted directly. Third party locate companies are to be contracted to perform locate and marking services on private property where the state provided service does not enter. </a:t>
            </a:r>
          </a:p>
          <a:p>
            <a:pPr marL="111813" indent="0" defTabSz="931774">
              <a:buNone/>
              <a:defRPr/>
            </a:pP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11813" indent="0" defTabSz="931774">
              <a:buNone/>
              <a:defRPr/>
            </a:pPr>
            <a:r>
              <a:rPr lang="en-US" b="1" u="sng" dirty="0">
                <a:latin typeface="Microsoft Sans Serif" panose="020B0604020202020204" pitchFamily="34" charset="0"/>
                <a:ea typeface="Microsoft Sans Serif" panose="020B0604020202020204" pitchFamily="34" charset="0"/>
                <a:cs typeface="Microsoft Sans Serif" panose="020B0604020202020204" pitchFamily="34" charset="0"/>
              </a:rPr>
              <a:t>Step 2</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Site construction drawings are to be reviewed on-site with the property owner/landlord to identify/verify known primary (gas, water, communication, electric, sewer systems) and secondary (low voltage electrical systems, alarm systems, irrigation systems, etc.) underground utilities prior to contacting the utility locate service.</a:t>
            </a:r>
          </a:p>
          <a:p>
            <a:pPr marL="111813" indent="0" defTabSz="931774">
              <a:buNone/>
              <a:defRPr/>
            </a:pP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11813" indent="0" defTabSz="931774">
              <a:buNone/>
              <a:defRPr/>
            </a:pPr>
            <a:r>
              <a:rPr lang="en-US" b="1" u="sng" dirty="0">
                <a:latin typeface="Microsoft Sans Serif" panose="020B0604020202020204" pitchFamily="34" charset="0"/>
                <a:ea typeface="Microsoft Sans Serif" panose="020B0604020202020204" pitchFamily="34" charset="0"/>
                <a:cs typeface="Microsoft Sans Serif" panose="020B0604020202020204" pitchFamily="34" charset="0"/>
              </a:rPr>
              <a:t>Step 3:</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The proposed location of the trench or excavation is to be marked out on the site/property using white turf paint or white flagging. Secondary utilities identified/verified by the property owner/landlord shall be marked using turf paint or flagging in accordance to the One Call Color Code requirements. </a:t>
            </a:r>
            <a:r>
              <a:rPr lang="en-US"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Turf markings/flagging shall be documented by photograph and shall be attached to the utility avoidance plan.</a:t>
            </a:r>
          </a:p>
          <a:p>
            <a:pPr marL="111813" indent="0" defTabSz="931774">
              <a:buNone/>
              <a:defRPr/>
            </a:pPr>
            <a:endParaRPr lang="en-US"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11813" indent="0" defTabSz="931774">
              <a:buNone/>
              <a:defRPr/>
            </a:pPr>
            <a:r>
              <a:rPr lang="en-US" b="1" u="sng" dirty="0">
                <a:latin typeface="Microsoft Sans Serif" panose="020B0604020202020204" pitchFamily="34" charset="0"/>
                <a:ea typeface="Microsoft Sans Serif" panose="020B0604020202020204" pitchFamily="34" charset="0"/>
                <a:cs typeface="Microsoft Sans Serif" panose="020B0604020202020204" pitchFamily="34" charset="0"/>
              </a:rPr>
              <a:t>Step 4:</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Crew supervisors are to field verify that primary and secondary utilities have been identified on-site through the use of turf markings or flagging and are in accordance with site construction plans. </a:t>
            </a:r>
          </a:p>
          <a:p>
            <a:pPr marL="111813" indent="0" defTabSz="931774">
              <a:buNone/>
              <a:defRPr/>
            </a:pP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11813" indent="0" defTabSz="931774">
              <a:buNone/>
              <a:defRPr/>
            </a:pPr>
            <a:r>
              <a:rPr lang="en-US" b="1" u="sng" dirty="0">
                <a:latin typeface="Microsoft Sans Serif" panose="020B0604020202020204" pitchFamily="34" charset="0"/>
                <a:ea typeface="Microsoft Sans Serif" panose="020B0604020202020204" pitchFamily="34" charset="0"/>
                <a:cs typeface="Microsoft Sans Serif" panose="020B0604020202020204" pitchFamily="34" charset="0"/>
              </a:rPr>
              <a:t>Step 5:</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Utility safe tolerance zones are to be marked out on the site/property by the crew supervisor using turf marking paint or flagging. The width of the utility safe zone should be in accordance with state code or utility owner requirement. A safe zone, including the width of the utility plus 18 inches measured horizontally from each side of the utility, is to be used if a state code or utility owner requirement does not exist.</a:t>
            </a:r>
            <a:endParaRPr lang="en-US"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42354" indent="0" defTabSz="931774">
              <a:buNone/>
              <a:defRPr/>
            </a:pPr>
            <a:endParaRPr lang="en-US" dirty="0"/>
          </a:p>
          <a:p>
            <a:pPr marL="142354" indent="0" defTabSz="931774">
              <a:buNone/>
              <a:defRPr/>
            </a:pPr>
            <a:r>
              <a:rPr lang="en-US" dirty="0">
                <a:highlight>
                  <a:srgbClr val="FFFF00"/>
                </a:highlight>
              </a:rPr>
              <a:t>  </a:t>
            </a:r>
            <a:endParaRPr lang="en-US" dirty="0"/>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53011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b="1" dirty="0">
                <a:latin typeface="Microsoft Sans Serif" panose="020B0604020202020204" pitchFamily="34" charset="0"/>
                <a:ea typeface="Microsoft Sans Serif" panose="020B0604020202020204" pitchFamily="34" charset="0"/>
                <a:cs typeface="Microsoft Sans Serif" panose="020B0604020202020204" pitchFamily="34" charset="0"/>
              </a:rPr>
              <a:t>Answer: </a:t>
            </a: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B (Grill)</a:t>
            </a:r>
          </a:p>
        </p:txBody>
      </p:sp>
    </p:spTree>
    <p:extLst>
      <p:ext uri="{BB962C8B-B14F-4D97-AF65-F5344CB8AC3E}">
        <p14:creationId xmlns:p14="http://schemas.microsoft.com/office/powerpoint/2010/main" val="40835180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368056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3930566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841960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232795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3738287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725670"/>
          </a:xfrm>
          <a:prstGeom prst="rect">
            <a:avLst/>
          </a:prstGeom>
        </p:spPr>
        <p:txBody>
          <a:bodyPr spcFirstLastPara="1" wrap="square" lIns="93162" tIns="93162" rIns="93162" bIns="93162" anchor="t" anchorCtr="0">
            <a:noAutofit/>
          </a:bodyPr>
          <a:lstStyle/>
          <a:p>
            <a:pPr marL="279532" indent="-279532">
              <a:spcAft>
                <a:spcPts val="611"/>
              </a:spcAft>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Reference 1926.652(a)</a:t>
            </a:r>
          </a:p>
          <a:p>
            <a:pPr marL="279532" indent="-279532">
              <a:spcAft>
                <a:spcPts val="611"/>
              </a:spcAft>
              <a:buFont typeface="Wingdings" panose="05000000000000000000" pitchFamily="2" charset="2"/>
              <a:buChar char="Ø"/>
            </a:pPr>
            <a:r>
              <a:rPr lang="en-US" sz="900" b="1" dirty="0">
                <a:latin typeface="Microsoft Sans Serif" panose="020B0604020202020204" pitchFamily="34" charset="0"/>
                <a:ea typeface="Microsoft Sans Serif" panose="020B0604020202020204" pitchFamily="34" charset="0"/>
                <a:cs typeface="Microsoft Sans Serif" panose="020B0604020202020204" pitchFamily="34" charset="0"/>
              </a:rPr>
              <a:t>Protective system – a method of p</a:t>
            </a: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rotecting employees from cave-ins, from material that could fall or roll from an excavation face or into an excavation, or from the collapse of adjacent structures.  Protective systems include support systems, sloping and benching systems, shield systems, and other systems that provide the necessary protection.</a:t>
            </a:r>
          </a:p>
          <a:p>
            <a:pPr marL="279532" indent="-279532" defTabSz="931774">
              <a:buFont typeface="Wingdings" panose="05000000000000000000" pitchFamily="2" charset="2"/>
              <a:buChar char="Ø"/>
              <a:defRPr/>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Several factors come into play when developing a total “protective system.”  The design of of the system itself, how materials and equipment are handled in and around the excavation, and installation and removal of protective system components.</a:t>
            </a:r>
          </a:p>
          <a:p>
            <a:pPr marL="142354" indent="0" defTabSz="931774">
              <a:buNone/>
              <a:defRPr/>
            </a:pPr>
            <a:endPar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a:spcAft>
                <a:spcPts val="611"/>
              </a:spcAft>
              <a:buFont typeface="Wingdings" panose="05000000000000000000" pitchFamily="2" charset="2"/>
              <a:buChar char="Ø"/>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Reference 1926.652, 1926.652(b), 1926.652(c)</a:t>
            </a:r>
          </a:p>
          <a:p>
            <a:pPr marL="279532" indent="-279532">
              <a:spcAft>
                <a:spcPts val="611"/>
              </a:spcAft>
              <a:buFont typeface="Wingdings" panose="05000000000000000000" pitchFamily="2" charset="2"/>
              <a:buChar char="Ø"/>
            </a:pPr>
            <a:r>
              <a:rPr lang="en-US" sz="900" b="1" dirty="0">
                <a:latin typeface="Microsoft Sans Serif" panose="020B0604020202020204" pitchFamily="34" charset="0"/>
                <a:ea typeface="Microsoft Sans Serif" panose="020B0604020202020204" pitchFamily="34" charset="0"/>
                <a:cs typeface="Microsoft Sans Serif" panose="020B0604020202020204" pitchFamily="34" charset="0"/>
              </a:rPr>
              <a:t>Benching</a:t>
            </a: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 -- excavating the sides of an excavation to form one or a series of horizontal levels or steps, usually with vertical or near-vertical        surfaces between levels.</a:t>
            </a:r>
          </a:p>
          <a:p>
            <a:pPr marL="279532" indent="-279532">
              <a:spcAft>
                <a:spcPts val="611"/>
              </a:spcAft>
              <a:buFont typeface="Wingdings" panose="05000000000000000000" pitchFamily="2" charset="2"/>
              <a:buChar char="Ø"/>
            </a:pPr>
            <a:r>
              <a:rPr lang="en-US" sz="900" b="1" dirty="0">
                <a:latin typeface="Microsoft Sans Serif" panose="020B0604020202020204" pitchFamily="34" charset="0"/>
                <a:ea typeface="Microsoft Sans Serif" panose="020B0604020202020204" pitchFamily="34" charset="0"/>
                <a:cs typeface="Microsoft Sans Serif" panose="020B0604020202020204" pitchFamily="34" charset="0"/>
              </a:rPr>
              <a:t>Shoring or shielding</a:t>
            </a: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 is used when the location or depth of the cut makes sloping back to the maximum allowable slope impractical. There are two basic types of shoring, timber and aluminum hydraulic. </a:t>
            </a:r>
          </a:p>
          <a:p>
            <a:pPr marL="279532" indent="-279532">
              <a:buFont typeface="Wingdings" panose="05000000000000000000" pitchFamily="2" charset="2"/>
              <a:buChar char="Ø"/>
            </a:pPr>
            <a:r>
              <a:rPr lang="en-US" sz="900" b="1" dirty="0">
                <a:latin typeface="Microsoft Sans Serif" panose="020B0604020202020204" pitchFamily="34" charset="0"/>
                <a:ea typeface="Microsoft Sans Serif" panose="020B0604020202020204" pitchFamily="34" charset="0"/>
                <a:cs typeface="Microsoft Sans Serif" panose="020B0604020202020204" pitchFamily="34" charset="0"/>
              </a:rPr>
              <a:t>Trench boxes (shielding)</a:t>
            </a: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 are different from shoring because instead of supporting the trench face, they are mostly serve to protect workers from cave-ins.  The excavated area between the outside of the trench box and the face of the trench should be as small as possible.  The space between the trench box and the excavation side may be backfilled (or other means may be used) to prevent lateral movement of the box.  Shields may not be subjected to loads exceeding those which the system was designed to withstand.  Trench boxes may be used in combination with sloping and benching. </a:t>
            </a:r>
          </a:p>
          <a:p>
            <a:pPr>
              <a:buFont typeface="Wingdings" panose="05000000000000000000" pitchFamily="2" charset="2"/>
              <a:buChar char="Ø"/>
            </a:pPr>
            <a:endPar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52355" indent="-252355">
              <a:lnSpc>
                <a:spcPct val="90000"/>
              </a:lnSpc>
              <a:buFont typeface="Wingdings" panose="05000000000000000000" pitchFamily="2" charset="2"/>
              <a:buChar char="Ø"/>
            </a:pPr>
            <a:r>
              <a:rPr lang="en-US" sz="900" u="sng" dirty="0">
                <a:latin typeface="Microsoft Sans Serif" panose="020B0604020202020204" pitchFamily="34" charset="0"/>
                <a:ea typeface="Microsoft Sans Serif" panose="020B0604020202020204" pitchFamily="34" charset="0"/>
                <a:cs typeface="Microsoft Sans Serif" panose="020B0604020202020204" pitchFamily="34" charset="0"/>
              </a:rPr>
              <a:t>Reference 1926.652(a)</a:t>
            </a:r>
          </a:p>
          <a:p>
            <a:pPr indent="-232943">
              <a:lnSpc>
                <a:spcPct val="90000"/>
              </a:lnSpc>
              <a:buSzPct val="100000"/>
              <a:buFontTx/>
              <a:buAutoNum type="arabicParenBoth"/>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Each employee in an excavation shall be protected from cave-ins by an adequate protective system except when:</a:t>
            </a:r>
          </a:p>
          <a:p>
            <a:pPr marL="718242" lvl="1" indent="-252355">
              <a:lnSpc>
                <a:spcPct val="90000"/>
              </a:lnSpc>
              <a:buSzPct val="100000"/>
              <a:buFontTx/>
              <a:buAutoNum type="romanLcParenBoth"/>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Excavations are made entirely in stable rock; or</a:t>
            </a:r>
          </a:p>
          <a:p>
            <a:pPr marL="718242" lvl="1" indent="-252355">
              <a:lnSpc>
                <a:spcPct val="90000"/>
              </a:lnSpc>
              <a:buSzPct val="100000"/>
              <a:buFontTx/>
              <a:buAutoNum type="romanLcParenBoth"/>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Excavations are less than 5 feet in depth and examination of the ground by a competent person provides no indication of a potential cave-in.</a:t>
            </a:r>
          </a:p>
          <a:p>
            <a:pPr indent="-232943">
              <a:buSzPct val="100000"/>
              <a:buFontTx/>
              <a:buAutoNum type="arabicParenBoth"/>
            </a:pP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Protective systems shall have the capacity to resist without failure all loads that are intended or could reasonably be expected to be applied or transmitted to the system.</a:t>
            </a:r>
          </a:p>
          <a:p>
            <a:pPr marL="252355" indent="-252355">
              <a:lnSpc>
                <a:spcPct val="90000"/>
              </a:lnSpc>
              <a:buFontTx/>
              <a:buAutoNum type="arabicParenBoth"/>
            </a:pPr>
            <a:endParaRPr lang="en-US" dirty="0"/>
          </a:p>
          <a:p>
            <a:pPr marL="142354" indent="0" defTabSz="931774">
              <a:buNone/>
              <a:defRPr/>
            </a:pPr>
            <a:endParaRPr lang="en-US" dirty="0"/>
          </a:p>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161564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a:spcAft>
                <a:spcPts val="611"/>
              </a:spcAft>
              <a:buFont typeface="Wingdings" panose="05000000000000000000" pitchFamily="2" charset="2"/>
              <a:buChar char="Ø"/>
            </a:pPr>
            <a:r>
              <a:rPr lang="en-US" sz="1200" u="sng" dirty="0">
                <a:latin typeface="Microsoft Sans Serif" panose="020B0604020202020204" pitchFamily="34" charset="0"/>
                <a:ea typeface="Microsoft Sans Serif" panose="020B0604020202020204" pitchFamily="34" charset="0"/>
                <a:cs typeface="Microsoft Sans Serif" panose="020B0604020202020204" pitchFamily="34" charset="0"/>
              </a:rPr>
              <a:t>Reference 1926.651(f) Warning system for mobile equipment</a:t>
            </a:r>
          </a:p>
          <a:p>
            <a:pPr marL="279532" indent="-279532">
              <a:spcAft>
                <a:spcPts val="611"/>
              </a:spcAft>
              <a:buFont typeface="Wingdings" panose="05000000000000000000" pitchFamily="2" charset="2"/>
              <a:buChar char="Ø"/>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When mobile equipment is operated adjacent to an excavation, or when such equipment is required to approach the edge of an excavation, and the operator does not have a clear and direct view of the edge of the excavation, a warning system shall be utilized such as barricades,         hand or mechanical signals, or stop logs. If possible, the grade should be away from the excavation.</a:t>
            </a:r>
          </a:p>
          <a:p>
            <a:pPr marL="279532" indent="-279532" defTabSz="931774">
              <a:spcAft>
                <a:spcPts val="611"/>
              </a:spcAft>
              <a:buFont typeface="Wingdings" panose="05000000000000000000" pitchFamily="2" charset="2"/>
              <a:buChar char="Ø"/>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066974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7124791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6659849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defTabSz="931774">
              <a:buNone/>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This is designed to be interactive and generate a group discussion:</a:t>
            </a:r>
          </a:p>
          <a:p>
            <a:pPr marL="142354" indent="0" defTabSz="931774">
              <a:buNone/>
              <a:defRP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79532" indent="-279532" defTabSz="931774">
              <a:buFont typeface="Wingdings" panose="05000000000000000000" pitchFamily="2" charset="2"/>
              <a:buChar char="Ø"/>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deficiencies:</a:t>
            </a:r>
          </a:p>
          <a:p>
            <a:pPr marL="465887" indent="-186355" defTabSz="931774">
              <a:spcAft>
                <a:spcPts val="611"/>
              </a:spcAft>
              <a:buSzPct val="100000"/>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Employee in a trench that is 5’ or greater without any safety precautions (shoring, benching, etc.).</a:t>
            </a:r>
          </a:p>
          <a:p>
            <a:pPr marL="465887" indent="-186355" defTabSz="931774">
              <a:spcAft>
                <a:spcPts val="611"/>
              </a:spcAft>
              <a:buSzPct val="100000"/>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Spoil piles are not the required 2’ distance from the lip of the trench.  The height of the spoil pile contributes to the overall height of the trench.  This 5’ trench is now 10’ due to the spoil pile.</a:t>
            </a:r>
          </a:p>
          <a:p>
            <a:pPr marL="465887" indent="-186355" defTabSz="931774">
              <a:spcAft>
                <a:spcPts val="611"/>
              </a:spcAft>
              <a:buSzPct val="100000"/>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No safe access and egress.</a:t>
            </a:r>
          </a:p>
          <a:p>
            <a:pPr marL="465887" indent="-186355" defTabSz="931774">
              <a:spcAft>
                <a:spcPts val="611"/>
              </a:spcAft>
              <a:buSzPct val="100000"/>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gentlemen in the background just came out of a manhole/confined space.</a:t>
            </a:r>
          </a:p>
          <a:p>
            <a:pPr marL="465887" indent="-186355" defTabSz="931774">
              <a:spcAft>
                <a:spcPts val="611"/>
              </a:spcAft>
              <a:buSzPct val="100000"/>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The cone you see in the back is covering the hole to the manhole.  This is not a proper fall protection cover.</a:t>
            </a:r>
          </a:p>
          <a:p>
            <a:pPr marL="465887" indent="-186355" defTabSz="931774">
              <a:spcAft>
                <a:spcPts val="611"/>
              </a:spcAft>
              <a:buSzPct val="100000"/>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I’m sure there is more….but these are just a few</a:t>
            </a:r>
          </a:p>
          <a:p>
            <a:pPr marL="142354" indent="0" defTabSz="931774">
              <a:buSzPct val="105000"/>
              <a:buNone/>
              <a:defRPr/>
            </a:pPr>
            <a:endParaRPr lang="en-US"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44709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2"/>
            </a:gs>
            <a:gs pos="100000">
              <a:schemeClr val="accent1"/>
            </a:gs>
          </a:gsLst>
          <a:path path="circle">
            <a:fillToRect l="100000" t="100000"/>
          </a:path>
          <a:tileRect r="-100000" b="-100000"/>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3078602" y="0"/>
            <a:ext cx="6065389" cy="5143642"/>
            <a:chOff x="2052402" y="0"/>
            <a:chExt cx="6065389" cy="5143642"/>
          </a:xfrm>
        </p:grpSpPr>
        <p:sp>
          <p:nvSpPr>
            <p:cNvPr id="11" name="Google Shape;11;p2"/>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gradFill>
              <a:gsLst>
                <a:gs pos="0">
                  <a:srgbClr val="00D0FF">
                    <a:alpha val="11764"/>
                    <a:alpha val="11730"/>
                  </a:srgbClr>
                </a:gs>
                <a:gs pos="100000">
                  <a:srgbClr val="00D0FF">
                    <a:alpha val="0"/>
                    <a:alpha val="1173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p2"/>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D0FF">
                <a:alpha val="11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 name="Google Shape;13;p2"/>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D0FF">
                <a:alpha val="1173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14" name="Google Shape;14;p2"/>
          <p:cNvSpPr txBox="1">
            <a:spLocks noGrp="1"/>
          </p:cNvSpPr>
          <p:nvPr>
            <p:ph type="ctrTitle"/>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F9C1-3588-4F60-9D8E-1CDB7A5543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B5E859-DA39-4824-B425-0DF4945EC7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BFC33-28E5-4534-945E-3F403C21A52D}"/>
              </a:ext>
            </a:extLst>
          </p:cNvPr>
          <p:cNvSpPr>
            <a:spLocks noGrp="1"/>
          </p:cNvSpPr>
          <p:nvPr>
            <p:ph type="dt" sz="half" idx="10"/>
          </p:nvPr>
        </p:nvSpPr>
        <p:spPr>
          <a:xfrm>
            <a:off x="628650" y="4767263"/>
            <a:ext cx="2057400" cy="273844"/>
          </a:xfrm>
          <a:prstGeom prst="rect">
            <a:avLst/>
          </a:prstGeom>
        </p:spPr>
        <p:txBody>
          <a:bodyPr lIns="68580" tIns="34290" rIns="68580" bIns="34290"/>
          <a:lstStyle/>
          <a:p>
            <a:endParaRPr lang="en-US" dirty="0"/>
          </a:p>
        </p:txBody>
      </p:sp>
      <p:sp>
        <p:nvSpPr>
          <p:cNvPr id="5" name="Footer Placeholder 4">
            <a:extLst>
              <a:ext uri="{FF2B5EF4-FFF2-40B4-BE49-F238E27FC236}">
                <a16:creationId xmlns:a16="http://schemas.microsoft.com/office/drawing/2014/main" id="{4523A2C6-666F-4D8D-971B-6CEB4A431CE4}"/>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dirty="0"/>
          </a:p>
        </p:txBody>
      </p:sp>
      <p:sp>
        <p:nvSpPr>
          <p:cNvPr id="6" name="Slide Number Placeholder 5">
            <a:extLst>
              <a:ext uri="{FF2B5EF4-FFF2-40B4-BE49-F238E27FC236}">
                <a16:creationId xmlns:a16="http://schemas.microsoft.com/office/drawing/2014/main" id="{4474397B-001A-4E90-BBC9-1C5EE92791D6}"/>
              </a:ext>
            </a:extLst>
          </p:cNvPr>
          <p:cNvSpPr>
            <a:spLocks noGrp="1"/>
          </p:cNvSpPr>
          <p:nvPr>
            <p:ph type="sldNum" sz="quarter" idx="12"/>
          </p:nvPr>
        </p:nvSpPr>
        <p:spPr/>
        <p:txBody>
          <a:bodyPr/>
          <a:lstStyle/>
          <a:p>
            <a:fld id="{9891F4AB-AB26-4DB7-860F-DDAB9858914E}" type="slidenum">
              <a:rPr lang="en-US" smtClean="0"/>
              <a:t>‹#›</a:t>
            </a:fld>
            <a:endParaRPr lang="en-US" dirty="0"/>
          </a:p>
        </p:txBody>
      </p:sp>
    </p:spTree>
    <p:extLst>
      <p:ext uri="{BB962C8B-B14F-4D97-AF65-F5344CB8AC3E}">
        <p14:creationId xmlns:p14="http://schemas.microsoft.com/office/powerpoint/2010/main" val="81238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ne-Column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Place title of one-column text slide here</a:t>
            </a:r>
          </a:p>
        </p:txBody>
      </p:sp>
      <p:sp>
        <p:nvSpPr>
          <p:cNvPr id="3" name="Content Placeholder 2"/>
          <p:cNvSpPr>
            <a:spLocks noGrp="1"/>
          </p:cNvSpPr>
          <p:nvPr>
            <p:ph idx="1" hasCustomPrompt="1"/>
          </p:nvPr>
        </p:nvSpPr>
        <p:spPr/>
        <p:txBody>
          <a:bodyPr/>
          <a:lstStyle>
            <a:lvl3pPr>
              <a:defRPr baseline="0"/>
            </a:lvl3pPr>
            <a:lvl4pPr>
              <a:defRPr baseline="0"/>
            </a:lvl4pPr>
            <a:lvl5pPr>
              <a:defRPr baseline="0"/>
            </a:lvl5pPr>
          </a:lstStyle>
          <a:p>
            <a:pPr lvl="0"/>
            <a:r>
              <a:rPr lang="en-US" dirty="0"/>
              <a:t>Place body text here</a:t>
            </a:r>
          </a:p>
          <a:p>
            <a:pPr lvl="1"/>
            <a:r>
              <a:rPr lang="en-US" dirty="0"/>
              <a:t>Place first level bullet text here</a:t>
            </a:r>
          </a:p>
          <a:p>
            <a:pPr lvl="2"/>
            <a:r>
              <a:rPr lang="en-US" dirty="0"/>
              <a:t>Place second level bullet text here</a:t>
            </a:r>
          </a:p>
          <a:p>
            <a:pPr lvl="3"/>
            <a:r>
              <a:rPr lang="en-US" dirty="0"/>
              <a:t>Place third level bullet text here</a:t>
            </a:r>
          </a:p>
          <a:p>
            <a:pPr lvl="4"/>
            <a:r>
              <a:rPr lang="en-US" dirty="0"/>
              <a:t>Place fourth level bullet text here</a:t>
            </a:r>
          </a:p>
        </p:txBody>
      </p:sp>
      <p:sp>
        <p:nvSpPr>
          <p:cNvPr id="9" name="Text Placeholder 8"/>
          <p:cNvSpPr>
            <a:spLocks noGrp="1"/>
          </p:cNvSpPr>
          <p:nvPr>
            <p:ph type="body" sz="quarter" idx="13" hasCustomPrompt="1"/>
          </p:nvPr>
        </p:nvSpPr>
        <p:spPr>
          <a:xfrm>
            <a:off x="481013" y="1231186"/>
            <a:ext cx="8235950" cy="494744"/>
          </a:xfrm>
        </p:spPr>
        <p:txBody>
          <a:bodyPr>
            <a:normAutofit/>
          </a:bodyPr>
          <a:lstStyle>
            <a:lvl1pPr>
              <a:defRPr sz="1800">
                <a:solidFill>
                  <a:schemeClr val="tx2"/>
                </a:solidFill>
              </a:defRPr>
            </a:lvl1pPr>
          </a:lstStyle>
          <a:p>
            <a:pPr lvl="0"/>
            <a:r>
              <a:rPr lang="en-US" dirty="0"/>
              <a:t>Place body title text here</a:t>
            </a:r>
          </a:p>
        </p:txBody>
      </p:sp>
      <p:sp>
        <p:nvSpPr>
          <p:cNvPr id="7" name="Slide Number Placeholder 5"/>
          <p:cNvSpPr>
            <a:spLocks noGrp="1"/>
          </p:cNvSpPr>
          <p:nvPr>
            <p:ph type="sldNum" sz="quarter" idx="12"/>
          </p:nvPr>
        </p:nvSpPr>
        <p:spPr>
          <a:xfrm>
            <a:off x="8448675" y="4588002"/>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3482912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Column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909" y="260179"/>
            <a:ext cx="8229600" cy="952585"/>
          </a:xfrm>
        </p:spPr>
        <p:txBody>
          <a:bodyPr/>
          <a:lstStyle>
            <a:lvl1pPr>
              <a:lnSpc>
                <a:spcPct val="90000"/>
              </a:lnSpc>
              <a:defRPr/>
            </a:lvl1pPr>
          </a:lstStyle>
          <a:p>
            <a:r>
              <a:rPr lang="en-US" dirty="0"/>
              <a:t>Place title of two-column text slide here</a:t>
            </a:r>
          </a:p>
        </p:txBody>
      </p:sp>
      <p:sp>
        <p:nvSpPr>
          <p:cNvPr id="3" name="Text Placeholder 2"/>
          <p:cNvSpPr>
            <a:spLocks noGrp="1"/>
          </p:cNvSpPr>
          <p:nvPr>
            <p:ph type="body" idx="1" hasCustomPrompt="1"/>
          </p:nvPr>
        </p:nvSpPr>
        <p:spPr>
          <a:xfrm>
            <a:off x="481013" y="1231186"/>
            <a:ext cx="3950208" cy="494744"/>
          </a:xfrm>
        </p:spPr>
        <p:txBody>
          <a:bodyPr anchor="t">
            <a:normAutofit/>
          </a:bodyPr>
          <a:lstStyle>
            <a:lvl1pPr marL="0" indent="0">
              <a:buNone/>
              <a:defRPr sz="18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Place body title text here</a:t>
            </a:r>
          </a:p>
        </p:txBody>
      </p:sp>
      <p:sp>
        <p:nvSpPr>
          <p:cNvPr id="4" name="Content Placeholder 3"/>
          <p:cNvSpPr>
            <a:spLocks noGrp="1"/>
          </p:cNvSpPr>
          <p:nvPr>
            <p:ph sz="half" idx="2" hasCustomPrompt="1"/>
          </p:nvPr>
        </p:nvSpPr>
        <p:spPr>
          <a:xfrm>
            <a:off x="481013" y="1725930"/>
            <a:ext cx="3947932" cy="2868692"/>
          </a:xfrm>
        </p:spPr>
        <p:txBody>
          <a:bodyPr>
            <a:normAutofit/>
          </a:bodyPr>
          <a:lstStyle>
            <a:lvl1pPr>
              <a:defRPr sz="1500"/>
            </a:lvl1pPr>
            <a:lvl2pPr>
              <a:defRPr sz="1500"/>
            </a:lvl2pPr>
            <a:lvl3pPr>
              <a:defRPr sz="1500"/>
            </a:lvl3pPr>
            <a:lvl4pPr>
              <a:defRPr sz="1300"/>
            </a:lvl4pPr>
            <a:lvl5pPr>
              <a:defRPr sz="1300"/>
            </a:lvl5pPr>
            <a:lvl6pPr>
              <a:defRPr sz="1600"/>
            </a:lvl6pPr>
            <a:lvl7pPr>
              <a:defRPr sz="1600"/>
            </a:lvl7pPr>
            <a:lvl8pPr>
              <a:defRPr sz="1600"/>
            </a:lvl8pPr>
            <a:lvl9pPr>
              <a:defRPr sz="1600"/>
            </a:lvl9pPr>
          </a:lstStyle>
          <a:p>
            <a:pPr lvl="0"/>
            <a:r>
              <a:rPr lang="en-US" dirty="0"/>
              <a:t>Place body text here</a:t>
            </a:r>
          </a:p>
          <a:p>
            <a:pPr lvl="1"/>
            <a:r>
              <a:rPr lang="en-US" dirty="0"/>
              <a:t>Place first level bullet text here</a:t>
            </a:r>
          </a:p>
          <a:p>
            <a:pPr lvl="2"/>
            <a:r>
              <a:rPr lang="en-US" dirty="0"/>
              <a:t>Place second level bullet text here</a:t>
            </a:r>
          </a:p>
          <a:p>
            <a:pPr lvl="3"/>
            <a:r>
              <a:rPr lang="en-US" dirty="0"/>
              <a:t>Place third level bullet text here</a:t>
            </a:r>
          </a:p>
          <a:p>
            <a:pPr lvl="4"/>
            <a:r>
              <a:rPr lang="en-US" dirty="0"/>
              <a:t>Place fourth level bullet text here</a:t>
            </a:r>
          </a:p>
        </p:txBody>
      </p:sp>
      <p:sp>
        <p:nvSpPr>
          <p:cNvPr id="5" name="Text Placeholder 4"/>
          <p:cNvSpPr>
            <a:spLocks noGrp="1"/>
          </p:cNvSpPr>
          <p:nvPr>
            <p:ph type="body" sz="quarter" idx="3" hasCustomPrompt="1"/>
          </p:nvPr>
        </p:nvSpPr>
        <p:spPr>
          <a:xfrm>
            <a:off x="4766301" y="1229638"/>
            <a:ext cx="3950208" cy="496291"/>
          </a:xfrm>
        </p:spPr>
        <p:txBody>
          <a:bodyPr anchor="t">
            <a:normAutofit/>
          </a:bodyPr>
          <a:lstStyle>
            <a:lvl1pPr marL="0" indent="0">
              <a:buNone/>
              <a:defRPr sz="18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Place body title text here</a:t>
            </a:r>
          </a:p>
        </p:txBody>
      </p:sp>
      <p:sp>
        <p:nvSpPr>
          <p:cNvPr id="6" name="Content Placeholder 5"/>
          <p:cNvSpPr>
            <a:spLocks noGrp="1"/>
          </p:cNvSpPr>
          <p:nvPr>
            <p:ph sz="quarter" idx="4" hasCustomPrompt="1"/>
          </p:nvPr>
        </p:nvSpPr>
        <p:spPr>
          <a:xfrm>
            <a:off x="4766301" y="1725930"/>
            <a:ext cx="3950208" cy="2868692"/>
          </a:xfrm>
        </p:spPr>
        <p:txBody>
          <a:bodyPr>
            <a:normAutofit/>
          </a:bodyPr>
          <a:lstStyle>
            <a:lvl1pPr>
              <a:defRPr sz="1500"/>
            </a:lvl1pPr>
            <a:lvl2pPr>
              <a:defRPr sz="1500"/>
            </a:lvl2pPr>
            <a:lvl3pPr>
              <a:defRPr sz="1500"/>
            </a:lvl3pPr>
            <a:lvl4pPr>
              <a:defRPr sz="1300"/>
            </a:lvl4pPr>
            <a:lvl5pPr>
              <a:defRPr sz="1300"/>
            </a:lvl5pPr>
            <a:lvl6pPr>
              <a:defRPr sz="1600"/>
            </a:lvl6pPr>
            <a:lvl7pPr>
              <a:defRPr sz="1600"/>
            </a:lvl7pPr>
            <a:lvl8pPr>
              <a:defRPr sz="1600"/>
            </a:lvl8pPr>
            <a:lvl9pPr>
              <a:defRPr sz="1600"/>
            </a:lvl9pPr>
          </a:lstStyle>
          <a:p>
            <a:pPr lvl="0"/>
            <a:r>
              <a:rPr lang="en-US" dirty="0"/>
              <a:t>Place body text here</a:t>
            </a:r>
          </a:p>
          <a:p>
            <a:pPr lvl="1"/>
            <a:r>
              <a:rPr lang="en-US" dirty="0"/>
              <a:t>Place first level bullet text here</a:t>
            </a:r>
          </a:p>
          <a:p>
            <a:pPr lvl="2"/>
            <a:r>
              <a:rPr lang="en-US" dirty="0"/>
              <a:t>Place second level bullet text here</a:t>
            </a:r>
          </a:p>
          <a:p>
            <a:pPr lvl="3"/>
            <a:r>
              <a:rPr lang="en-US" dirty="0"/>
              <a:t>Place third level bullet text here</a:t>
            </a:r>
          </a:p>
          <a:p>
            <a:pPr lvl="4"/>
            <a:r>
              <a:rPr lang="en-US" dirty="0"/>
              <a:t>Place fourth level bullet text here</a:t>
            </a:r>
          </a:p>
        </p:txBody>
      </p:sp>
      <p:sp>
        <p:nvSpPr>
          <p:cNvPr id="9" name="Slide Number Placeholder 5"/>
          <p:cNvSpPr>
            <a:spLocks noGrp="1"/>
          </p:cNvSpPr>
          <p:nvPr>
            <p:ph type="sldNum" sz="quarter" idx="12"/>
          </p:nvPr>
        </p:nvSpPr>
        <p:spPr>
          <a:xfrm>
            <a:off x="8448675" y="4588002"/>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3904086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485900"/>
            <a:ext cx="3810000" cy="3086100"/>
          </a:xfrm>
        </p:spPr>
        <p:txBody>
          <a:bodyPr/>
          <a:lstStyle/>
          <a:p>
            <a:endParaRPr lang="en-US" dirty="0"/>
          </a:p>
        </p:txBody>
      </p:sp>
      <p:sp>
        <p:nvSpPr>
          <p:cNvPr id="5" name="Date Placeholder 4"/>
          <p:cNvSpPr>
            <a:spLocks noGrp="1"/>
          </p:cNvSpPr>
          <p:nvPr>
            <p:ph type="dt" sz="half" idx="10"/>
          </p:nvPr>
        </p:nvSpPr>
        <p:spPr>
          <a:xfrm>
            <a:off x="685800" y="4686300"/>
            <a:ext cx="1905000" cy="34290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fld id="{CDC8BD42-4324-41E5-AE3D-A8EB76D73BBF}" type="slidenum">
              <a:rPr lang="en-US"/>
              <a:pPr/>
              <a:t>‹#›</a:t>
            </a:fld>
            <a:endParaRPr lang="en-US" dirty="0"/>
          </a:p>
        </p:txBody>
      </p:sp>
    </p:spTree>
    <p:extLst>
      <p:ext uri="{BB962C8B-B14F-4D97-AF65-F5344CB8AC3E}">
        <p14:creationId xmlns:p14="http://schemas.microsoft.com/office/powerpoint/2010/main" val="776557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100000">
              <a:srgbClr val="D1F6FF"/>
            </a:gs>
          </a:gsLst>
          <a:path path="circle">
            <a:fillToRect l="100000" t="100000"/>
          </a:path>
          <a:tileRect r="-100000" b="-100000"/>
        </a:grad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3078602" y="0"/>
            <a:ext cx="6065389" cy="5143642"/>
            <a:chOff x="2052402" y="0"/>
            <a:chExt cx="6065389" cy="5143642"/>
          </a:xfrm>
        </p:grpSpPr>
        <p:sp>
          <p:nvSpPr>
            <p:cNvPr id="17" name="Google Shape;17;p3"/>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 name="Google Shape;18;p3"/>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9" name="Google Shape;19;p3"/>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20" name="Google Shape;20;p3"/>
          <p:cNvSpPr txBox="1">
            <a:spLocks noGrp="1"/>
          </p:cNvSpPr>
          <p:nvPr>
            <p:ph type="ctrTitle"/>
          </p:nvPr>
        </p:nvSpPr>
        <p:spPr>
          <a:xfrm>
            <a:off x="685800" y="1668151"/>
            <a:ext cx="7772400" cy="13116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4800">
                <a:solidFill>
                  <a:schemeClr val="accent2"/>
                </a:solidFill>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a:endParaRPr/>
          </a:p>
        </p:txBody>
      </p:sp>
      <p:sp>
        <p:nvSpPr>
          <p:cNvPr id="21" name="Google Shape;21;p3"/>
          <p:cNvSpPr txBox="1">
            <a:spLocks noGrp="1"/>
          </p:cNvSpPr>
          <p:nvPr>
            <p:ph type="subTitle" idx="1"/>
          </p:nvPr>
        </p:nvSpPr>
        <p:spPr>
          <a:xfrm>
            <a:off x="685800" y="3076652"/>
            <a:ext cx="7772400" cy="3987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400"/>
              <a:buNone/>
              <a:defRPr/>
            </a:lvl1pPr>
            <a:lvl2pPr lvl="1" rtl="0">
              <a:spcBef>
                <a:spcPts val="600"/>
              </a:spcBef>
              <a:spcAft>
                <a:spcPts val="0"/>
              </a:spcAft>
              <a:buClr>
                <a:schemeClr val="dk1"/>
              </a:buClr>
              <a:buSzPts val="3000"/>
              <a:buNone/>
              <a:defRPr sz="3000"/>
            </a:lvl2pPr>
            <a:lvl3pPr lvl="2" rtl="0">
              <a:spcBef>
                <a:spcPts val="600"/>
              </a:spcBef>
              <a:spcAft>
                <a:spcPts val="0"/>
              </a:spcAft>
              <a:buSzPts val="3000"/>
              <a:buNone/>
              <a:defRPr sz="3000"/>
            </a:lvl3pPr>
            <a:lvl4pPr lvl="3" rtl="0">
              <a:spcBef>
                <a:spcPts val="600"/>
              </a:spcBef>
              <a:spcAft>
                <a:spcPts val="0"/>
              </a:spcAft>
              <a:buSzPts val="3000"/>
              <a:buNone/>
              <a:defRPr sz="3000"/>
            </a:lvl4pPr>
            <a:lvl5pPr lvl="4" rtl="0">
              <a:spcBef>
                <a:spcPts val="600"/>
              </a:spcBef>
              <a:spcAft>
                <a:spcPts val="0"/>
              </a:spcAft>
              <a:buSzPts val="3000"/>
              <a:buNone/>
              <a:defRPr sz="3000"/>
            </a:lvl5pPr>
            <a:lvl6pPr lvl="5" rtl="0">
              <a:spcBef>
                <a:spcPts val="600"/>
              </a:spcBef>
              <a:spcAft>
                <a:spcPts val="0"/>
              </a:spcAft>
              <a:buSzPts val="3000"/>
              <a:buNone/>
              <a:defRPr sz="3000"/>
            </a:lvl6pPr>
            <a:lvl7pPr lvl="6" rtl="0">
              <a:spcBef>
                <a:spcPts val="600"/>
              </a:spcBef>
              <a:spcAft>
                <a:spcPts val="0"/>
              </a:spcAft>
              <a:buSzPts val="3000"/>
              <a:buNone/>
              <a:defRPr sz="3000"/>
            </a:lvl7pPr>
            <a:lvl8pPr lvl="7" rtl="0">
              <a:spcBef>
                <a:spcPts val="600"/>
              </a:spcBef>
              <a:spcAft>
                <a:spcPts val="0"/>
              </a:spcAft>
              <a:buSzPts val="3000"/>
              <a:buNone/>
              <a:defRPr sz="3000"/>
            </a:lvl8pPr>
            <a:lvl9pPr lvl="8" rtl="0">
              <a:spcBef>
                <a:spcPts val="600"/>
              </a:spcBef>
              <a:spcAft>
                <a:spcPts val="600"/>
              </a:spcAft>
              <a:buSzPts val="3000"/>
              <a:buNone/>
              <a:defRPr sz="3000"/>
            </a:lvl9pPr>
          </a:lstStyle>
          <a:p>
            <a:endParaRPr/>
          </a:p>
        </p:txBody>
      </p:sp>
    </p:spTree>
    <p:extLst>
      <p:ext uri="{BB962C8B-B14F-4D97-AF65-F5344CB8AC3E}">
        <p14:creationId xmlns:p14="http://schemas.microsoft.com/office/powerpoint/2010/main" val="24135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grpSp>
        <p:nvGrpSpPr>
          <p:cNvPr id="31" name="Google Shape;31;p5"/>
          <p:cNvGrpSpPr/>
          <p:nvPr/>
        </p:nvGrpSpPr>
        <p:grpSpPr>
          <a:xfrm>
            <a:off x="5005048" y="0"/>
            <a:ext cx="4138960" cy="5143642"/>
            <a:chOff x="5005048" y="0"/>
            <a:chExt cx="4138960" cy="5143642"/>
          </a:xfrm>
        </p:grpSpPr>
        <p:sp>
          <p:nvSpPr>
            <p:cNvPr id="32" name="Google Shape;32;p5"/>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 name="Google Shape;33;p5"/>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 name="Google Shape;34;p5"/>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35" name="Google Shape;35;p5"/>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body" idx="1"/>
          </p:nvPr>
        </p:nvSpPr>
        <p:spPr>
          <a:xfrm>
            <a:off x="855300" y="1430147"/>
            <a:ext cx="74334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600"/>
              </a:spcBef>
              <a:spcAft>
                <a:spcPts val="0"/>
              </a:spcAft>
              <a:buSzPts val="24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37" name="Google Shape;37;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69579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Slide - Two Columns">
    <p:spTree>
      <p:nvGrpSpPr>
        <p:cNvPr id="1" name=""/>
        <p:cNvGrpSpPr/>
        <p:nvPr/>
      </p:nvGrpSpPr>
      <p:grpSpPr>
        <a:xfrm>
          <a:off x="0" y="0"/>
          <a:ext cx="0" cy="0"/>
          <a:chOff x="0" y="0"/>
          <a:chExt cx="0" cy="0"/>
        </a:xfrm>
      </p:grpSpPr>
      <p:cxnSp>
        <p:nvCxnSpPr>
          <p:cNvPr id="7" name="Straight Connector 6"/>
          <p:cNvCxnSpPr/>
          <p:nvPr userDrawn="1"/>
        </p:nvCxnSpPr>
        <p:spPr>
          <a:xfrm>
            <a:off x="455613" y="1237060"/>
            <a:ext cx="3892550" cy="0"/>
          </a:xfrm>
          <a:prstGeom prst="line">
            <a:avLst/>
          </a:prstGeom>
          <a:ln w="381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819650" y="1237060"/>
            <a:ext cx="3892550" cy="0"/>
          </a:xfrm>
          <a:prstGeom prst="line">
            <a:avLst/>
          </a:prstGeom>
          <a:ln w="381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2889" y="665226"/>
            <a:ext cx="8405192" cy="548640"/>
          </a:xfrm>
        </p:spPr>
        <p:txBody>
          <a:bodyPr>
            <a:normAutofit/>
          </a:bodyPr>
          <a:lstStyle>
            <a:lvl1pPr marL="0" indent="0">
              <a:lnSpc>
                <a:spcPct val="100000"/>
              </a:lnSpc>
              <a:spcBef>
                <a:spcPts val="300"/>
              </a:spcBef>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72887" y="1348866"/>
            <a:ext cx="4042323" cy="3291840"/>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43217" y="1348866"/>
            <a:ext cx="4034588" cy="3291840"/>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054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Slide - One Column">
    <p:spTree>
      <p:nvGrpSpPr>
        <p:cNvPr id="1" name=""/>
        <p:cNvGrpSpPr/>
        <p:nvPr/>
      </p:nvGrpSpPr>
      <p:grpSpPr>
        <a:xfrm>
          <a:off x="0" y="0"/>
          <a:ext cx="0" cy="0"/>
          <a:chOff x="0" y="0"/>
          <a:chExt cx="0" cy="0"/>
        </a:xfrm>
      </p:grpSpPr>
      <p:cxnSp>
        <p:nvCxnSpPr>
          <p:cNvPr id="5" name="Straight Connector 4"/>
          <p:cNvCxnSpPr/>
          <p:nvPr userDrawn="1"/>
        </p:nvCxnSpPr>
        <p:spPr>
          <a:xfrm>
            <a:off x="454025" y="1237060"/>
            <a:ext cx="8258175" cy="0"/>
          </a:xfrm>
          <a:prstGeom prst="line">
            <a:avLst/>
          </a:prstGeom>
          <a:ln w="381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p:cNvSpPr>
            <a:spLocks noGrp="1"/>
          </p:cNvSpPr>
          <p:nvPr>
            <p:ph sz="half" idx="10"/>
          </p:nvPr>
        </p:nvSpPr>
        <p:spPr>
          <a:xfrm>
            <a:off x="372887" y="1348866"/>
            <a:ext cx="8404917" cy="3291840"/>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0" name="Text Placeholder 2"/>
          <p:cNvSpPr>
            <a:spLocks noGrp="1"/>
          </p:cNvSpPr>
          <p:nvPr>
            <p:ph type="body" idx="1"/>
          </p:nvPr>
        </p:nvSpPr>
        <p:spPr>
          <a:xfrm>
            <a:off x="372889" y="665054"/>
            <a:ext cx="8405192" cy="548640"/>
          </a:xfrm>
        </p:spPr>
        <p:txBody>
          <a:bodyPr>
            <a:normAutofit/>
          </a:bodyPr>
          <a:lstStyle>
            <a:lvl1pPr marL="0" indent="0">
              <a:lnSpc>
                <a:spcPct val="100000"/>
              </a:lnSpc>
              <a:spcBef>
                <a:spcPts val="300"/>
              </a:spcBef>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1230441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endParaRPr lang="en-US" dirty="0"/>
          </a:p>
        </p:txBody>
      </p:sp>
      <p:sp>
        <p:nvSpPr>
          <p:cNvPr id="3" name="Footer Placeholder 2"/>
          <p:cNvSpPr>
            <a:spLocks noGrp="1"/>
          </p:cNvSpPr>
          <p:nvPr>
            <p:ph type="ftr" sz="quarter" idx="11"/>
          </p:nvPr>
        </p:nvSpPr>
        <p:spPr>
          <a:xfrm>
            <a:off x="2667000" y="4767263"/>
            <a:ext cx="3352800" cy="273844"/>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856E597-0EDB-4E59-963C-BFB9D672A520}" type="slidenum">
              <a:rPr lang="en-US" smtClean="0"/>
              <a:t>‹#›</a:t>
            </a:fld>
            <a:endParaRPr lang="en-US" dirty="0"/>
          </a:p>
        </p:txBody>
      </p:sp>
    </p:spTree>
    <p:extLst>
      <p:ext uri="{BB962C8B-B14F-4D97-AF65-F5344CB8AC3E}">
        <p14:creationId xmlns:p14="http://schemas.microsoft.com/office/powerpoint/2010/main" val="316784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n-US"/>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a:xfrm>
            <a:off x="2667000" y="4767263"/>
            <a:ext cx="33528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856E597-0EDB-4E59-963C-BFB9D672A520}" type="slidenum">
              <a:rPr lang="en-US" smtClean="0"/>
              <a:t>‹#›</a:t>
            </a:fld>
            <a:endParaRPr lang="en-US" dirty="0"/>
          </a:p>
        </p:txBody>
      </p:sp>
    </p:spTree>
    <p:extLst>
      <p:ext uri="{BB962C8B-B14F-4D97-AF65-F5344CB8AC3E}">
        <p14:creationId xmlns:p14="http://schemas.microsoft.com/office/powerpoint/2010/main" val="3587579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2667000" y="4767263"/>
            <a:ext cx="33528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856E597-0EDB-4E59-963C-BFB9D672A520}" type="slidenum">
              <a:rPr lang="en-US" smtClean="0"/>
              <a:t>‹#›</a:t>
            </a:fld>
            <a:endParaRPr lang="en-US" dirty="0"/>
          </a:p>
        </p:txBody>
      </p:sp>
    </p:spTree>
    <p:extLst>
      <p:ext uri="{BB962C8B-B14F-4D97-AF65-F5344CB8AC3E}">
        <p14:creationId xmlns:p14="http://schemas.microsoft.com/office/powerpoint/2010/main" val="295916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457200" y="4857749"/>
            <a:ext cx="2133600" cy="205740"/>
          </a:xfrm>
          <a:prstGeom prst="rect">
            <a:avLst/>
          </a:prstGeom>
        </p:spPr>
        <p:txBody>
          <a:bodyPr/>
          <a:lstStyle/>
          <a:p>
            <a:endParaRPr lang="en-US" dirty="0"/>
          </a:p>
        </p:txBody>
      </p:sp>
      <p:sp>
        <p:nvSpPr>
          <p:cNvPr id="4" name="Footer Placeholder 3"/>
          <p:cNvSpPr>
            <a:spLocks noGrp="1"/>
          </p:cNvSpPr>
          <p:nvPr>
            <p:ph type="ftr" sz="quarter" idx="11"/>
          </p:nvPr>
        </p:nvSpPr>
        <p:spPr>
          <a:xfrm>
            <a:off x="2640597" y="4857749"/>
            <a:ext cx="5507719" cy="205740"/>
          </a:xfrm>
          <a:prstGeom prst="rect">
            <a:avLst/>
          </a:prstGeom>
        </p:spPr>
        <p:txBody>
          <a:bodyPr/>
          <a:lstStyle/>
          <a:p>
            <a:endParaRPr lang="en-US" dirty="0">
              <a:solidFill>
                <a:schemeClr val="tx1"/>
              </a:solidFill>
              <a:latin typeface="Times New Roman" pitchFamily="18" charset="0"/>
            </a:endParaRPr>
          </a:p>
        </p:txBody>
      </p:sp>
      <p:sp>
        <p:nvSpPr>
          <p:cNvPr id="5" name="Slide Number Placeholder 4"/>
          <p:cNvSpPr>
            <a:spLocks noGrp="1"/>
          </p:cNvSpPr>
          <p:nvPr>
            <p:ph type="sldNum" sz="quarter" idx="12"/>
          </p:nvPr>
        </p:nvSpPr>
        <p:spPr/>
        <p:txBody>
          <a:bodyPr/>
          <a:lstStyle/>
          <a:p>
            <a:fld id="{F376A582-CD72-4E69-A003-3ADEC780E6F1}" type="slidenum">
              <a:rPr lang="en-US" smtClean="0"/>
              <a:pPr/>
              <a:t>‹#›</a:t>
            </a:fld>
            <a:endParaRPr lang="en-US" dirty="0">
              <a:latin typeface="Times New Roman" pitchFamily="18" charset="0"/>
            </a:endParaRPr>
          </a:p>
        </p:txBody>
      </p:sp>
    </p:spTree>
    <p:extLst>
      <p:ext uri="{BB962C8B-B14F-4D97-AF65-F5344CB8AC3E}">
        <p14:creationId xmlns:p14="http://schemas.microsoft.com/office/powerpoint/2010/main" val="417743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74334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1pPr>
            <a:lvl2pPr lvl="1"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2pPr>
            <a:lvl3pPr lvl="2"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3pPr>
            <a:lvl4pPr lvl="3"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4pPr>
            <a:lvl5pPr lvl="4"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5pPr>
            <a:lvl6pPr lvl="5"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6pPr>
            <a:lvl7pPr lvl="6"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7pPr>
            <a:lvl8pPr lvl="7"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8pPr>
            <a:lvl9pPr lvl="8"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855300" y="1430147"/>
            <a:ext cx="7433400" cy="3033900"/>
          </a:xfrm>
          <a:prstGeom prst="rect">
            <a:avLst/>
          </a:prstGeom>
          <a:noFill/>
          <a:ln>
            <a:noFill/>
          </a:ln>
        </p:spPr>
        <p:txBody>
          <a:bodyPr spcFirstLastPara="1" wrap="square" lIns="0" tIns="0" rIns="0" bIns="0" anchor="t" anchorCtr="0">
            <a:noAutofit/>
          </a:bodyPr>
          <a:lstStyle>
            <a:lvl1pPr marL="457200" lvl="0" indent="-381000" rtl="0">
              <a:spcBef>
                <a:spcPts val="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1pPr>
            <a:lvl2pPr marL="914400" lvl="1" indent="-381000" rtl="0">
              <a:spcBef>
                <a:spcPts val="60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2pPr>
            <a:lvl3pPr marL="1371600" lvl="2"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3pPr>
            <a:lvl4pPr marL="1828800" lvl="3"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4pPr>
            <a:lvl5pPr marL="2286000" lvl="4"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5pPr>
            <a:lvl6pPr marL="2743200" lvl="5"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6pPr>
            <a:lvl7pPr marL="3200400" lvl="6"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7pPr>
            <a:lvl8pPr marL="3657600" lvl="7"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8pPr>
            <a:lvl9pPr marL="4114800" lvl="8" indent="-381000" rtl="0">
              <a:spcBef>
                <a:spcPts val="600"/>
              </a:spcBef>
              <a:spcAft>
                <a:spcPts val="60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b="1">
                <a:solidFill>
                  <a:schemeClr val="dk2"/>
                </a:solidFill>
                <a:latin typeface="Montserrat"/>
                <a:ea typeface="Montserrat"/>
                <a:cs typeface="Montserrat"/>
                <a:sym typeface="Montserrat"/>
              </a:defRPr>
            </a:lvl1pPr>
            <a:lvl2pPr lvl="1" algn="r" rtl="0">
              <a:buNone/>
              <a:defRPr sz="1300" b="1">
                <a:solidFill>
                  <a:schemeClr val="dk2"/>
                </a:solidFill>
                <a:latin typeface="Montserrat"/>
                <a:ea typeface="Montserrat"/>
                <a:cs typeface="Montserrat"/>
                <a:sym typeface="Montserrat"/>
              </a:defRPr>
            </a:lvl2pPr>
            <a:lvl3pPr lvl="2" algn="r" rtl="0">
              <a:buNone/>
              <a:defRPr sz="1300" b="1">
                <a:solidFill>
                  <a:schemeClr val="dk2"/>
                </a:solidFill>
                <a:latin typeface="Montserrat"/>
                <a:ea typeface="Montserrat"/>
                <a:cs typeface="Montserrat"/>
                <a:sym typeface="Montserrat"/>
              </a:defRPr>
            </a:lvl3pPr>
            <a:lvl4pPr lvl="3" algn="r" rtl="0">
              <a:buNone/>
              <a:defRPr sz="1300" b="1">
                <a:solidFill>
                  <a:schemeClr val="dk2"/>
                </a:solidFill>
                <a:latin typeface="Montserrat"/>
                <a:ea typeface="Montserrat"/>
                <a:cs typeface="Montserrat"/>
                <a:sym typeface="Montserrat"/>
              </a:defRPr>
            </a:lvl4pPr>
            <a:lvl5pPr lvl="4" algn="r" rtl="0">
              <a:buNone/>
              <a:defRPr sz="1300" b="1">
                <a:solidFill>
                  <a:schemeClr val="dk2"/>
                </a:solidFill>
                <a:latin typeface="Montserrat"/>
                <a:ea typeface="Montserrat"/>
                <a:cs typeface="Montserrat"/>
                <a:sym typeface="Montserrat"/>
              </a:defRPr>
            </a:lvl5pPr>
            <a:lvl6pPr lvl="5" algn="r" rtl="0">
              <a:buNone/>
              <a:defRPr sz="1300" b="1">
                <a:solidFill>
                  <a:schemeClr val="dk2"/>
                </a:solidFill>
                <a:latin typeface="Montserrat"/>
                <a:ea typeface="Montserrat"/>
                <a:cs typeface="Montserrat"/>
                <a:sym typeface="Montserrat"/>
              </a:defRPr>
            </a:lvl6pPr>
            <a:lvl7pPr lvl="6" algn="r" rtl="0">
              <a:buNone/>
              <a:defRPr sz="1300" b="1">
                <a:solidFill>
                  <a:schemeClr val="dk2"/>
                </a:solidFill>
                <a:latin typeface="Montserrat"/>
                <a:ea typeface="Montserrat"/>
                <a:cs typeface="Montserrat"/>
                <a:sym typeface="Montserrat"/>
              </a:defRPr>
            </a:lvl7pPr>
            <a:lvl8pPr lvl="7" algn="r" rtl="0">
              <a:buNone/>
              <a:defRPr sz="1300" b="1">
                <a:solidFill>
                  <a:schemeClr val="dk2"/>
                </a:solidFill>
                <a:latin typeface="Montserrat"/>
                <a:ea typeface="Montserrat"/>
                <a:cs typeface="Montserrat"/>
                <a:sym typeface="Montserrat"/>
              </a:defRPr>
            </a:lvl8pPr>
            <a:lvl9pPr lvl="8" algn="r" rtl="0">
              <a:buNone/>
              <a:defRPr sz="1300" b="1">
                <a:solidFill>
                  <a:schemeClr val="dk2"/>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9" r:id="rId2"/>
    <p:sldLayoutId id="2147483660" r:id="rId3"/>
    <p:sldLayoutId id="2147483679" r:id="rId4"/>
    <p:sldLayoutId id="2147483680"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96.wmf"/></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97.pn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cid:image001.png@01D6AD17.B7792030"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cid:image002.png@01D6AD18.28F05DF0" TargetMode="External"/><Relationship Id="rId4" Type="http://schemas.openxmlformats.org/officeDocument/2006/relationships/image" Target="../media/image106.png"/></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1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114.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4.xml"/><Relationship Id="rId1" Type="http://schemas.openxmlformats.org/officeDocument/2006/relationships/slideLayout" Target="../slideLayouts/slideLayout3.xml"/><Relationship Id="rId5" Type="http://schemas.openxmlformats.org/officeDocument/2006/relationships/image" Target="../media/image120.jpg"/><Relationship Id="rId4" Type="http://schemas.openxmlformats.org/officeDocument/2006/relationships/image" Target="../media/image119.png"/></Relationships>
</file>

<file path=ppt/slides/_rels/slide1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46.xml"/><Relationship Id="rId1" Type="http://schemas.openxmlformats.org/officeDocument/2006/relationships/slideLayout" Target="../slideLayouts/slideLayout3.xml"/><Relationship Id="rId5" Type="http://schemas.openxmlformats.org/officeDocument/2006/relationships/image" Target="../media/image130.jpg"/><Relationship Id="rId4" Type="http://schemas.openxmlformats.org/officeDocument/2006/relationships/image" Target="../media/image129.jp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microsoft.com/office/2007/relationships/hdphoto" Target="../media/hdphoto1.wdp"/></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s://youtu.be/hlea0nLRd6o" TargetMode="External"/><Relationship Id="rId2" Type="http://schemas.openxmlformats.org/officeDocument/2006/relationships/notesSlide" Target="../notesSlides/notesSlide163.xml"/><Relationship Id="rId1" Type="http://schemas.openxmlformats.org/officeDocument/2006/relationships/slideLayout" Target="../slideLayouts/slideLayout3.xml"/><Relationship Id="rId4" Type="http://schemas.openxmlformats.org/officeDocument/2006/relationships/image" Target="../media/image138.png"/></Relationships>
</file>

<file path=ppt/slides/_rels/slide1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17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6.xml"/><Relationship Id="rId1" Type="http://schemas.openxmlformats.org/officeDocument/2006/relationships/slideLayout" Target="../slideLayouts/slideLayout3.xml"/><Relationship Id="rId5" Type="http://schemas.openxmlformats.org/officeDocument/2006/relationships/image" Target="../media/image152.jpeg"/><Relationship Id="rId4" Type="http://schemas.openxmlformats.org/officeDocument/2006/relationships/image" Target="../media/image151.jpe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2.xml"/><Relationship Id="rId1" Type="http://schemas.openxmlformats.org/officeDocument/2006/relationships/slideLayout" Target="../slideLayouts/slideLayout3.xml"/><Relationship Id="rId5" Type="http://schemas.openxmlformats.org/officeDocument/2006/relationships/image" Target="../media/image155.png"/><Relationship Id="rId4" Type="http://schemas.openxmlformats.org/officeDocument/2006/relationships/image" Target="../media/image154.jpeg"/></Relationships>
</file>

<file path=ppt/slides/_rels/slide1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3.xml"/><Relationship Id="rId1" Type="http://schemas.openxmlformats.org/officeDocument/2006/relationships/slideLayout" Target="../slideLayouts/slideLayout3.xml"/><Relationship Id="rId5" Type="http://schemas.openxmlformats.org/officeDocument/2006/relationships/image" Target="../media/image158.jpeg"/><Relationship Id="rId4" Type="http://schemas.openxmlformats.org/officeDocument/2006/relationships/image" Target="../media/image157.jpeg"/></Relationships>
</file>

<file path=ppt/slides/_rels/slide18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4.xml"/><Relationship Id="rId1" Type="http://schemas.openxmlformats.org/officeDocument/2006/relationships/slideLayout" Target="../slideLayouts/slideLayout3.xml"/><Relationship Id="rId4" Type="http://schemas.openxmlformats.org/officeDocument/2006/relationships/image" Target="../media/image160.jpeg"/></Relationships>
</file>

<file path=ppt/slides/_rels/slide1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5.xml"/><Relationship Id="rId1" Type="http://schemas.openxmlformats.org/officeDocument/2006/relationships/slideLayout" Target="../slideLayouts/slideLayout3.xml"/><Relationship Id="rId4" Type="http://schemas.openxmlformats.org/officeDocument/2006/relationships/image" Target="../media/image162.jpe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notesSlide" Target="../notesSlides/notesSlide191.xml"/><Relationship Id="rId1" Type="http://schemas.openxmlformats.org/officeDocument/2006/relationships/slideLayout" Target="../slideLayouts/slideLayout3.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19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2.xml"/><Relationship Id="rId1" Type="http://schemas.openxmlformats.org/officeDocument/2006/relationships/slideLayout" Target="../slideLayouts/slideLayout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9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3.xml"/><Relationship Id="rId1" Type="http://schemas.openxmlformats.org/officeDocument/2006/relationships/slideLayout" Target="../slideLayouts/slideLayout3.xml"/><Relationship Id="rId5" Type="http://schemas.openxmlformats.org/officeDocument/2006/relationships/image" Target="../media/image175.jpeg"/><Relationship Id="rId4" Type="http://schemas.openxmlformats.org/officeDocument/2006/relationships/image" Target="../media/image174.jpeg"/></Relationships>
</file>

<file path=ppt/slides/_rels/slide19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94.xml"/><Relationship Id="rId1" Type="http://schemas.openxmlformats.org/officeDocument/2006/relationships/slideLayout" Target="../slideLayouts/slideLayout3.xml"/><Relationship Id="rId4" Type="http://schemas.openxmlformats.org/officeDocument/2006/relationships/image" Target="../media/image177.jpeg"/></Relationships>
</file>

<file path=ppt/slides/_rels/slide19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5.xml"/><Relationship Id="rId1" Type="http://schemas.openxmlformats.org/officeDocument/2006/relationships/slideLayout" Target="../slideLayouts/slideLayout3.xml"/><Relationship Id="rId5" Type="http://schemas.openxmlformats.org/officeDocument/2006/relationships/image" Target="../media/image180.jpeg"/><Relationship Id="rId4" Type="http://schemas.openxmlformats.org/officeDocument/2006/relationships/image" Target="../media/image179.jpeg"/></Relationships>
</file>

<file path=ppt/slides/_rels/slide196.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png"/><Relationship Id="rId7" Type="http://schemas.openxmlformats.org/officeDocument/2006/relationships/image" Target="../media/image185.jpeg"/><Relationship Id="rId2" Type="http://schemas.openxmlformats.org/officeDocument/2006/relationships/notesSlide" Target="../notesSlides/notesSlide196.xml"/><Relationship Id="rId1" Type="http://schemas.openxmlformats.org/officeDocument/2006/relationships/slideLayout" Target="../slideLayouts/slideLayout3.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png"/><Relationship Id="rId9" Type="http://schemas.openxmlformats.org/officeDocument/2006/relationships/image" Target="../media/image187.jpeg"/></Relationships>
</file>

<file path=ppt/slides/_rels/slide19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7.xml"/><Relationship Id="rId1" Type="http://schemas.openxmlformats.org/officeDocument/2006/relationships/slideLayout" Target="../slideLayouts/slideLayout3.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19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98.xml"/><Relationship Id="rId1" Type="http://schemas.openxmlformats.org/officeDocument/2006/relationships/slideLayout" Target="../slideLayouts/slideLayout3.xml"/><Relationship Id="rId6" Type="http://schemas.openxmlformats.org/officeDocument/2006/relationships/image" Target="../media/image195.jpeg"/><Relationship Id="rId5" Type="http://schemas.openxmlformats.org/officeDocument/2006/relationships/image" Target="../media/image194.png"/><Relationship Id="rId4" Type="http://schemas.openxmlformats.org/officeDocument/2006/relationships/image" Target="../media/image193.jpeg"/></Relationships>
</file>

<file path=ppt/slides/_rels/slide19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osha.gov/workers/index.html"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00.xml"/><Relationship Id="rId1" Type="http://schemas.openxmlformats.org/officeDocument/2006/relationships/slideLayout" Target="../slideLayouts/slideLayout3.xml"/><Relationship Id="rId5" Type="http://schemas.openxmlformats.org/officeDocument/2006/relationships/image" Target="../media/image199.jpeg"/><Relationship Id="rId4" Type="http://schemas.openxmlformats.org/officeDocument/2006/relationships/image" Target="../media/image198.jpe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03.jpeg"/><Relationship Id="rId2" Type="http://schemas.openxmlformats.org/officeDocument/2006/relationships/notesSlide" Target="../notesSlides/notesSlide203.xml"/><Relationship Id="rId1" Type="http://schemas.openxmlformats.org/officeDocument/2006/relationships/slideLayout" Target="../slideLayouts/slideLayout3.xml"/><Relationship Id="rId6" Type="http://schemas.openxmlformats.org/officeDocument/2006/relationships/image" Target="../media/image202.wmf"/><Relationship Id="rId5" Type="http://schemas.openxmlformats.org/officeDocument/2006/relationships/oleObject" Target="../embeddings/oleObject4.bin"/><Relationship Id="rId4" Type="http://schemas.openxmlformats.org/officeDocument/2006/relationships/image" Target="../media/image201.wmf"/></Relationships>
</file>

<file path=ppt/slides/_rels/slide20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1.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13.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4.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png"/><Relationship Id="rId7" Type="http://schemas.openxmlformats.org/officeDocument/2006/relationships/image" Target="../media/image215.jpeg"/><Relationship Id="rId2" Type="http://schemas.openxmlformats.org/officeDocument/2006/relationships/notesSlide" Target="../notesSlides/notesSlide220.xml"/><Relationship Id="rId1" Type="http://schemas.openxmlformats.org/officeDocument/2006/relationships/slideLayout" Target="../slideLayouts/slideLayout3.xml"/><Relationship Id="rId6" Type="http://schemas.openxmlformats.org/officeDocument/2006/relationships/image" Target="../media/image214.jpeg"/><Relationship Id="rId5" Type="http://schemas.openxmlformats.org/officeDocument/2006/relationships/image" Target="../media/image213.jpeg"/><Relationship Id="rId10" Type="http://schemas.openxmlformats.org/officeDocument/2006/relationships/image" Target="../media/image218.png"/><Relationship Id="rId4" Type="http://schemas.openxmlformats.org/officeDocument/2006/relationships/image" Target="../media/image212.jpeg"/><Relationship Id="rId9" Type="http://schemas.openxmlformats.org/officeDocument/2006/relationships/image" Target="../media/image217.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22.xml"/><Relationship Id="rId1" Type="http://schemas.openxmlformats.org/officeDocument/2006/relationships/slideLayout" Target="../slideLayouts/slideLayout3.xml"/><Relationship Id="rId4" Type="http://schemas.openxmlformats.org/officeDocument/2006/relationships/image" Target="../media/image220.jpeg"/></Relationships>
</file>

<file path=ppt/slides/_rels/slide22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24.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osha.gov/workers/index.htm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0.xml"/><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42.xml"/><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3.xml"/></Relationships>
</file>

<file path=ppt/slides/_rels/slide2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youtube.com/watch?v=9A0EzNGdfzw"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42.emf"/><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47.wmf"/><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91.jpeg"/></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2" name="Rectangle 1"/>
          <p:cNvSpPr/>
          <p:nvPr/>
        </p:nvSpPr>
        <p:spPr>
          <a:xfrm>
            <a:off x="5486400" y="4248150"/>
            <a:ext cx="3478713" cy="830997"/>
          </a:xfrm>
          <a:prstGeom prst="rect">
            <a:avLst/>
          </a:prstGeom>
        </p:spPr>
        <p:txBody>
          <a:bodyPr wrap="square">
            <a:spAutoFit/>
          </a:bodyPr>
          <a:lstStyle/>
          <a:p>
            <a:pPr lvl="0" algn="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U.S. Department of Labor - OSHA</a:t>
            </a:r>
          </a:p>
          <a:p>
            <a:pPr lvl="0" algn="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Susan Harwood Grant</a:t>
            </a:r>
          </a:p>
          <a:p>
            <a:pPr lvl="0" algn="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SH-99035-SH0</a:t>
            </a:r>
          </a:p>
        </p:txBody>
      </p:sp>
      <p:pic>
        <p:nvPicPr>
          <p:cNvPr id="4" name="Picture 3" descr="WIN - The Wireless Industry Network Logo&#10;I:\NATE\NATE Logos\WIN\NATE_WIN - Registered Trademark\Color\NATE WIN Logo w Reg Mark.jpg" title="5G-Small Cell Deployment Trainin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8880" y="3714750"/>
            <a:ext cx="1188720" cy="1188720"/>
          </a:xfrm>
          <a:prstGeom prst="rect">
            <a:avLst/>
          </a:prstGeom>
          <a:noFill/>
          <a:ln>
            <a:noFill/>
          </a:ln>
        </p:spPr>
      </p:pic>
      <p:pic>
        <p:nvPicPr>
          <p:cNvPr id="3" name="Picture 2" descr="NATE: The communications Infrastructure Contractors Association - NATE Logo&#10;I:\NATE\NATE Logos\Rebranding - Current Logo\NATE_Full_Color.jpg" title="5G Small Cell Deployment Training"/>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480" y="4095750"/>
            <a:ext cx="2103120" cy="914400"/>
          </a:xfrm>
          <a:prstGeom prst="rect">
            <a:avLst/>
          </a:prstGeom>
          <a:noFill/>
          <a:ln>
            <a:noFill/>
          </a:ln>
        </p:spPr>
      </p:pic>
      <p:sp>
        <p:nvSpPr>
          <p:cNvPr id="87" name="Google Shape;87;p12"/>
          <p:cNvSpPr txBox="1">
            <a:spLocks noGrp="1"/>
          </p:cNvSpPr>
          <p:nvPr>
            <p:ph type="ctrTitle"/>
          </p:nvPr>
        </p:nvSpPr>
        <p:spPr>
          <a:xfrm>
            <a:off x="685800" y="1581150"/>
            <a:ext cx="7772400" cy="1600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5G – Small Cell Deployment Training</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What is your age?</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18-24</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25-34</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35-44</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45-54</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55-64</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65 and up</a:t>
            </a:r>
            <a:endParaRPr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10</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1319349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668151"/>
            <a:ext cx="8534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8 </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Small Cell Electrical Hazard Identification</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1647396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Disclaimer</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810000"/>
          </a:xfrm>
          <a:prstGeom prst="rect">
            <a:avLst/>
          </a:prstGeom>
        </p:spPr>
        <p:txBody>
          <a:bodyPr spcFirstLastPara="1" wrap="square" lIns="0" tIns="0" rIns="0" bIns="0" anchor="t" anchorCtr="0">
            <a:noAutofit/>
          </a:bodyPr>
          <a:lstStyle/>
          <a:p>
            <a:pPr marL="76200" indent="0">
              <a:lnSpc>
                <a:spcPct val="150000"/>
              </a:lnSpc>
              <a:buNone/>
            </a:pPr>
            <a:r>
              <a:rPr lang="en-US" sz="3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This awareness training does not qualify you to handle electrical power lines and power company equipment. You must be an electrically qualified person to work on electrical lines and equipment.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101</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4729584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Potential Electrical Hazards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971550"/>
            <a:ext cx="8458200" cy="3810000"/>
          </a:xfrm>
          <a:prstGeom prst="rect">
            <a:avLst/>
          </a:prstGeom>
        </p:spPr>
        <p:txBody>
          <a:bodyPr spcFirstLastPara="1" wrap="square" lIns="0" tIns="0" rIns="0" bIns="0" anchor="t" anchorCtr="0">
            <a:noAutofit/>
          </a:bodyPr>
          <a:lstStyle/>
          <a:p>
            <a:pPr lvl="0">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Potential electrical hazards can be created by electrical lines which may come in contact with the telecommunications plant or that do not maintain sufficient clearance to allow employees to work safely. </a:t>
            </a:r>
          </a:p>
          <a:p>
            <a:pPr lvl="0">
              <a:spcAft>
                <a:spcPts val="6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addition, special circumstances such as storm-related restoration work, accidental impact of a motor vehicle with a pole, overgrowth of vegetation, equipment failure, or improperly configured installations can increase the risk from energized telecommunications equipment.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102</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3614275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906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Hazards of Electrical Power Line Proximity and Contact</a:t>
            </a:r>
            <a:endParaRPr sz="5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99473" y="1352550"/>
            <a:ext cx="8458200" cy="3581400"/>
          </a:xfrm>
          <a:prstGeom prst="rect">
            <a:avLst/>
          </a:prstGeom>
        </p:spPr>
        <p:txBody>
          <a:bodyPr spcFirstLastPara="1" wrap="square" lIns="0" tIns="0" rIns="0" bIns="0" anchor="t" anchorCtr="0">
            <a:noAutofit/>
          </a:bodyPr>
          <a:lstStyle/>
          <a:p>
            <a:pPr lvl="0">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 energy can travel though any conductive material including the human body. </a:t>
            </a:r>
          </a:p>
          <a:p>
            <a:pPr lvl="0">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Hazards of contact with energized electrical lines and equipment:</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Shock</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Burns</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Falls</a:t>
            </a:r>
          </a:p>
          <a:p>
            <a:pPr lvl="0">
              <a:lnSpc>
                <a:spcPct val="150000"/>
              </a:lnSpc>
              <a:buFont typeface="Wingdings" panose="05000000000000000000" pitchFamily="2" charset="2"/>
              <a:buChar char="Ø"/>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103</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8740935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92373" y="133350"/>
            <a:ext cx="8218227" cy="609600"/>
          </a:xfrm>
        </p:spPr>
        <p:txBody>
          <a:bodyPr anchor="ctr"/>
          <a:lstStyle/>
          <a:p>
            <a:pPr eaLnBrk="1" hangingPunct="1"/>
            <a:r>
              <a:rPr lang="en-US" alt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How Electricity Can Harm You </a:t>
            </a:r>
          </a:p>
        </p:txBody>
      </p:sp>
      <p:pic>
        <p:nvPicPr>
          <p:cNvPr id="90115" name="Picture 4" descr="heart"/>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tretch>
            <a:fillRect/>
          </a:stretch>
        </p:blipFill>
        <p:spPr>
          <a:xfrm>
            <a:off x="2362200" y="2495550"/>
            <a:ext cx="2647950" cy="243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Placeholder 2"/>
          <p:cNvSpPr>
            <a:spLocks noGrp="1"/>
          </p:cNvSpPr>
          <p:nvPr>
            <p:ph type="body" idx="1"/>
          </p:nvPr>
        </p:nvSpPr>
        <p:spPr>
          <a:xfrm>
            <a:off x="457200" y="895350"/>
            <a:ext cx="8229600" cy="1905000"/>
          </a:xfrm>
        </p:spPr>
        <p:txBody>
          <a:bodyPr/>
          <a:lstStyle/>
          <a:p>
            <a:pPr marL="457200" lvl="1" indent="-384048">
              <a:spcBef>
                <a:spcPts val="0"/>
              </a:spcBef>
              <a:spcAft>
                <a:spcPts val="600"/>
              </a:spcAft>
              <a:buSzPct val="110000"/>
              <a:buFont typeface="Wingdings" panose="05000000000000000000" pitchFamily="2" charset="2"/>
              <a:buChar char="Ø"/>
            </a:pPr>
            <a:r>
              <a:rPr lang="en-US" alt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Effects on your body</a:t>
            </a:r>
          </a:p>
          <a:p>
            <a:pPr marL="731520" lvl="1" indent="-274320" eaLnBrk="1" hangingPunct="1">
              <a:spcBef>
                <a:spcPts val="0"/>
              </a:spcBef>
              <a:spcAft>
                <a:spcPts val="600"/>
              </a:spcAft>
              <a:buSzPct val="110000"/>
              <a:buFont typeface="Arial" panose="020B0604020202020204" pitchFamily="34" charset="0"/>
              <a:buChar char="•"/>
            </a:pPr>
            <a:r>
              <a:rPr lang="en-US" alt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Nervous system effects</a:t>
            </a:r>
          </a:p>
          <a:p>
            <a:pPr marL="731520" lvl="1" indent="-274320" eaLnBrk="1" hangingPunct="1">
              <a:spcBef>
                <a:spcPts val="0"/>
              </a:spcBef>
              <a:spcAft>
                <a:spcPts val="600"/>
              </a:spcAft>
              <a:buSzPct val="110000"/>
              <a:buFont typeface="Arial" panose="020B0604020202020204" pitchFamily="34" charset="0"/>
              <a:buChar char="•"/>
            </a:pPr>
            <a:r>
              <a:rPr lang="en-US" alt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Damage to the heart and other organs</a:t>
            </a: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spcAft>
                <a:spcPts val="6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Falls</a:t>
            </a:r>
          </a:p>
          <a:p>
            <a:pPr>
              <a:buFont typeface="Wingdings" panose="05000000000000000000" pitchFamily="2" charset="2"/>
              <a:buChar char="Ø"/>
            </a:pPr>
            <a:endParaRPr lang="en-US"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104</a:t>
            </a:fld>
            <a:endParaRPr lang="en"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33425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81000" y="209550"/>
            <a:ext cx="8382000" cy="609600"/>
          </a:xfrm>
        </p:spPr>
        <p:txBody>
          <a:bodyPr anchor="ctr"/>
          <a:lstStyle/>
          <a:p>
            <a:pPr eaLnBrk="1" hangingPunct="1"/>
            <a:r>
              <a:rPr lang="en-US" alt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Dalziel's Table</a:t>
            </a:r>
          </a:p>
        </p:txBody>
      </p:sp>
      <p:graphicFrame>
        <p:nvGraphicFramePr>
          <p:cNvPr id="92208" name="Object 55" descr="Picture in right hand upper corner - depicts the human body." title="Dalziel's Table"/>
          <p:cNvGraphicFramePr>
            <a:graphicFrameLocks noGrp="1"/>
          </p:cNvGraphicFramePr>
          <p:nvPr>
            <p:ph sz="half" idx="4294967295"/>
            <p:extLst>
              <p:ext uri="{D42A27DB-BD31-4B8C-83A1-F6EECF244321}">
                <p14:modId xmlns:p14="http://schemas.microsoft.com/office/powerpoint/2010/main" val="4167628138"/>
              </p:ext>
            </p:extLst>
          </p:nvPr>
        </p:nvGraphicFramePr>
        <p:xfrm>
          <a:off x="8504238" y="179388"/>
          <a:ext cx="487362" cy="944562"/>
        </p:xfrm>
        <a:graphic>
          <a:graphicData uri="http://schemas.openxmlformats.org/presentationml/2006/ole">
            <mc:AlternateContent xmlns:mc="http://schemas.openxmlformats.org/markup-compatibility/2006">
              <mc:Choice xmlns:v="urn:schemas-microsoft-com:vml" Requires="v">
                <p:oleObj name="ClipArt" r:id="rId3" imgW="1092200" imgH="2921000" progId="MS_ClipArt_Gallery.2">
                  <p:embed/>
                </p:oleObj>
              </mc:Choice>
              <mc:Fallback>
                <p:oleObj name="ClipArt" r:id="rId3" imgW="1092200" imgH="2921000"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4238" y="179388"/>
                        <a:ext cx="48736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105</a:t>
            </a:fld>
            <a:endParaRPr lang="en"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graphicFrame>
        <p:nvGraphicFramePr>
          <p:cNvPr id="7" name="Group 63" descr="Table showing results of Charles Dalziel's expermimentation conducted at the University of California (Berkeley) to show the bodily effects of sub-lethal electric current." title="Dalziel's Table"/>
          <p:cNvGraphicFramePr>
            <a:graphicFrameLocks/>
          </p:cNvGraphicFramePr>
          <p:nvPr>
            <p:extLst>
              <p:ext uri="{D42A27DB-BD31-4B8C-83A1-F6EECF244321}">
                <p14:modId xmlns:p14="http://schemas.microsoft.com/office/powerpoint/2010/main" val="955771218"/>
              </p:ext>
            </p:extLst>
          </p:nvPr>
        </p:nvGraphicFramePr>
        <p:xfrm>
          <a:off x="1522809" y="1200150"/>
          <a:ext cx="5792391" cy="3248028"/>
        </p:xfrm>
        <a:graphic>
          <a:graphicData uri="http://schemas.openxmlformats.org/drawingml/2006/table">
            <a:tbl>
              <a:tblPr/>
              <a:tblGrid>
                <a:gridCol w="2763441">
                  <a:extLst>
                    <a:ext uri="{9D8B030D-6E8A-4147-A177-3AD203B41FA5}">
                      <a16:colId xmlns:a16="http://schemas.microsoft.com/office/drawing/2014/main" val="2513574136"/>
                    </a:ext>
                  </a:extLst>
                </a:gridCol>
                <a:gridCol w="1287065">
                  <a:extLst>
                    <a:ext uri="{9D8B030D-6E8A-4147-A177-3AD203B41FA5}">
                      <a16:colId xmlns:a16="http://schemas.microsoft.com/office/drawing/2014/main" val="2438386601"/>
                    </a:ext>
                  </a:extLst>
                </a:gridCol>
                <a:gridCol w="1741885">
                  <a:extLst>
                    <a:ext uri="{9D8B030D-6E8A-4147-A177-3AD203B41FA5}">
                      <a16:colId xmlns:a16="http://schemas.microsoft.com/office/drawing/2014/main" val="234437673"/>
                    </a:ext>
                  </a:extLst>
                </a:gridCol>
              </a:tblGrid>
              <a:tr h="326231">
                <a:tc>
                  <a:txBody>
                    <a:body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defRPr/>
                      </a:pPr>
                      <a:r>
                        <a:rPr kumimoji="0" lang="en-US" altLang="en-US" sz="1400" b="1" i="0" u="none" strike="noStrike" cap="none" normalizeH="0" baseline="0" dirty="0">
                          <a:ln>
                            <a:noFill/>
                          </a:ln>
                          <a:solidFill>
                            <a:srgbClr val="E3FB03"/>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Body Effect</a:t>
                      </a:r>
                    </a:p>
                  </a:txBody>
                  <a:tcPr marL="61502" marR="61502" marT="30750" marB="307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defRPr/>
                      </a:pPr>
                      <a:r>
                        <a:rPr kumimoji="0" lang="en-US" altLang="en-US" sz="1400" b="1" i="0" u="none" strike="noStrike" cap="none" normalizeH="0" baseline="0" dirty="0">
                          <a:ln>
                            <a:noFill/>
                          </a:ln>
                          <a:solidFill>
                            <a:srgbClr val="E3FB03"/>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Gender</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defRPr/>
                      </a:pPr>
                      <a:r>
                        <a:rPr kumimoji="0" lang="en-US" altLang="en-US" sz="1400" b="1" i="0" u="none" strike="noStrike" cap="none" normalizeH="0" baseline="0" dirty="0">
                          <a:ln>
                            <a:noFill/>
                          </a:ln>
                          <a:solidFill>
                            <a:srgbClr val="E3FB03"/>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60 HZ AC</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extLst>
                  <a:ext uri="{0D108BD9-81ED-4DB2-BD59-A6C34878D82A}">
                    <a16:rowId xmlns:a16="http://schemas.microsoft.com/office/drawing/2014/main" val="10000"/>
                  </a:ext>
                </a:extLst>
              </a:tr>
              <a:tr h="275035">
                <a:tc rowSpan="2">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Slight sensation at point(s) of contact</a:t>
                      </a:r>
                    </a:p>
                  </a:txBody>
                  <a:tcPr marL="61502" marR="61502" marT="30750" marB="3075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FB7"/>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.0004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109250057"/>
                  </a:ext>
                </a:extLst>
              </a:tr>
              <a:tr h="309563">
                <a:tc vMerge="1">
                  <a:txBody>
                    <a:bodyPr/>
                    <a:lstStyle/>
                    <a:p>
                      <a:endParaRPr lang="en-US"/>
                    </a:p>
                  </a:txBody>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Women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.0003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95186157"/>
                  </a:ext>
                </a:extLst>
              </a:tr>
              <a:tr h="275035">
                <a:tc rowSpan="2">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Pain with voluntary muscle control maintained</a:t>
                      </a:r>
                    </a:p>
                  </a:txBody>
                  <a:tcPr marL="61502" marR="61502" marT="30750" marB="3075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FB7"/>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.009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409799689"/>
                  </a:ext>
                </a:extLst>
              </a:tr>
              <a:tr h="309563">
                <a:tc vMerge="1">
                  <a:txBody>
                    <a:bodyPr/>
                    <a:lstStyle/>
                    <a:p>
                      <a:endParaRPr lang="en-US"/>
                    </a:p>
                  </a:txBody>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Women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.006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644109469"/>
                  </a:ext>
                </a:extLst>
              </a:tr>
              <a:tr h="275035">
                <a:tc rowSpan="2">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Pain with loss of voluntary muscle control</a:t>
                      </a:r>
                    </a:p>
                  </a:txBody>
                  <a:tcPr marL="61502" marR="61502" marT="30750" marB="3075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FB7"/>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.016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4217731613"/>
                  </a:ext>
                </a:extLst>
              </a:tr>
              <a:tr h="308372">
                <a:tc vMerge="1">
                  <a:txBody>
                    <a:bodyPr/>
                    <a:lstStyle/>
                    <a:p>
                      <a:endParaRPr lang="en-US"/>
                    </a:p>
                  </a:txBody>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Women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.0105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106243627"/>
                  </a:ext>
                </a:extLst>
              </a:tr>
              <a:tr h="276225">
                <a:tc rowSpan="2">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Severe pain and breathing difficulty</a:t>
                      </a:r>
                    </a:p>
                  </a:txBody>
                  <a:tcPr marL="61502" marR="61502" marT="30750" marB="3075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FFB7"/>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.023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855524588"/>
                  </a:ext>
                </a:extLst>
              </a:tr>
              <a:tr h="308372">
                <a:tc vMerge="1">
                  <a:txBody>
                    <a:bodyPr/>
                    <a:lstStyle/>
                    <a:p>
                      <a:endParaRPr lang="en-US"/>
                    </a:p>
                  </a:txBody>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Women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.015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167588653"/>
                  </a:ext>
                </a:extLst>
              </a:tr>
              <a:tr h="276225">
                <a:tc rowSpan="2">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Possible heart fibrillation after 3 seconds</a:t>
                      </a:r>
                    </a:p>
                  </a:txBody>
                  <a:tcPr marL="61502" marR="61502" marT="30750" marB="3075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BFFB7"/>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1/10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479799876"/>
                  </a:ext>
                </a:extLst>
              </a:tr>
              <a:tr h="308372">
                <a:tc vMerge="1">
                  <a:txBody>
                    <a:bodyPr/>
                    <a:lstStyle/>
                    <a:p>
                      <a:endParaRPr lang="en-US"/>
                    </a:p>
                  </a:txBody>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Women</a:t>
                      </a:r>
                    </a:p>
                  </a:txBody>
                  <a:tcPr marL="61502" marR="61502" marT="30750" marB="307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defTabSz="1019175">
                        <a:spcBef>
                          <a:spcPct val="20000"/>
                        </a:spcBef>
                        <a:buClr>
                          <a:schemeClr val="bg2"/>
                        </a:buClr>
                        <a:buSzPct val="70000"/>
                        <a:buFont typeface="Wingdings" panose="05000000000000000000" pitchFamily="2" charset="2"/>
                        <a:defRPr sz="2800">
                          <a:solidFill>
                            <a:schemeClr val="tx1"/>
                          </a:solidFill>
                          <a:latin typeface="Arial" panose="020B0604020202020204" pitchFamily="34" charset="0"/>
                        </a:defRPr>
                      </a:lvl1pPr>
                      <a:lvl2pPr marL="509588" algn="l" defTabSz="1019175">
                        <a:spcBef>
                          <a:spcPct val="20000"/>
                        </a:spcBef>
                        <a:buClr>
                          <a:schemeClr val="accent1"/>
                        </a:buClr>
                        <a:buSzPct val="150000"/>
                        <a:defRPr sz="2200">
                          <a:solidFill>
                            <a:schemeClr val="tx1"/>
                          </a:solidFill>
                          <a:latin typeface="Arial" panose="020B0604020202020204" pitchFamily="34" charset="0"/>
                        </a:defRPr>
                      </a:lvl2pPr>
                      <a:lvl3pPr marL="1019175" algn="l" defTabSz="1019175">
                        <a:spcBef>
                          <a:spcPct val="20000"/>
                        </a:spcBef>
                        <a:buClr>
                          <a:schemeClr val="tx1"/>
                        </a:buClr>
                        <a:buSzPct val="150000"/>
                        <a:defRPr sz="2000">
                          <a:solidFill>
                            <a:schemeClr val="tx1"/>
                          </a:solidFill>
                          <a:latin typeface="Arial" panose="020B0604020202020204" pitchFamily="34" charset="0"/>
                        </a:defRPr>
                      </a:lvl3pPr>
                      <a:lvl4pPr marL="1528763" algn="l" defTabSz="1019175">
                        <a:spcBef>
                          <a:spcPct val="20000"/>
                        </a:spcBef>
                        <a:buClr>
                          <a:schemeClr val="tx2"/>
                        </a:buClr>
                        <a:buSzPct val="150000"/>
                        <a:defRPr>
                          <a:solidFill>
                            <a:schemeClr val="tx1"/>
                          </a:solidFill>
                          <a:latin typeface="Arial" panose="020B0604020202020204" pitchFamily="34" charset="0"/>
                        </a:defRPr>
                      </a:lvl4pPr>
                      <a:lvl5pPr marL="2038350" algn="l" defTabSz="1019175">
                        <a:spcBef>
                          <a:spcPct val="20000"/>
                        </a:spcBef>
                        <a:buClr>
                          <a:schemeClr val="folHlink"/>
                        </a:buClr>
                        <a:buSzPct val="150000"/>
                        <a:defRPr>
                          <a:solidFill>
                            <a:schemeClr val="tx1"/>
                          </a:solidFill>
                          <a:latin typeface="Arial" panose="020B0604020202020204" pitchFamily="34" charset="0"/>
                        </a:defRPr>
                      </a:lvl5pPr>
                      <a:lvl6pPr marL="24955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6pPr>
                      <a:lvl7pPr marL="29527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7pPr>
                      <a:lvl8pPr marL="34099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8pPr>
                      <a:lvl9pPr marL="3867150" defTabSz="1019175" fontAlgn="base">
                        <a:spcBef>
                          <a:spcPct val="20000"/>
                        </a:spcBef>
                        <a:spcAft>
                          <a:spcPct val="0"/>
                        </a:spcAft>
                        <a:buClr>
                          <a:schemeClr val="folHlink"/>
                        </a:buClr>
                        <a:buSzPct val="150000"/>
                        <a:defRPr>
                          <a:solidFill>
                            <a:schemeClr val="tx1"/>
                          </a:solidFill>
                          <a:latin typeface="Arial" panose="020B0604020202020204" pitchFamily="34" charset="0"/>
                        </a:defRPr>
                      </a:lvl9pPr>
                    </a:lstStyle>
                    <a:p>
                      <a:pPr marL="0" marR="0" lvl="0" indent="0" algn="ctr" defTabSz="1019175"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kumimoji="0" lang="en-US" altLang="en-US" sz="1400" b="1" i="0" u="none" strike="noStrike" cap="none" normalizeH="0" baseline="0" dirty="0">
                          <a:ln>
                            <a:noFill/>
                          </a:ln>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1/10 Amps</a:t>
                      </a:r>
                    </a:p>
                  </a:txBody>
                  <a:tcPr marL="61502" marR="61502" marT="30750" marB="307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267272226"/>
                  </a:ext>
                </a:extLst>
              </a:tr>
            </a:tbl>
          </a:graphicData>
        </a:graphic>
      </p:graphicFrame>
    </p:spTree>
    <p:extLst>
      <p:ext uri="{BB962C8B-B14F-4D97-AF65-F5344CB8AC3E}">
        <p14:creationId xmlns:p14="http://schemas.microsoft.com/office/powerpoint/2010/main" val="417643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381000" y="209550"/>
            <a:ext cx="8382000" cy="548700"/>
          </a:xfrm>
        </p:spPr>
        <p:txBody>
          <a:bodyPr anchor="ctr"/>
          <a:lstStyle/>
          <a:p>
            <a:pPr eaLnBrk="1" hangingPunct="1"/>
            <a:r>
              <a:rPr lang="en-US" alt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480V Arc Flash </a:t>
            </a:r>
          </a:p>
        </p:txBody>
      </p:sp>
      <p:sp>
        <p:nvSpPr>
          <p:cNvPr id="2" name="Content Placeholder 1"/>
          <p:cNvSpPr>
            <a:spLocks noGrp="1"/>
          </p:cNvSpPr>
          <p:nvPr>
            <p:ph type="body" idx="1"/>
          </p:nvPr>
        </p:nvSpPr>
        <p:spPr>
          <a:xfrm>
            <a:off x="381000" y="895350"/>
            <a:ext cx="8229600" cy="381000"/>
          </a:xfrm>
        </p:spPr>
        <p:txBody>
          <a:bodyPr/>
          <a:lstStyle/>
          <a:p>
            <a:pPr marL="76200" indent="0">
              <a:buNone/>
            </a:pPr>
            <a:r>
              <a:rPr lang="en-US" alt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Arc-blasts occur from high-amperage currents arcing through air.</a:t>
            </a:r>
            <a:r>
              <a:rPr lang="en-US" altLang="en-US" sz="2000" dirty="0"/>
              <a:t> </a:t>
            </a:r>
            <a:endParaRPr lang="en-US" altLang="en-US" sz="1600" dirty="0"/>
          </a:p>
          <a:p>
            <a:endParaRPr lang="en-US" dirty="0"/>
          </a:p>
        </p:txBody>
      </p:sp>
      <p:sp>
        <p:nvSpPr>
          <p:cNvPr id="6" name="Text Placeholder 2"/>
          <p:cNvSpPr txBox="1">
            <a:spLocks/>
          </p:cNvSpPr>
          <p:nvPr/>
        </p:nvSpPr>
        <p:spPr>
          <a:xfrm>
            <a:off x="3810000" y="1428750"/>
            <a:ext cx="4800600" cy="304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76200" indent="0">
              <a:spcAft>
                <a:spcPts val="600"/>
              </a:spcAft>
              <a:buNone/>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Indirect contact with power can also result in a serious injury or death. An electrical arc can jump or “flash” between an energized object and a ground in the vicinity of an individual causing a severe flash burn to the exposed skin and clothing. The corresponding arc may also cause a flow of current through the tissue, resulting in the same type of injury as described previously.</a:t>
            </a:r>
            <a:r>
              <a:rPr lang="en-US" sz="2000" dirty="0"/>
              <a:t> </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106</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pic>
        <p:nvPicPr>
          <p:cNvPr id="5" name="Test 24.mpeg" descr="Video showing an Arc Blast" title="480V Arc Flas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0204" y="1428750"/>
            <a:ext cx="3048000" cy="2286000"/>
          </a:xfrm>
          <a:prstGeom prst="rect">
            <a:avLst/>
          </a:prstGeom>
        </p:spPr>
      </p:pic>
    </p:spTree>
    <p:extLst>
      <p:ext uri="{BB962C8B-B14F-4D97-AF65-F5344CB8AC3E}">
        <p14:creationId xmlns:p14="http://schemas.microsoft.com/office/powerpoint/2010/main" val="162686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D3F7-3D8A-4505-8E36-5D1E646166F9}"/>
              </a:ext>
            </a:extLst>
          </p:cNvPr>
          <p:cNvSpPr>
            <a:spLocks noGrp="1"/>
          </p:cNvSpPr>
          <p:nvPr>
            <p:ph type="title"/>
          </p:nvPr>
        </p:nvSpPr>
        <p:spPr>
          <a:xfrm>
            <a:off x="381000" y="194250"/>
            <a:ext cx="8305800" cy="701100"/>
          </a:xfrm>
          <a:noFill/>
          <a:ln>
            <a:noFill/>
          </a:ln>
        </p:spPr>
        <p:txBody>
          <a:bodyPr spcFirstLastPara="1" wrap="square" lIns="0" tIns="0" rIns="0" bIns="0" anchor="ctr" anchorCtr="0">
            <a:noAutofit/>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Electrical Potential</a:t>
            </a:r>
          </a:p>
        </p:txBody>
      </p:sp>
      <p:sp>
        <p:nvSpPr>
          <p:cNvPr id="3" name="Text Placeholder 2">
            <a:extLst>
              <a:ext uri="{FF2B5EF4-FFF2-40B4-BE49-F238E27FC236}">
                <a16:creationId xmlns:a16="http://schemas.microsoft.com/office/drawing/2014/main" id="{B67DF1B7-ECDF-442F-A6BD-0512DC7BB022}"/>
              </a:ext>
            </a:extLst>
          </p:cNvPr>
          <p:cNvSpPr>
            <a:spLocks noGrp="1"/>
          </p:cNvSpPr>
          <p:nvPr>
            <p:ph type="body" idx="1"/>
          </p:nvPr>
        </p:nvSpPr>
        <p:spPr>
          <a:xfrm>
            <a:off x="381000" y="971550"/>
            <a:ext cx="8305800" cy="3733800"/>
          </a:xfrm>
        </p:spPr>
        <p:txBody>
          <a:bodyPr/>
          <a:lstStyle/>
          <a:p>
            <a:pPr marL="76200" indent="0">
              <a:buNone/>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Electricity flows when two objects with different electrical potentials touch. Just like water running downhill, electricity flows from a high potential, which is voltage pressure, to a low potential, which is ground. A current flows between the two points, from high potential to low potential. If you are caught between these two objects, an electric shock will result.</a:t>
            </a:r>
          </a:p>
          <a:p>
            <a:endParaRPr lang="en-US" sz="1800" dirty="0"/>
          </a:p>
          <a:p>
            <a:endParaRPr lang="en-US" sz="1800" dirty="0"/>
          </a:p>
          <a:p>
            <a:endParaRPr lang="en-US" sz="1800" dirty="0"/>
          </a:p>
        </p:txBody>
      </p:sp>
      <p:sp>
        <p:nvSpPr>
          <p:cNvPr id="4" name="Slide Number Placeholder 3">
            <a:extLst>
              <a:ext uri="{FF2B5EF4-FFF2-40B4-BE49-F238E27FC236}">
                <a16:creationId xmlns:a16="http://schemas.microsoft.com/office/drawing/2014/main" id="{6C1932C9-FD1D-43B8-B1CB-C8CD27BA8E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107</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8061095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381000" y="209550"/>
            <a:ext cx="8534400" cy="609600"/>
          </a:xfrm>
        </p:spPr>
        <p:txBody>
          <a:bodyPr anchor="ctr"/>
          <a:lstStyle/>
          <a:p>
            <a:pPr eaLnBrk="1" hangingPunct="1"/>
            <a:r>
              <a:rPr lang="en-US" alt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Step and Touch Potential</a:t>
            </a:r>
          </a:p>
        </p:txBody>
      </p:sp>
      <p:sp>
        <p:nvSpPr>
          <p:cNvPr id="2" name="Content Placeholder 1"/>
          <p:cNvSpPr>
            <a:spLocks noGrp="1"/>
          </p:cNvSpPr>
          <p:nvPr>
            <p:ph sz="half" idx="4294967295"/>
          </p:nvPr>
        </p:nvSpPr>
        <p:spPr>
          <a:xfrm>
            <a:off x="381000" y="895350"/>
            <a:ext cx="8382000" cy="2819400"/>
          </a:xfrm>
        </p:spPr>
        <p:txBody>
          <a:bodyPr>
            <a:noAutofit/>
          </a:bodyPr>
          <a:lstStyle/>
          <a:p>
            <a:pPr>
              <a:spcAft>
                <a:spcPts val="1000"/>
              </a:spcAft>
              <a:buSzPct val="120000"/>
              <a:buFont typeface="Wingdings" panose="05000000000000000000" pitchFamily="2" charset="2"/>
              <a:buChar char="Ø"/>
            </a:pPr>
            <a:r>
              <a:rPr lang="en-US" alt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potential difference between two points on the earths surface, separated by the distance of one pace (3 feet) in the direction of the maximum potential.</a:t>
            </a:r>
          </a:p>
          <a:p>
            <a:pPr>
              <a:spcAft>
                <a:spcPts val="600"/>
              </a:spcAft>
              <a:buSzPct val="120000"/>
              <a:buFont typeface="Wingdings" panose="05000000000000000000" pitchFamily="2" charset="2"/>
              <a:buChar char="Ø"/>
            </a:pPr>
            <a:r>
              <a:rPr lang="en-US" alt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Potential difference between a grounded metallic structure/object and a point on the earths surface equal to the normal maximum horizontal reach of a person (approximately 3 feet).</a:t>
            </a:r>
          </a:p>
          <a:p>
            <a:endPar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60772" name="Picture 4" descr="step"/>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a:xfrm>
            <a:off x="3429000" y="2556510"/>
            <a:ext cx="2752477" cy="2377440"/>
          </a:xfrm>
          <a:prstGeom prst="rect">
            <a:avLst/>
          </a:prstGeom>
          <a:ln w="19050">
            <a:solidFill>
              <a:schemeClr val="accent5">
                <a:lumMod val="50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108</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9036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09550"/>
            <a:ext cx="79839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Aerial Equipment</a:t>
            </a:r>
          </a:p>
        </p:txBody>
      </p:sp>
      <p:sp>
        <p:nvSpPr>
          <p:cNvPr id="61442" name="Rectangle 2"/>
          <p:cNvSpPr>
            <a:spLocks noGrp="1" noChangeArrowheads="1"/>
          </p:cNvSpPr>
          <p:nvPr>
            <p:ph type="body" idx="1"/>
          </p:nvPr>
        </p:nvSpPr>
        <p:spPr>
          <a:xfrm>
            <a:off x="304800" y="1047750"/>
            <a:ext cx="8305800" cy="3886200"/>
          </a:xfrm>
        </p:spPr>
        <p:txBody>
          <a:bodyPr spcFirstLastPara="1" wrap="square" lIns="67866" tIns="33338" rIns="67866" bIns="33338" anchor="t" anchorCtr="0">
            <a:normAutofit/>
          </a:bodyPr>
          <a:lstStyle/>
          <a:p>
            <a:pPr eaLnBrk="1" hangingPunct="1">
              <a:spcAft>
                <a:spcPts val="1000"/>
              </a:spcAft>
              <a:buSzPct val="110000"/>
              <a:buFont typeface="Wingdings" panose="05000000000000000000" pitchFamily="2" charset="2"/>
              <a:buChar char="Ø"/>
            </a:pPr>
            <a:r>
              <a:rPr lang="en-US" alt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Aerial equipment</a:t>
            </a:r>
          </a:p>
          <a:p>
            <a:pPr marL="731520" lvl="1" indent="-274320">
              <a:spcAft>
                <a:spcPts val="1000"/>
              </a:spcAft>
              <a:buSzPct val="110000"/>
              <a:buFont typeface="Arial" panose="020B0604020202020204" pitchFamily="34" charset="0"/>
              <a:buChar char="•"/>
            </a:pPr>
            <a:r>
              <a:rPr lang="en-US" alt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Path to ground</a:t>
            </a:r>
          </a:p>
        </p:txBody>
      </p:sp>
      <p:pic>
        <p:nvPicPr>
          <p:cNvPr id="61445" name="Picture 8" descr="A picture of an aerial lift truck." title="Aerial Equipment"/>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23160" y="1200150"/>
            <a:ext cx="2593181"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61446" name="Picture 9" descr="Bottom right picture is of a truck with a hole digger attached." title="Aerial Equipment"/>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56635" y="2641997"/>
            <a:ext cx="2386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61447" name="Picture 10" descr="The center picture is a piece of equipment used to raise workers and equipment to the sight they are working on. " title="Aerial Equipmen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67000" y="2783682"/>
            <a:ext cx="2721769" cy="17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61448" name="Picture 12" descr="Picture of a scissor lift with platform." title="Aerial Equipment"/>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16629" r="24405"/>
          <a:stretch/>
        </p:blipFill>
        <p:spPr bwMode="auto">
          <a:xfrm>
            <a:off x="1143000" y="2271683"/>
            <a:ext cx="1466602" cy="248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109</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39949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200" dirty="0">
                <a:latin typeface="Microsoft Sans Serif" panose="020B0604020202020204" pitchFamily="34" charset="0"/>
                <a:ea typeface="Microsoft Sans Serif" panose="020B0604020202020204" pitchFamily="34" charset="0"/>
                <a:cs typeface="Microsoft Sans Serif" panose="020B0604020202020204" pitchFamily="34" charset="0"/>
              </a:rPr>
              <a:t>What is the size of your employer?</a:t>
            </a:r>
            <a:endParaRPr sz="4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 don’t know</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1-10 employees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11-50 employees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51-100 employees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More than 150 employees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11</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2161620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Bonding</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971550"/>
            <a:ext cx="8458200" cy="3962400"/>
          </a:xfrm>
          <a:prstGeom prst="rect">
            <a:avLst/>
          </a:prstGeom>
        </p:spPr>
        <p:txBody>
          <a:bodyPr spcFirstLastPara="1" wrap="square" lIns="0" tIns="0" rIns="0" bIns="0" anchor="t" anchorCtr="0">
            <a:noAutofit/>
          </a:bodyPr>
          <a:lstStyle/>
          <a:p>
            <a:pPr marL="76200" indent="0">
              <a:spcAft>
                <a:spcPts val="1000"/>
              </a:spcAft>
              <a:buNone/>
            </a:pPr>
            <a:r>
              <a:rPr lang="en-US" sz="2800" b="1" i="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Bonding is </a:t>
            </a: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electrically connecting two or more pieces of communication hardware, or connecting communication hardware to hardware belonging to another utility to maintain a common electrical potential. Bonding conductors must be of sufficient gauge to carry anticipated current in the event of a power contact.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110</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4310838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Grounding</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5715000" y="1123950"/>
            <a:ext cx="2819400" cy="2743200"/>
          </a:xfrm>
          <a:prstGeom prst="rect">
            <a:avLst/>
          </a:prstGeom>
        </p:spPr>
        <p:txBody>
          <a:bodyPr spcFirstLastPara="1" wrap="square" lIns="0" tIns="0" rIns="0" bIns="0" anchor="t" anchorCtr="0">
            <a:noAutofit/>
          </a:bodyPr>
          <a:lstStyle/>
          <a:p>
            <a:pPr marL="76200" lvl="0" indent="0" algn="l" rtl="0">
              <a:spcBef>
                <a:spcPts val="0"/>
              </a:spcBef>
              <a:spcAft>
                <a:spcPts val="0"/>
              </a:spcAft>
              <a:buSzPts val="240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Electrically connecting communication hardware to an effective electrical ground.</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111</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 name="Picture 3" descr="Diagram, schematic&#10;&#10;Description automatically generated">
            <a:extLst>
              <a:ext uri="{FF2B5EF4-FFF2-40B4-BE49-F238E27FC236}">
                <a16:creationId xmlns:a16="http://schemas.microsoft.com/office/drawing/2014/main" id="{BE916AF4-C492-4245-B826-BC4CF2C6B5CC}"/>
              </a:ext>
            </a:extLst>
          </p:cNvPr>
          <p:cNvPicPr>
            <a:picLocks noChangeAspect="1"/>
          </p:cNvPicPr>
          <p:nvPr/>
        </p:nvPicPr>
        <p:blipFill>
          <a:blip r:embed="rId3"/>
          <a:stretch>
            <a:fillRect/>
          </a:stretch>
        </p:blipFill>
        <p:spPr>
          <a:xfrm>
            <a:off x="393410" y="1123950"/>
            <a:ext cx="5169190" cy="2651760"/>
          </a:xfrm>
          <a:prstGeom prst="rect">
            <a:avLst/>
          </a:prstGeom>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5282635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Joint-Use Poles</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112</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image00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57200" y="819150"/>
            <a:ext cx="1379220" cy="4206240"/>
          </a:xfrm>
          <a:prstGeom prst="rect">
            <a:avLst/>
          </a:prstGeom>
          <a:noFill/>
          <a:ln>
            <a:noFill/>
          </a:ln>
          <a:extLst>
            <a:ext uri="{53640926-AAD7-44D8-BBD7-CCE9431645EC}">
              <a14:shadowObscured xmlns:a14="http://schemas.microsoft.com/office/drawing/2010/main"/>
            </a:ext>
          </a:extLst>
        </p:spPr>
      </p:pic>
      <p:sp>
        <p:nvSpPr>
          <p:cNvPr id="6" name="Text Box 2"/>
          <p:cNvSpPr txBox="1"/>
          <p:nvPr/>
        </p:nvSpPr>
        <p:spPr>
          <a:xfrm>
            <a:off x="1962150" y="914400"/>
            <a:ext cx="6877050" cy="3867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pPr>
            <a:r>
              <a:rPr lang="en-US" sz="900" b="1" dirty="0">
                <a:effectLst/>
                <a:latin typeface="Microsoft Sans Serif"/>
                <a:ea typeface="Calibri"/>
                <a:cs typeface="Times New Roman"/>
              </a:rPr>
              <a:t>POLE EXTENSION</a:t>
            </a:r>
            <a:endParaRPr lang="en-US" sz="900" dirty="0">
              <a:effectLst/>
              <a:ea typeface="Calibri"/>
              <a:cs typeface="Times New Roman"/>
            </a:endParaRPr>
          </a:p>
          <a:p>
            <a:pPr marL="0" marR="0" algn="ctr">
              <a:spcBef>
                <a:spcPts val="0"/>
              </a:spcBef>
            </a:pPr>
            <a:r>
              <a:rPr lang="en-US" sz="900" dirty="0">
                <a:effectLst/>
                <a:latin typeface="Microsoft Sans Serif"/>
                <a:ea typeface="Calibri"/>
                <a:cs typeface="Times New Roman"/>
              </a:rPr>
              <a:t>Non-conductive structure used to elevate the antenna above the primary lines to achieve minimum separation requirements.</a:t>
            </a:r>
          </a:p>
          <a:p>
            <a:pPr marL="0" marR="0" algn="ctr">
              <a:spcBef>
                <a:spcPts val="0"/>
              </a:spcBef>
            </a:pPr>
            <a:endParaRPr lang="en-US" sz="900" dirty="0">
              <a:effectLst/>
              <a:ea typeface="Calibri"/>
              <a:cs typeface="Times New Roman"/>
            </a:endParaRPr>
          </a:p>
          <a:p>
            <a:pPr marL="0" marR="0" algn="ctr">
              <a:spcBef>
                <a:spcPts val="0"/>
              </a:spcBef>
            </a:pPr>
            <a:r>
              <a:rPr lang="en-US" sz="900" b="1" dirty="0">
                <a:effectLst/>
                <a:latin typeface="Microsoft Sans Serif"/>
                <a:ea typeface="Calibri"/>
                <a:cs typeface="Times New Roman"/>
              </a:rPr>
              <a:t>PRIMARY INSULATOR</a:t>
            </a:r>
            <a:endParaRPr lang="en-US" sz="900" dirty="0">
              <a:effectLst/>
              <a:ea typeface="Calibri"/>
              <a:cs typeface="Times New Roman"/>
            </a:endParaRPr>
          </a:p>
          <a:p>
            <a:pPr marL="0" marR="0" algn="ctr">
              <a:spcBef>
                <a:spcPts val="0"/>
              </a:spcBef>
            </a:pPr>
            <a:r>
              <a:rPr lang="en-US" sz="900" dirty="0">
                <a:effectLst/>
                <a:latin typeface="Microsoft Sans Serif"/>
                <a:ea typeface="Calibri"/>
                <a:cs typeface="Times New Roman"/>
              </a:rPr>
              <a:t>Used to insulate (separate) the high voltage wire from the structure, cross arm, or pole.</a:t>
            </a:r>
          </a:p>
          <a:p>
            <a:pPr marL="0" marR="0" algn="ctr">
              <a:spcBef>
                <a:spcPts val="0"/>
              </a:spcBef>
            </a:pPr>
            <a:endParaRPr lang="en-US" sz="900" dirty="0">
              <a:effectLst/>
              <a:ea typeface="Calibri"/>
              <a:cs typeface="Times New Roman"/>
            </a:endParaRPr>
          </a:p>
          <a:p>
            <a:pPr marL="0" marR="0" algn="ctr">
              <a:spcBef>
                <a:spcPts val="0"/>
              </a:spcBef>
            </a:pPr>
            <a:r>
              <a:rPr lang="en-US" sz="900" b="1" dirty="0">
                <a:effectLst/>
                <a:latin typeface="Microsoft Sans Serif"/>
                <a:ea typeface="Calibri"/>
                <a:cs typeface="Times New Roman"/>
              </a:rPr>
              <a:t>FUSE</a:t>
            </a:r>
            <a:endParaRPr lang="en-US" sz="900" dirty="0">
              <a:effectLst/>
              <a:ea typeface="Calibri"/>
              <a:cs typeface="Times New Roman"/>
            </a:endParaRPr>
          </a:p>
          <a:p>
            <a:pPr marL="0" marR="0" algn="ctr">
              <a:spcBef>
                <a:spcPts val="0"/>
              </a:spcBef>
            </a:pPr>
            <a:r>
              <a:rPr lang="en-US" sz="900" dirty="0">
                <a:effectLst/>
                <a:latin typeface="Microsoft Sans Serif"/>
                <a:ea typeface="Calibri"/>
                <a:cs typeface="Times New Roman"/>
              </a:rPr>
              <a:t>Protective device used to insulate (separate) the equipment from the high voltage wires and protect from large power surges.</a:t>
            </a:r>
          </a:p>
          <a:p>
            <a:pPr marL="0" marR="0" algn="ctr">
              <a:spcBef>
                <a:spcPts val="0"/>
              </a:spcBef>
            </a:pPr>
            <a:endParaRPr lang="en-US" sz="900" dirty="0">
              <a:effectLst/>
              <a:ea typeface="Calibri"/>
              <a:cs typeface="Times New Roman"/>
            </a:endParaRPr>
          </a:p>
          <a:p>
            <a:pPr marL="0" marR="0" algn="ctr">
              <a:spcBef>
                <a:spcPts val="0"/>
              </a:spcBef>
            </a:pPr>
            <a:r>
              <a:rPr lang="en-US" sz="900" b="1" dirty="0">
                <a:effectLst/>
                <a:latin typeface="Microsoft Sans Serif"/>
                <a:ea typeface="Calibri"/>
                <a:cs typeface="Times New Roman"/>
              </a:rPr>
              <a:t>TRANSFORMER</a:t>
            </a:r>
            <a:endParaRPr lang="en-US" sz="900" dirty="0">
              <a:effectLst/>
              <a:ea typeface="Calibri"/>
              <a:cs typeface="Times New Roman"/>
            </a:endParaRPr>
          </a:p>
          <a:p>
            <a:pPr marL="0" marR="0" algn="ctr">
              <a:spcBef>
                <a:spcPts val="0"/>
              </a:spcBef>
            </a:pPr>
            <a:r>
              <a:rPr lang="en-US" sz="900" dirty="0">
                <a:effectLst/>
                <a:latin typeface="Microsoft Sans Serif"/>
                <a:ea typeface="Calibri"/>
                <a:cs typeface="Times New Roman"/>
              </a:rPr>
              <a:t>Used to step down primary voltage power to secondary voltage power (120/240v or 120/208v).</a:t>
            </a:r>
            <a:endParaRPr lang="en-US" sz="900" dirty="0">
              <a:effectLst/>
              <a:ea typeface="Calibri"/>
              <a:cs typeface="Times New Roman"/>
            </a:endParaRPr>
          </a:p>
          <a:p>
            <a:pPr marL="0" marR="0" algn="ctr">
              <a:lnSpc>
                <a:spcPct val="115000"/>
              </a:lnSpc>
              <a:spcBef>
                <a:spcPts val="0"/>
              </a:spcBef>
            </a:pPr>
            <a:r>
              <a:rPr lang="en-US" sz="900" dirty="0">
                <a:effectLst/>
                <a:latin typeface="Microsoft Sans Serif"/>
                <a:ea typeface="Calibri"/>
                <a:cs typeface="Times New Roman"/>
              </a:rPr>
              <a:t> </a:t>
            </a:r>
            <a:endParaRPr lang="en-US" sz="900" dirty="0">
              <a:effectLst/>
              <a:ea typeface="Calibri"/>
              <a:cs typeface="Times New Roman"/>
            </a:endParaRPr>
          </a:p>
          <a:p>
            <a:pPr marL="0" marR="0" algn="ctr">
              <a:spcBef>
                <a:spcPts val="0"/>
              </a:spcBef>
            </a:pPr>
            <a:r>
              <a:rPr lang="en-US" sz="900" b="1" dirty="0">
                <a:effectLst/>
                <a:latin typeface="Microsoft Sans Serif"/>
                <a:ea typeface="Calibri"/>
                <a:cs typeface="Times New Roman"/>
              </a:rPr>
              <a:t>COMMUNICATION LINES</a:t>
            </a:r>
            <a:endParaRPr lang="en-US" sz="900" dirty="0">
              <a:effectLst/>
              <a:ea typeface="Calibri"/>
              <a:cs typeface="Times New Roman"/>
            </a:endParaRPr>
          </a:p>
          <a:p>
            <a:pPr marL="0" marR="0" algn="ctr">
              <a:spcBef>
                <a:spcPts val="0"/>
              </a:spcBef>
            </a:pPr>
            <a:r>
              <a:rPr lang="en-US" sz="900" dirty="0">
                <a:effectLst/>
                <a:latin typeface="Microsoft Sans Serif"/>
                <a:ea typeface="Calibri"/>
                <a:cs typeface="Times New Roman"/>
              </a:rPr>
              <a:t>Cable TV, Telecom Fiber, Phone Lines, used </a:t>
            </a:r>
            <a:r>
              <a:rPr lang="en-US" sz="900" dirty="0">
                <a:latin typeface="Microsoft Sans Serif"/>
                <a:ea typeface="Calibri"/>
                <a:cs typeface="Times New Roman"/>
              </a:rPr>
              <a:t>to</a:t>
            </a:r>
            <a:r>
              <a:rPr lang="en-US" sz="900" dirty="0">
                <a:effectLst/>
                <a:latin typeface="Microsoft Sans Serif"/>
                <a:ea typeface="Calibri"/>
                <a:cs typeface="Times New Roman"/>
              </a:rPr>
              <a:t> transmit voice and data from the customer to the service provider’s network.</a:t>
            </a:r>
            <a:endParaRPr lang="en-US" sz="900" dirty="0">
              <a:effectLst/>
              <a:ea typeface="Calibri"/>
              <a:cs typeface="Times New Roman"/>
            </a:endParaRPr>
          </a:p>
          <a:p>
            <a:pPr marL="0" marR="0" algn="ctr">
              <a:lnSpc>
                <a:spcPct val="115000"/>
              </a:lnSpc>
              <a:spcBef>
                <a:spcPts val="0"/>
              </a:spcBef>
            </a:pPr>
            <a:r>
              <a:rPr lang="en-US" sz="1100" dirty="0">
                <a:effectLst/>
                <a:latin typeface="Microsoft Sans Serif"/>
                <a:ea typeface="Calibri"/>
                <a:cs typeface="Times New Roman"/>
              </a:rPr>
              <a:t> </a:t>
            </a:r>
          </a:p>
          <a:p>
            <a:pPr marL="0" marR="0" algn="ctr">
              <a:lnSpc>
                <a:spcPct val="115000"/>
              </a:lnSpc>
              <a:spcBef>
                <a:spcPts val="0"/>
              </a:spcBef>
            </a:pPr>
            <a:endParaRPr lang="en-US" sz="1100" dirty="0">
              <a:effectLst/>
              <a:ea typeface="Calibri"/>
              <a:cs typeface="Times New Roman"/>
            </a:endParaRPr>
          </a:p>
          <a:p>
            <a:pPr marL="0" marR="0" algn="ctr">
              <a:lnSpc>
                <a:spcPct val="115000"/>
              </a:lnSpc>
              <a:spcBef>
                <a:spcPts val="0"/>
              </a:spcBef>
            </a:pPr>
            <a:endParaRPr lang="en-US" sz="1100" dirty="0">
              <a:effectLst/>
              <a:ea typeface="Calibri"/>
              <a:cs typeface="Times New Roman"/>
            </a:endParaRPr>
          </a:p>
          <a:p>
            <a:pPr marL="0" marR="0" algn="ctr">
              <a:spcBef>
                <a:spcPts val="0"/>
              </a:spcBef>
            </a:pPr>
            <a:r>
              <a:rPr lang="en-US" sz="900" b="1" dirty="0">
                <a:effectLst/>
                <a:latin typeface="Microsoft Sans Serif"/>
                <a:ea typeface="Calibri"/>
                <a:cs typeface="Times New Roman"/>
              </a:rPr>
              <a:t>GROUND MOULDING</a:t>
            </a:r>
          </a:p>
          <a:p>
            <a:pPr marL="0" marR="0" algn="ctr">
              <a:spcBef>
                <a:spcPts val="0"/>
              </a:spcBef>
            </a:pPr>
            <a:r>
              <a:rPr lang="en-US" sz="900" dirty="0">
                <a:latin typeface="Microsoft Sans Serif"/>
                <a:ea typeface="Calibri"/>
                <a:cs typeface="Times New Roman"/>
              </a:rPr>
              <a:t>Non-conductive product used to cover the ground wire along the length of the pole usually strapped or stapled to pole structure.</a:t>
            </a:r>
          </a:p>
          <a:p>
            <a:pPr marL="0" marR="0" algn="ctr">
              <a:lnSpc>
                <a:spcPct val="115000"/>
              </a:lnSpc>
              <a:spcBef>
                <a:spcPts val="0"/>
              </a:spcBef>
            </a:pPr>
            <a:endParaRPr lang="en-US" sz="900" dirty="0">
              <a:latin typeface="Microsoft Sans Serif"/>
              <a:ea typeface="Calibri"/>
              <a:cs typeface="Times New Roman"/>
            </a:endParaRPr>
          </a:p>
          <a:p>
            <a:pPr marL="0" marR="0" algn="ctr">
              <a:spcBef>
                <a:spcPts val="0"/>
              </a:spcBef>
            </a:pPr>
            <a:r>
              <a:rPr lang="en-US" sz="900" b="1" dirty="0">
                <a:effectLst/>
                <a:latin typeface="Microsoft Sans Serif"/>
                <a:ea typeface="Calibri"/>
                <a:cs typeface="Times New Roman"/>
              </a:rPr>
              <a:t>RISERS / U GUARD</a:t>
            </a:r>
          </a:p>
          <a:p>
            <a:pPr marL="0" marR="0" algn="ctr">
              <a:spcBef>
                <a:spcPts val="0"/>
              </a:spcBef>
            </a:pPr>
            <a:r>
              <a:rPr lang="en-US" sz="900" dirty="0">
                <a:latin typeface="Microsoft Sans Serif"/>
                <a:ea typeface="Calibri"/>
                <a:cs typeface="Times New Roman"/>
              </a:rPr>
              <a:t>Used to insulate (primary / secondary) cables from pedestrians and the structure.</a:t>
            </a:r>
            <a:r>
              <a:rPr lang="en-US" sz="1100" dirty="0">
                <a:effectLst/>
                <a:latin typeface="Microsoft Sans Serif"/>
                <a:ea typeface="Calibri"/>
                <a:cs typeface="Times New Roman"/>
              </a:rPr>
              <a:t> </a:t>
            </a:r>
          </a:p>
          <a:p>
            <a:pPr marL="0" marR="0" algn="ctr">
              <a:lnSpc>
                <a:spcPct val="115000"/>
              </a:lnSpc>
              <a:spcBef>
                <a:spcPts val="0"/>
              </a:spcBef>
            </a:pPr>
            <a:endParaRPr lang="en-US" sz="900" dirty="0">
              <a:latin typeface="Microsoft Sans Serif"/>
              <a:ea typeface="Calibri"/>
              <a:cs typeface="Times New Roman"/>
            </a:endParaRPr>
          </a:p>
          <a:p>
            <a:pPr marL="0" marR="0" algn="ctr">
              <a:spcBef>
                <a:spcPts val="0"/>
              </a:spcBef>
            </a:pPr>
            <a:r>
              <a:rPr lang="en-US" sz="900" b="1" dirty="0">
                <a:latin typeface="Microsoft Sans Serif"/>
                <a:ea typeface="Calibri"/>
                <a:cs typeface="Times New Roman"/>
              </a:rPr>
              <a:t>AC METER AND DISCONNECT</a:t>
            </a:r>
            <a:endParaRPr lang="en-US" sz="900" dirty="0">
              <a:latin typeface="Microsoft Sans Serif"/>
              <a:ea typeface="Calibri"/>
              <a:cs typeface="Times New Roman"/>
            </a:endParaRPr>
          </a:p>
          <a:p>
            <a:pPr marL="0" marR="0" algn="ctr">
              <a:spcBef>
                <a:spcPts val="0"/>
              </a:spcBef>
            </a:pPr>
            <a:r>
              <a:rPr lang="en-US" sz="900" dirty="0">
                <a:latin typeface="Microsoft Sans Serif"/>
                <a:ea typeface="Calibri"/>
                <a:cs typeface="Times New Roman"/>
              </a:rPr>
              <a:t>Device used to measure power consumption of the customer and to provide for emergency shut off. Required by NEC to be 4-6 AGL.</a:t>
            </a:r>
          </a:p>
          <a:p>
            <a:pPr marL="0" marR="0" algn="ctr">
              <a:lnSpc>
                <a:spcPct val="115000"/>
              </a:lnSpc>
              <a:spcBef>
                <a:spcPts val="0"/>
              </a:spcBef>
              <a:spcAft>
                <a:spcPts val="0"/>
              </a:spcAft>
            </a:pPr>
            <a:endParaRPr lang="en-US" sz="1100" dirty="0">
              <a:effectLst/>
              <a:ea typeface="Calibri"/>
              <a:cs typeface="Times New Roman"/>
            </a:endParaRPr>
          </a:p>
          <a:p>
            <a:pPr marL="0" marR="0" algn="ctr">
              <a:lnSpc>
                <a:spcPct val="115000"/>
              </a:lnSpc>
              <a:spcBef>
                <a:spcPts val="0"/>
              </a:spcBef>
              <a:spcAft>
                <a:spcPts val="600"/>
              </a:spcAft>
            </a:pPr>
            <a:r>
              <a:rPr lang="en-US" sz="1100" dirty="0">
                <a:effectLst/>
                <a:latin typeface="Microsoft Sans Serif"/>
                <a:ea typeface="Calibri"/>
                <a:cs typeface="Times New Roman"/>
              </a:rPr>
              <a:t> </a:t>
            </a:r>
            <a:endParaRPr lang="en-US" sz="1100" dirty="0">
              <a:effectLst/>
              <a:ea typeface="Calibri"/>
              <a:cs typeface="Times New Roman"/>
            </a:endParaRPr>
          </a:p>
          <a:p>
            <a:pPr marL="0" marR="0" algn="ctr">
              <a:lnSpc>
                <a:spcPct val="115000"/>
              </a:lnSpc>
              <a:spcBef>
                <a:spcPts val="0"/>
              </a:spcBef>
              <a:spcAft>
                <a:spcPts val="600"/>
              </a:spcAft>
            </a:pPr>
            <a:r>
              <a:rPr lang="en-US" sz="1100" dirty="0">
                <a:effectLst/>
                <a:latin typeface="Microsoft Sans Serif"/>
                <a:ea typeface="Calibri"/>
                <a:cs typeface="Times New Roman"/>
              </a:rPr>
              <a:t> </a:t>
            </a:r>
            <a:endParaRPr lang="en-US" sz="1100" dirty="0">
              <a:effectLst/>
              <a:ea typeface="Calibri"/>
              <a:cs typeface="Times New Roman"/>
            </a:endParaRP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0586435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04799" y="133350"/>
            <a:ext cx="8534401" cy="8382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Minimum Approach Distances (MAD)</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113</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Rectangle 2"/>
          <p:cNvSpPr/>
          <p:nvPr/>
        </p:nvSpPr>
        <p:spPr>
          <a:xfrm>
            <a:off x="304800" y="4119086"/>
            <a:ext cx="8532421" cy="738664"/>
          </a:xfrm>
          <a:prstGeom prst="rect">
            <a:avLst/>
          </a:prstGeom>
        </p:spPr>
        <p:txBody>
          <a:bodyPr wrap="square">
            <a:spAutoFit/>
          </a:bodyPr>
          <a:lstStyle/>
          <a:p>
            <a:r>
              <a:rPr lang="en-US" sz="1050" b="1" i="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Note: </a:t>
            </a:r>
            <a:r>
              <a:rPr lang="en-US" sz="1050" i="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An approach distance is the distance which you can approach the energized conductor with either your body or any object which you are in contact with. Secondary conductors which are used to supply power to a residence are below the 300v phase to phase voltage. For this reason DO NOT come in contact with secondary voltage lines. Primary voltage which is normally above 300v phase to phase requires a minimum distance to approach. If primary voltage is present in your workspace, do not proceed and notify your supervisor immediately. </a:t>
            </a:r>
            <a:endParaRPr lang="en-US" sz="1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Google Shape;122;p17"/>
          <p:cNvSpPr txBox="1">
            <a:spLocks/>
          </p:cNvSpPr>
          <p:nvPr/>
        </p:nvSpPr>
        <p:spPr>
          <a:xfrm>
            <a:off x="304799" y="1047750"/>
            <a:ext cx="3886201" cy="2438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a:spcAft>
                <a:spcPts val="10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Higher voltages can arc over several inches or even feet under some conditions, so greater distances need to be maintained when working in the vicinity of primary conductors. </a:t>
            </a:r>
          </a:p>
          <a:p>
            <a:pPr>
              <a:spcAft>
                <a:spcPts val="10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MAD can be found in 1910.268 Table R2.</a:t>
            </a:r>
          </a:p>
          <a:p>
            <a:pPr marL="76200" indent="0">
              <a:buFont typeface="Montserrat Light"/>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6" name="Table 7" descr="Table showing the voltage range and apporach distance." title="Minimu Approach Distances (MAD)">
            <a:extLst>
              <a:ext uri="{FF2B5EF4-FFF2-40B4-BE49-F238E27FC236}">
                <a16:creationId xmlns:a16="http://schemas.microsoft.com/office/drawing/2014/main" id="{940D5BB6-F88E-4642-B0D3-F51EF3D1ED9A}"/>
              </a:ext>
            </a:extLst>
          </p:cNvPr>
          <p:cNvGraphicFramePr>
            <a:graphicFrameLocks noGrp="1"/>
          </p:cNvGraphicFramePr>
          <p:nvPr>
            <p:extLst>
              <p:ext uri="{D42A27DB-BD31-4B8C-83A1-F6EECF244321}">
                <p14:modId xmlns:p14="http://schemas.microsoft.com/office/powerpoint/2010/main" val="3529606410"/>
              </p:ext>
            </p:extLst>
          </p:nvPr>
        </p:nvGraphicFramePr>
        <p:xfrm>
          <a:off x="4355652" y="1020614"/>
          <a:ext cx="4483548" cy="2998936"/>
        </p:xfrm>
        <a:graphic>
          <a:graphicData uri="http://schemas.openxmlformats.org/drawingml/2006/table">
            <a:tbl>
              <a:tblPr firstRow="1" bandRow="1">
                <a:tableStyleId>{78C7DB3E-B18E-4498-B9E9-4BF899F018CE}</a:tableStyleId>
              </a:tblPr>
              <a:tblGrid>
                <a:gridCol w="2589147">
                  <a:extLst>
                    <a:ext uri="{9D8B030D-6E8A-4147-A177-3AD203B41FA5}">
                      <a16:colId xmlns:a16="http://schemas.microsoft.com/office/drawing/2014/main" val="2211308823"/>
                    </a:ext>
                  </a:extLst>
                </a:gridCol>
                <a:gridCol w="1894401">
                  <a:extLst>
                    <a:ext uri="{9D8B030D-6E8A-4147-A177-3AD203B41FA5}">
                      <a16:colId xmlns:a16="http://schemas.microsoft.com/office/drawing/2014/main" val="721252395"/>
                    </a:ext>
                  </a:extLst>
                </a:gridCol>
              </a:tblGrid>
              <a:tr h="438720">
                <a:tc>
                  <a:txBody>
                    <a:bodyPr/>
                    <a:lstStyle/>
                    <a:p>
                      <a:pPr algn="ctr"/>
                      <a:r>
                        <a:rPr lang="en-US" sz="1200" dirty="0"/>
                        <a:t>Voltage Range </a:t>
                      </a:r>
                    </a:p>
                    <a:p>
                      <a:pPr algn="ctr"/>
                      <a:r>
                        <a:rPr lang="en-US" sz="1200" dirty="0"/>
                        <a:t>(phase to phase, RMS)</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Approach distance (inches)</a:t>
                      </a:r>
                    </a:p>
                  </a:txBody>
                  <a:tcPr/>
                </a:tc>
                <a:extLst>
                  <a:ext uri="{0D108BD9-81ED-4DB2-BD59-A6C34878D82A}">
                    <a16:rowId xmlns:a16="http://schemas.microsoft.com/office/drawing/2014/main" val="4251280577"/>
                  </a:ext>
                </a:extLst>
              </a:tr>
              <a:tr h="317717">
                <a:tc>
                  <a:txBody>
                    <a:bodyPr/>
                    <a:lstStyle/>
                    <a:p>
                      <a:r>
                        <a:rPr lang="en-US" sz="1200" dirty="0"/>
                        <a:t>300 V and less</a:t>
                      </a:r>
                    </a:p>
                  </a:txBody>
                  <a:tcPr/>
                </a:tc>
                <a:tc>
                  <a:txBody>
                    <a:bodyPr/>
                    <a:lstStyle/>
                    <a:p>
                      <a:r>
                        <a:rPr lang="en-US" sz="1200" dirty="0"/>
                        <a:t>Avoid Contact</a:t>
                      </a:r>
                    </a:p>
                  </a:txBody>
                  <a:tcPr/>
                </a:tc>
                <a:extLst>
                  <a:ext uri="{0D108BD9-81ED-4DB2-BD59-A6C34878D82A}">
                    <a16:rowId xmlns:a16="http://schemas.microsoft.com/office/drawing/2014/main" val="721090806"/>
                  </a:ext>
                </a:extLst>
              </a:tr>
              <a:tr h="317717">
                <a:tc>
                  <a:txBody>
                    <a:bodyPr/>
                    <a:lstStyle/>
                    <a:p>
                      <a:r>
                        <a:rPr lang="en-US" sz="1200" dirty="0"/>
                        <a:t>Over 300V, not over 750V</a:t>
                      </a:r>
                    </a:p>
                  </a:txBody>
                  <a:tcPr/>
                </a:tc>
                <a:tc>
                  <a:txBody>
                    <a:bodyPr/>
                    <a:lstStyle/>
                    <a:p>
                      <a:r>
                        <a:rPr lang="en-US" sz="1200" dirty="0"/>
                        <a:t>12</a:t>
                      </a:r>
                    </a:p>
                  </a:txBody>
                  <a:tcPr/>
                </a:tc>
                <a:extLst>
                  <a:ext uri="{0D108BD9-81ED-4DB2-BD59-A6C34878D82A}">
                    <a16:rowId xmlns:a16="http://schemas.microsoft.com/office/drawing/2014/main" val="3066294019"/>
                  </a:ext>
                </a:extLst>
              </a:tr>
              <a:tr h="317717">
                <a:tc>
                  <a:txBody>
                    <a:bodyPr/>
                    <a:lstStyle/>
                    <a:p>
                      <a:r>
                        <a:rPr lang="en-US" sz="1200" dirty="0"/>
                        <a:t>Over 750V not over 2 kV</a:t>
                      </a:r>
                    </a:p>
                  </a:txBody>
                  <a:tcPr/>
                </a:tc>
                <a:tc>
                  <a:txBody>
                    <a:bodyPr/>
                    <a:lstStyle/>
                    <a:p>
                      <a:r>
                        <a:rPr lang="en-US" sz="1200" dirty="0"/>
                        <a:t>18</a:t>
                      </a:r>
                    </a:p>
                  </a:txBody>
                  <a:tcPr/>
                </a:tc>
                <a:extLst>
                  <a:ext uri="{0D108BD9-81ED-4DB2-BD59-A6C34878D82A}">
                    <a16:rowId xmlns:a16="http://schemas.microsoft.com/office/drawing/2014/main" val="2866588044"/>
                  </a:ext>
                </a:extLst>
              </a:tr>
              <a:tr h="317717">
                <a:tc>
                  <a:txBody>
                    <a:bodyPr/>
                    <a:lstStyle/>
                    <a:p>
                      <a:r>
                        <a:rPr lang="en-US" sz="1200" dirty="0"/>
                        <a:t>Over 2 kV, not over 15 kV</a:t>
                      </a:r>
                    </a:p>
                  </a:txBody>
                  <a:tcPr/>
                </a:tc>
                <a:tc>
                  <a:txBody>
                    <a:bodyPr/>
                    <a:lstStyle/>
                    <a:p>
                      <a:r>
                        <a:rPr lang="en-US" sz="1200" dirty="0"/>
                        <a:t>24</a:t>
                      </a:r>
                    </a:p>
                  </a:txBody>
                  <a:tcPr/>
                </a:tc>
                <a:extLst>
                  <a:ext uri="{0D108BD9-81ED-4DB2-BD59-A6C34878D82A}">
                    <a16:rowId xmlns:a16="http://schemas.microsoft.com/office/drawing/2014/main" val="1787674950"/>
                  </a:ext>
                </a:extLst>
              </a:tr>
              <a:tr h="317717">
                <a:tc>
                  <a:txBody>
                    <a:bodyPr/>
                    <a:lstStyle/>
                    <a:p>
                      <a:r>
                        <a:rPr lang="en-US" sz="1200" dirty="0"/>
                        <a:t>Over 15 kV, not over 37 kV</a:t>
                      </a:r>
                    </a:p>
                  </a:txBody>
                  <a:tcPr/>
                </a:tc>
                <a:tc>
                  <a:txBody>
                    <a:bodyPr/>
                    <a:lstStyle/>
                    <a:p>
                      <a:r>
                        <a:rPr lang="en-US" sz="1200" dirty="0"/>
                        <a:t>36</a:t>
                      </a:r>
                    </a:p>
                  </a:txBody>
                  <a:tcPr/>
                </a:tc>
                <a:extLst>
                  <a:ext uri="{0D108BD9-81ED-4DB2-BD59-A6C34878D82A}">
                    <a16:rowId xmlns:a16="http://schemas.microsoft.com/office/drawing/2014/main" val="1609577262"/>
                  </a:ext>
                </a:extLst>
              </a:tr>
              <a:tr h="317717">
                <a:tc>
                  <a:txBody>
                    <a:bodyPr/>
                    <a:lstStyle/>
                    <a:p>
                      <a:r>
                        <a:rPr lang="en-US" sz="1200" dirty="0"/>
                        <a:t>Over 37 kV, not over 87.5 kV</a:t>
                      </a:r>
                    </a:p>
                  </a:txBody>
                  <a:tcPr/>
                </a:tc>
                <a:tc>
                  <a:txBody>
                    <a:bodyPr/>
                    <a:lstStyle/>
                    <a:p>
                      <a:r>
                        <a:rPr lang="en-US" sz="1200" dirty="0"/>
                        <a:t>42</a:t>
                      </a:r>
                    </a:p>
                  </a:txBody>
                  <a:tcPr/>
                </a:tc>
                <a:extLst>
                  <a:ext uri="{0D108BD9-81ED-4DB2-BD59-A6C34878D82A}">
                    <a16:rowId xmlns:a16="http://schemas.microsoft.com/office/drawing/2014/main" val="2252004872"/>
                  </a:ext>
                </a:extLst>
              </a:tr>
              <a:tr h="317717">
                <a:tc>
                  <a:txBody>
                    <a:bodyPr/>
                    <a:lstStyle/>
                    <a:p>
                      <a:r>
                        <a:rPr lang="en-US" sz="1200" dirty="0"/>
                        <a:t>Over 87.5 kV, not over 121 kV</a:t>
                      </a:r>
                    </a:p>
                  </a:txBody>
                  <a:tcPr/>
                </a:tc>
                <a:tc>
                  <a:txBody>
                    <a:bodyPr/>
                    <a:lstStyle/>
                    <a:p>
                      <a:r>
                        <a:rPr lang="en-US" sz="1200" dirty="0"/>
                        <a:t>48</a:t>
                      </a:r>
                    </a:p>
                  </a:txBody>
                  <a:tcPr/>
                </a:tc>
                <a:extLst>
                  <a:ext uri="{0D108BD9-81ED-4DB2-BD59-A6C34878D82A}">
                    <a16:rowId xmlns:a16="http://schemas.microsoft.com/office/drawing/2014/main" val="87031039"/>
                  </a:ext>
                </a:extLst>
              </a:tr>
              <a:tr h="317717">
                <a:tc>
                  <a:txBody>
                    <a:bodyPr/>
                    <a:lstStyle/>
                    <a:p>
                      <a:r>
                        <a:rPr lang="en-US" sz="1200" dirty="0"/>
                        <a:t>Over 121 kV, not over 140 kV</a:t>
                      </a:r>
                    </a:p>
                  </a:txBody>
                  <a:tcPr/>
                </a:tc>
                <a:tc>
                  <a:txBody>
                    <a:bodyPr/>
                    <a:lstStyle/>
                    <a:p>
                      <a:r>
                        <a:rPr lang="en-US" sz="1200" dirty="0"/>
                        <a:t>54</a:t>
                      </a:r>
                    </a:p>
                  </a:txBody>
                  <a:tcPr/>
                </a:tc>
                <a:extLst>
                  <a:ext uri="{0D108BD9-81ED-4DB2-BD59-A6C34878D82A}">
                    <a16:rowId xmlns:a16="http://schemas.microsoft.com/office/drawing/2014/main" val="2265771929"/>
                  </a:ext>
                </a:extLst>
              </a:tr>
            </a:tbl>
          </a:graphicData>
        </a:graphic>
      </p:graphicFrame>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9215599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906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Be Aware of Hazards on Adjacent Poles</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352550"/>
            <a:ext cx="8458200" cy="3352800"/>
          </a:xfrm>
          <a:prstGeom prst="rect">
            <a:avLst/>
          </a:prstGeom>
        </p:spPr>
        <p:txBody>
          <a:bodyPr spcFirstLastPara="1" wrap="square" lIns="0" tIns="0" rIns="0" bIns="0" anchor="t" anchorCtr="0">
            <a:noAutofit/>
          </a:bodyPr>
          <a:lstStyle/>
          <a:p>
            <a:pPr>
              <a:spcAft>
                <a:spcPts val="10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Check these poles for any potential electrical hazards that may affect the workspace that you are working in. </a:t>
            </a:r>
          </a:p>
          <a:p>
            <a:pPr>
              <a:spcAft>
                <a:spcPts val="10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 hazards can travel along conductors such as strand, guy wires, cable or any conductor which travels to your workspace. </a:t>
            </a:r>
          </a:p>
          <a:p>
            <a:pPr>
              <a:spcAft>
                <a:spcPts val="10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potential hazard at an adjacent pole can also be a potential hazard at your workspace.</a:t>
            </a: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76200" indent="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114</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0442715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Voltage Detectors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115</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Picture on the left side shows one voltage detector that can be used." title="Voltage Detectors"/>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9600" y="1504950"/>
            <a:ext cx="1118273" cy="2377440"/>
          </a:xfrm>
          <a:prstGeom prst="rect">
            <a:avLst/>
          </a:prstGeom>
        </p:spPr>
      </p:pic>
      <p:pic>
        <p:nvPicPr>
          <p:cNvPr id="6" name="Picture 5" descr="cid:image002.png@01D6AD18.28F05DF0"/>
          <p:cNvPicPr/>
          <p:nvPr/>
        </p:nvPicPr>
        <p:blipFill>
          <a:blip r:embed="rId4" r:link="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54040" y="971550"/>
            <a:ext cx="3108960" cy="2834640"/>
          </a:xfrm>
          <a:prstGeom prst="rect">
            <a:avLst/>
          </a:prstGeom>
          <a:noFill/>
          <a:ln>
            <a:noFill/>
          </a:ln>
        </p:spPr>
      </p:pic>
      <p:pic>
        <p:nvPicPr>
          <p:cNvPr id="7" name="Picture 6" descr="cid:image001.png@01D6AD17.B7792030"/>
          <p:cNvPicPr/>
          <p:nvPr/>
        </p:nvPicPr>
        <p:blipFill>
          <a:blip r:embed="rId6" r:link="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14600" y="2495550"/>
            <a:ext cx="3200400" cy="1828800"/>
          </a:xfrm>
          <a:prstGeom prst="rect">
            <a:avLst/>
          </a:prstGeom>
          <a:noFill/>
          <a:ln>
            <a:noFill/>
          </a:ln>
        </p:spPr>
      </p:pic>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5297321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AC Testing</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descr="AC Testing diagram." title="AC Test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803910"/>
            <a:ext cx="6793477" cy="4206240"/>
          </a:xfrm>
          <a:prstGeom prst="rect">
            <a:avLst/>
          </a:prstGeom>
        </p:spPr>
      </p:pic>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116</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1992180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Additional Considerations</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971550"/>
            <a:ext cx="8458200" cy="3657600"/>
          </a:xfrm>
          <a:prstGeom prst="rect">
            <a:avLst/>
          </a:prstGeom>
        </p:spPr>
        <p:txBody>
          <a:bodyPr spcFirstLastPara="1" wrap="square" lIns="0" tIns="0" rIns="0" bIns="0" anchor="t" anchorCtr="0">
            <a:noAutofit/>
          </a:bodyPr>
          <a:lstStyle/>
          <a:p>
            <a:pPr lvl="0" algn="l" rtl="0">
              <a:spcBef>
                <a:spcPts val="0"/>
              </a:spcBef>
              <a:spcAft>
                <a:spcPts val="1000"/>
              </a:spcAft>
              <a:buSzPct val="110000"/>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Depending on the scope of work, you may be required by regulation to utilize additional protective equipment including but not limited to:</a:t>
            </a:r>
          </a:p>
          <a:p>
            <a:pPr marL="731520" lvl="1" indent="-274320">
              <a:spcBef>
                <a:spcPts val="0"/>
              </a:spcBef>
              <a:spcAft>
                <a:spcPts val="1000"/>
              </a:spcAft>
              <a:buSzPct val="110000"/>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Rubber insulated gloves/blankets</a:t>
            </a:r>
          </a:p>
          <a:p>
            <a:pPr marL="731520" lvl="1" indent="-274320">
              <a:spcBef>
                <a:spcPts val="0"/>
              </a:spcBef>
              <a:spcAft>
                <a:spcPts val="1000"/>
              </a:spcAft>
              <a:buSzPct val="110000"/>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Fire Retardant (FR) clothing</a:t>
            </a:r>
          </a:p>
          <a:p>
            <a:pPr marL="731520" lvl="1" indent="-274320">
              <a:spcBef>
                <a:spcPts val="0"/>
              </a:spcBef>
              <a:spcAft>
                <a:spcPts val="1000"/>
              </a:spcAft>
              <a:buSzPct val="110000"/>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Insulated tools</a:t>
            </a:r>
          </a:p>
          <a:p>
            <a:pPr lvl="1">
              <a:lnSpc>
                <a:spcPct val="150000"/>
              </a:lnSpc>
              <a:spcBef>
                <a:spcPts val="0"/>
              </a:spcBef>
              <a:buFont typeface="Wingdings" panose="05000000000000000000" pitchFamily="2" charset="2"/>
              <a:buChar char="Ø"/>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117</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8544218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C444A-5868-4C40-A16C-7A533233907E}"/>
              </a:ext>
            </a:extLst>
          </p:cNvPr>
          <p:cNvSpPr>
            <a:spLocks noGrp="1"/>
          </p:cNvSpPr>
          <p:nvPr>
            <p:ph type="body" idx="1"/>
          </p:nvPr>
        </p:nvSpPr>
        <p:spPr>
          <a:xfrm>
            <a:off x="304800" y="1123950"/>
            <a:ext cx="4114800" cy="3275203"/>
          </a:xfrm>
        </p:spPr>
        <p:txBody>
          <a:bodyPr/>
          <a:lstStyle/>
          <a:p>
            <a:pPr>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Lockout/Tagout (LOTO) Program</a:t>
            </a:r>
          </a:p>
          <a:p>
            <a:pPr marL="731520" lvl="1" indent="-274320">
              <a:spcBef>
                <a:spcPts val="0"/>
              </a:spcBef>
              <a:spcAft>
                <a:spcPts val="1000"/>
              </a:spcAft>
              <a:buFont typeface="Arial" panose="020B0604020202020204" pitchFamily="34" charset="0"/>
              <a:buChar char="•"/>
            </a:pPr>
            <a:r>
              <a:rPr lang="en-US" sz="20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LOTO procedures remove hazardous sources of electricity from circuit parts that will be worked on by employees.</a:t>
            </a:r>
            <a:endParaRPr lang="en-US" sz="2000" b="1" kern="120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3314" name="Picture 2" descr="Lockout Tagout (LO/TO) Program | Graphic Products">
            <a:extLst>
              <a:ext uri="{FF2B5EF4-FFF2-40B4-BE49-F238E27FC236}">
                <a16:creationId xmlns:a16="http://schemas.microsoft.com/office/drawing/2014/main" id="{C8A3A750-095F-7D4F-9130-E054003B43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3638550"/>
            <a:ext cx="2672975"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118</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381000" y="209550"/>
            <a:ext cx="8382000" cy="838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Isolating Energy Sources</a:t>
            </a:r>
          </a:p>
        </p:txBody>
      </p:sp>
      <p:sp>
        <p:nvSpPr>
          <p:cNvPr id="7" name="Content Placeholder 2">
            <a:extLst>
              <a:ext uri="{FF2B5EF4-FFF2-40B4-BE49-F238E27FC236}">
                <a16:creationId xmlns:a16="http://schemas.microsoft.com/office/drawing/2014/main" id="{4EEC444A-5868-4C40-A16C-7A533233907E}"/>
              </a:ext>
            </a:extLst>
          </p:cNvPr>
          <p:cNvSpPr txBox="1">
            <a:spLocks/>
          </p:cNvSpPr>
          <p:nvPr/>
        </p:nvSpPr>
        <p:spPr>
          <a:xfrm>
            <a:off x="4419600" y="1123950"/>
            <a:ext cx="4419600" cy="3657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a:buFont typeface="Wingdings" panose="05000000000000000000" pitchFamily="2" charset="2"/>
              <a:buChar char="Ø"/>
            </a:pPr>
            <a:r>
              <a:rPr lang="en-US" sz="2200" b="1"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Employer Responsibilities</a:t>
            </a:r>
          </a:p>
          <a:p>
            <a:pPr marL="731520" lvl="1" indent="-274320">
              <a:spcBef>
                <a:spcPts val="0"/>
              </a:spcBef>
              <a:spcAft>
                <a:spcPts val="1000"/>
              </a:spcAft>
              <a:buFont typeface="Arial" panose="020B0604020202020204" pitchFamily="34" charset="0"/>
              <a:buChar char="•"/>
            </a:pPr>
            <a:r>
              <a:rPr lang="en-US" sz="2000" b="1"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Provide equipment necessary to LOTO program.</a:t>
            </a:r>
            <a:endParaRPr lang="en-US" sz="20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31520" lvl="1" indent="-274320">
              <a:spcBef>
                <a:spcPts val="0"/>
              </a:spcBef>
              <a:spcAft>
                <a:spcPts val="1000"/>
              </a:spcAft>
              <a:buFont typeface="Arial" panose="020B0604020202020204" pitchFamily="34" charset="0"/>
              <a:buChar char="•"/>
            </a:pPr>
            <a:r>
              <a:rPr lang="en-US" sz="2000" b="1"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Provide </a:t>
            </a:r>
            <a:r>
              <a:rPr lang="en-US" sz="20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training on LOTO procedures.</a:t>
            </a:r>
          </a:p>
          <a:p>
            <a:pPr marL="731520" lvl="1" indent="-274320">
              <a:spcBef>
                <a:spcPts val="0"/>
              </a:spcBef>
              <a:spcAft>
                <a:spcPts val="1000"/>
              </a:spcAft>
              <a:buFont typeface="Arial" panose="020B0604020202020204" pitchFamily="34" charset="0"/>
              <a:buChar char="•"/>
            </a:pPr>
            <a:r>
              <a:rPr lang="en-US" sz="2000" b="1"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Regularly audit LOTO program.</a:t>
            </a:r>
          </a:p>
        </p:txBody>
      </p:sp>
      <p:pic>
        <p:nvPicPr>
          <p:cNvPr id="8" name="Picture 2" descr="Lockout/Tagout: A Safety Guide for EHS Departments">
            <a:extLst>
              <a:ext uri="{FF2B5EF4-FFF2-40B4-BE49-F238E27FC236}">
                <a16:creationId xmlns:a16="http://schemas.microsoft.com/office/drawing/2014/main" id="{9CB087DD-AF7A-064A-AEC4-AF245819890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4726" y="3562350"/>
            <a:ext cx="2272474" cy="12801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84411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D4020C-6F5B-2D4F-9AD2-13406A2EF8EA}"/>
              </a:ext>
            </a:extLst>
          </p:cNvPr>
          <p:cNvSpPr>
            <a:spLocks noGrp="1"/>
          </p:cNvSpPr>
          <p:nvPr>
            <p:ph type="body" idx="1"/>
          </p:nvPr>
        </p:nvSpPr>
        <p:spPr>
          <a:xfrm>
            <a:off x="304800" y="1032297"/>
            <a:ext cx="8305800" cy="2072853"/>
          </a:xfrm>
        </p:spPr>
        <p:txBody>
          <a:bodyPr/>
          <a:lstStyle/>
          <a:p>
            <a:pPr lvl="0" indent="-384048">
              <a:spcAft>
                <a:spcPts val="1000"/>
              </a:spcAft>
              <a:buFont typeface="Wingdings" panose="05000000000000000000" pitchFamily="2" charset="2"/>
              <a:buChar char="Ø"/>
            </a:pPr>
            <a:r>
              <a:rPr lang="en-US" sz="2200" b="1"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Control of Energy: </a:t>
            </a:r>
            <a:r>
              <a:rPr lang="en-US" sz="2200"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energy sources must be controlled so that employee exposure to electrical hazards is </a:t>
            </a: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t>
            </a:r>
            <a:r>
              <a:rPr lang="en-US" sz="2200"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inimized.</a:t>
            </a:r>
          </a:p>
          <a:p>
            <a:pPr lvl="0" indent="-384048">
              <a:spcAft>
                <a:spcPts val="600"/>
              </a:spcAft>
              <a:buFont typeface="Wingdings" panose="05000000000000000000" pitchFamily="2" charset="2"/>
              <a:buChar char="Ø"/>
            </a:pPr>
            <a:r>
              <a:rPr lang="en-US" sz="2200" b="1"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 Circuit Interlocks: </a:t>
            </a:r>
            <a:r>
              <a:rPr lang="en-US" sz="2200"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Drawings or diagrams must be reviewed to ensure interlock devices are present which might re-energize the circuit. </a:t>
            </a:r>
            <a:r>
              <a:rPr lang="en-US" sz="2200" b="1" kern="1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lvl="0"/>
            <a:endParaRPr lang="en-US" sz="2100" dirty="0">
              <a:solidFill>
                <a:schemeClr val="tx1"/>
              </a:solidFill>
            </a:endParaRPr>
          </a:p>
        </p:txBody>
      </p:sp>
      <p:pic>
        <p:nvPicPr>
          <p:cNvPr id="15362" name="Picture 2" descr="Check Out MCAA's New Model Lockout/Tagout Program for Electrical ...">
            <a:extLst>
              <a:ext uri="{FF2B5EF4-FFF2-40B4-BE49-F238E27FC236}">
                <a16:creationId xmlns:a16="http://schemas.microsoft.com/office/drawing/2014/main" id="{7455ADB0-A21D-9B40-BC4F-A7C4F69690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00651" y="3246950"/>
            <a:ext cx="2042651"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ollow Lockout/Tagout Procedures Graphic OSHA Danger Sign MLKT001">
            <a:extLst>
              <a:ext uri="{FF2B5EF4-FFF2-40B4-BE49-F238E27FC236}">
                <a16:creationId xmlns:a16="http://schemas.microsoft.com/office/drawing/2014/main" id="{CE1B9EC8-73F3-D942-A2C3-78947B15E4A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7400" y="3198249"/>
            <a:ext cx="2400300" cy="1714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119</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381000" y="209550"/>
            <a:ext cx="8305800" cy="6096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Lockout/Tagout Principles</a:t>
            </a: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25622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000" dirty="0">
                <a:latin typeface="Microsoft Sans Serif" panose="020B0604020202020204" pitchFamily="34" charset="0"/>
                <a:ea typeface="Microsoft Sans Serif" panose="020B0604020202020204" pitchFamily="34" charset="0"/>
                <a:cs typeface="Microsoft Sans Serif" panose="020B0604020202020204" pitchFamily="34" charset="0"/>
              </a:rPr>
              <a:t>What primary sector do you service?</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Wireless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Municipalities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Regulatory</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Public Safety</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Utilities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Real Estate Owner/Manager or Maintenance</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12</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0314013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D4020C-6F5B-2D4F-9AD2-13406A2EF8EA}"/>
              </a:ext>
            </a:extLst>
          </p:cNvPr>
          <p:cNvSpPr>
            <a:spLocks noGrp="1"/>
          </p:cNvSpPr>
          <p:nvPr>
            <p:ph type="body" idx="1"/>
          </p:nvPr>
        </p:nvSpPr>
        <p:spPr>
          <a:xfrm>
            <a:off x="304800" y="1671450"/>
            <a:ext cx="8534400" cy="3262500"/>
          </a:xfrm>
        </p:spPr>
        <p:txBody>
          <a:bodyPr/>
          <a:lstStyle/>
          <a:p>
            <a:pPr>
              <a:spcAft>
                <a:spcPts val="1000"/>
              </a:spcAft>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Simple Lockout/Tagout</a:t>
            </a:r>
          </a:p>
          <a:p>
            <a:pPr>
              <a:spcAft>
                <a:spcPts val="1000"/>
              </a:spcAft>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Complex Lockout/Tagout</a:t>
            </a:r>
          </a:p>
        </p:txBody>
      </p:sp>
      <p:pic>
        <p:nvPicPr>
          <p:cNvPr id="17410" name="Picture 2" descr="The numbers are staggering: Lockout-Tagout (LOTO) violations are ...">
            <a:extLst>
              <a:ext uri="{FF2B5EF4-FFF2-40B4-BE49-F238E27FC236}">
                <a16:creationId xmlns:a16="http://schemas.microsoft.com/office/drawing/2014/main" id="{FD2FA797-F926-114F-A760-1C4F9F00C7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1700" y="2886075"/>
            <a:ext cx="181927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Box #3 – Lockout/Tagout/Safety Products – Discover Spark Box">
            <a:extLst>
              <a:ext uri="{FF2B5EF4-FFF2-40B4-BE49-F238E27FC236}">
                <a16:creationId xmlns:a16="http://schemas.microsoft.com/office/drawing/2014/main" id="{9D7028C2-C029-5D44-AC75-3085421A3A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299085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120</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304800" y="209550"/>
            <a:ext cx="8534400" cy="1219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Forms of Control of Hazardous Electrical Energy</a:t>
            </a:r>
            <a:endParaRPr lang="en-US" sz="5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TextBox 6"/>
          <p:cNvSpPr txBox="1"/>
          <p:nvPr/>
        </p:nvSpPr>
        <p:spPr>
          <a:xfrm>
            <a:off x="7772400" y="4854364"/>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1611670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8</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1757681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When does electrical current flow between two objects?</a:t>
            </a:r>
            <a:endParaRPr sz="36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76350"/>
            <a:ext cx="8458200" cy="3276600"/>
          </a:xfrm>
          <a:prstGeom prst="rect">
            <a:avLst/>
          </a:prstGeom>
        </p:spPr>
        <p:txBody>
          <a:bodyPr spcFirstLastPara="1" wrap="square" lIns="0" tIns="0" rIns="0" bIns="0" anchor="t" anchorCtr="0">
            <a:noAutofit/>
          </a:bodyPr>
          <a:lstStyle/>
          <a:p>
            <a:pPr marL="533400" lvl="0" indent="-4572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One object has high electrical potential and the other has low electrical potential.</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Both objects have high electrical potential.</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Both objects have low electrical potential.</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Both objects have identical electrical potential.</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122</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0783398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209550"/>
            <a:ext cx="8458200" cy="1143000"/>
          </a:xfrm>
          <a:prstGeom prst="rect">
            <a:avLst/>
          </a:prstGeom>
        </p:spPr>
        <p:txBody>
          <a:bodyPr spcFirstLastPara="1" wrap="square" lIns="0" tIns="0" rIns="0" bIns="0" anchor="ctr" anchorCtr="0">
            <a:noAutofit/>
          </a:bodyPr>
          <a:lstStyle/>
          <a:p>
            <a:pPr lvl="0"/>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What hazard is present when a person touches an object with a difference in electrical potential?</a:t>
            </a:r>
            <a:endParaRPr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504950"/>
            <a:ext cx="8458200" cy="3276600"/>
          </a:xfrm>
          <a:prstGeom prst="rect">
            <a:avLst/>
          </a:prstGeom>
        </p:spPr>
        <p:txBody>
          <a:bodyPr spcFirstLastPara="1" wrap="square" lIns="0" tIns="0" rIns="0" bIns="0" anchor="t" anchorCtr="0">
            <a:noAutofit/>
          </a:bodyPr>
          <a:lstStyle/>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 potential</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GFCI</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 shock</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Nothing</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123</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2166683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657350"/>
            <a:ext cx="8610600" cy="1322401"/>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4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9</a:t>
            </a:r>
            <a:endParaRPr sz="44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Fiber Optic Safety Basics</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3156365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Fiber Optic Safety</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indent="-380990">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working with fiber optics or lasers:</a:t>
            </a:r>
          </a:p>
          <a:p>
            <a:pPr marL="731520" lvl="1" indent="-274320">
              <a:spcBef>
                <a:spcPts val="0"/>
              </a:spcBef>
              <a:spcAft>
                <a:spcPts val="1000"/>
              </a:spcAft>
              <a:buSzPct val="110000"/>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Wear safety glasses or goggles when handling fibers or chemicals.</a:t>
            </a:r>
          </a:p>
          <a:p>
            <a:pPr marL="731520" lvl="1" indent="-274320">
              <a:spcBef>
                <a:spcPts val="0"/>
              </a:spcBef>
              <a:spcAft>
                <a:spcPts val="1000"/>
              </a:spcAft>
              <a:buSzPct val="110000"/>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 on a dark surface if splicing fiber.</a:t>
            </a:r>
          </a:p>
          <a:p>
            <a:pPr marL="731520" lvl="1" indent="-274320">
              <a:spcBef>
                <a:spcPts val="0"/>
              </a:spcBef>
              <a:spcAft>
                <a:spcPts val="1000"/>
              </a:spcAft>
              <a:buSzPct val="110000"/>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 eating, drinking, or smoking while splicing fiber.</a:t>
            </a:r>
          </a:p>
          <a:p>
            <a:pPr marL="731520" lvl="1" indent="-274320">
              <a:spcBef>
                <a:spcPts val="0"/>
              </a:spcBef>
              <a:spcAft>
                <a:spcPts val="1000"/>
              </a:spcAft>
              <a:buSzPct val="110000"/>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Always wash you hands after splicing fiber.  </a:t>
            </a:r>
          </a:p>
          <a:p>
            <a:pPr marL="731520" lvl="1" indent="-274320">
              <a:spcBef>
                <a:spcPts val="0"/>
              </a:spcBef>
              <a:spcAft>
                <a:spcPts val="1000"/>
              </a:spcAft>
              <a:buSzPct val="110000"/>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Do not touch your eyes until after you have washed your hands.</a:t>
            </a:r>
          </a:p>
          <a:p>
            <a:pPr marL="731520" lvl="1" indent="-274320">
              <a:spcBef>
                <a:spcPts val="0"/>
              </a:spcBef>
              <a:spcAft>
                <a:spcPts val="1000"/>
              </a:spcAft>
              <a:buSzPct val="110000"/>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Pick up cleaved fiber ends with a piece of adhesive tape. Count them to be sure you find all of them and dispose of them. They are sharp, hard to find, and easily penetrate the skin.</a:t>
            </a:r>
          </a:p>
          <a:p>
            <a:pPr marL="838190" lvl="1" indent="-380990">
              <a:buSzPct val="110000"/>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125</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771231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00" y="118050"/>
            <a:ext cx="7983900" cy="7773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Fiber Optic Safety (continued)</a:t>
            </a:r>
          </a:p>
        </p:txBody>
      </p:sp>
      <p:sp>
        <p:nvSpPr>
          <p:cNvPr id="3" name="Text Placeholder 2"/>
          <p:cNvSpPr>
            <a:spLocks noGrp="1"/>
          </p:cNvSpPr>
          <p:nvPr>
            <p:ph type="body" idx="1"/>
          </p:nvPr>
        </p:nvSpPr>
        <p:spPr>
          <a:xfrm>
            <a:off x="304800" y="1047750"/>
            <a:ext cx="6172200" cy="4038600"/>
          </a:xfrm>
        </p:spPr>
        <p:txBody>
          <a:bodyPr/>
          <a:lstStyle/>
          <a:p>
            <a:pPr indent="-380990">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Never smoke or have open flames near splicing areas.</a:t>
            </a:r>
          </a:p>
          <a:p>
            <a:pPr indent="-380990">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Use a Fiber Inspection Probe Kit or other approved device to view fiber connectors.</a:t>
            </a:r>
          </a:p>
          <a:p>
            <a:pPr indent="-380990">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Never use optical magnification or stare directly into an open or broken unterminated fiber.</a:t>
            </a:r>
          </a:p>
          <a:p>
            <a:pPr indent="-380990">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Power down and lock out network laser sources before servicing equipment within enclosures.</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126</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Picture shows someone working on fiber optics." title="Fiber Optic Safety (continued)">
            <a:extLst>
              <a:ext uri="{FF2B5EF4-FFF2-40B4-BE49-F238E27FC236}">
                <a16:creationId xmlns:a16="http://schemas.microsoft.com/office/drawing/2014/main" id="{F047895C-F79C-4B5A-9180-FE060AF68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135452"/>
            <a:ext cx="2386013" cy="318135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2667266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7983900" cy="6096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More Fiber Optic Safety Tips</a:t>
            </a:r>
            <a:endPar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 Placeholder 2"/>
          <p:cNvSpPr>
            <a:spLocks noGrp="1"/>
          </p:cNvSpPr>
          <p:nvPr>
            <p:ph type="body" idx="1"/>
          </p:nvPr>
        </p:nvSpPr>
        <p:spPr>
          <a:xfrm>
            <a:off x="304800" y="971550"/>
            <a:ext cx="5029200" cy="3810000"/>
          </a:xfrm>
        </p:spPr>
        <p:txBody>
          <a:bodyPr/>
          <a:lstStyle/>
          <a:p>
            <a:pPr indent="-380990">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Only work on unenclosed powered laser sources if you are trained and authorized to do so.</a:t>
            </a:r>
          </a:p>
          <a:p>
            <a:pPr indent="-380990">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disposable apron can prevent you from taking broken glass home.</a:t>
            </a:r>
          </a:p>
          <a:p>
            <a:pPr indent="-380990">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Never look into the end of a fiber strand or cable. Unless you are positive no light source is connected. </a:t>
            </a:r>
          </a:p>
          <a:p>
            <a:pPr indent="-380990">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Clean up well!</a:t>
            </a:r>
            <a:endParaRPr lang="en-US" sz="21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127</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title="More Fiber Optic Safety Tips">
            <a:extLst>
              <a:ext uri="{FF2B5EF4-FFF2-40B4-BE49-F238E27FC236}">
                <a16:creationId xmlns:a16="http://schemas.microsoft.com/office/drawing/2014/main" id="{ADFEEBF4-24B0-41A5-A4D1-030AAA68C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5442" y="1367790"/>
            <a:ext cx="3533758" cy="265176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0894472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Tools and PPE</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382000" cy="3962400"/>
          </a:xfrm>
          <a:prstGeom prst="rect">
            <a:avLst/>
          </a:prstGeom>
        </p:spPr>
        <p:txBody>
          <a:bodyPr spcFirstLastPara="1" wrap="square" lIns="0" tIns="0" rIns="0" bIns="0" anchor="t" anchorCtr="0">
            <a:noAutofit/>
          </a:bodyPr>
          <a:lstStyle/>
          <a:p>
            <a:pPr indent="-380990">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Use the right tools for the job</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Stripping tool – no utility knives</a:t>
            </a:r>
          </a:p>
          <a:p>
            <a:pPr indent="-380990">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Required PPE</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Wear nitrile gloves when using cleaning agents, solvents or other chemicals. Be sure to follow the chemical manufacturer’s instructions.</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Appropriate safety glasses.</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Other work gloves.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128</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Picture on lower right side is of appropriate safety glasses." title="Tools and PPE">
            <a:extLst>
              <a:ext uri="{FF2B5EF4-FFF2-40B4-BE49-F238E27FC236}">
                <a16:creationId xmlns:a16="http://schemas.microsoft.com/office/drawing/2014/main" id="{0EC1C823-1534-4448-A753-8360AF521D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639" y="3257550"/>
            <a:ext cx="2830161" cy="1371600"/>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5713280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9</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28244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200150"/>
            <a:ext cx="8610600" cy="16002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7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a:t>
            </a:r>
            <a:endParaRPr sz="47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ctr" rtl="0">
              <a:spcBef>
                <a:spcPts val="0"/>
              </a:spcBef>
              <a:spcAft>
                <a:spcPts val="0"/>
              </a:spcAft>
              <a:buNone/>
            </a:pPr>
            <a:r>
              <a:rPr lang="en" sz="4700" dirty="0">
                <a:latin typeface="Microsoft Sans Serif" panose="020B0604020202020204" pitchFamily="34" charset="0"/>
                <a:ea typeface="Microsoft Sans Serif" panose="020B0604020202020204" pitchFamily="34" charset="0"/>
                <a:cs typeface="Microsoft Sans Serif" panose="020B0604020202020204" pitchFamily="34" charset="0"/>
              </a:rPr>
              <a:t>Introduction to NATE and OSHA</a:t>
            </a:r>
            <a:endParaRPr sz="47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NATE: The Communications Infrastructure Contractors Association Logo&#10;I:\NATE\NATE Logos\Rebranding - Current Logo\NATE_Full_Color.jpg" title="Section 1 : Introduction to NATE and OSHA"/>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2880" y="4004310"/>
            <a:ext cx="3017520" cy="1005840"/>
          </a:xfrm>
          <a:prstGeom prst="rect">
            <a:avLst/>
          </a:prstGeom>
          <a:noFill/>
          <a:ln>
            <a:noFill/>
          </a:ln>
        </p:spPr>
      </p:pic>
      <p:pic>
        <p:nvPicPr>
          <p:cNvPr id="6" name="Content Placeholder 3" descr="OSHA registered logo" title="Section 1: Intorduction to NATE and OHSA"/>
          <p:cNvPicPr>
            <a:picLocks noChangeAspect="1"/>
          </p:cNvPicPr>
          <p:nvPr/>
        </p:nvPicPr>
        <p:blipFill>
          <a:blip r:embed="rId4"/>
          <a:stretch>
            <a:fillRect/>
          </a:stretch>
        </p:blipFill>
        <p:spPr>
          <a:xfrm>
            <a:off x="6096000" y="4019550"/>
            <a:ext cx="2834211" cy="914400"/>
          </a:xfrm>
          <a:prstGeom prst="rect">
            <a:avLst/>
          </a:prstGeom>
        </p:spPr>
      </p:pic>
    </p:spTree>
    <p:extLst>
      <p:ext uri="{BB962C8B-B14F-4D97-AF65-F5344CB8AC3E}">
        <p14:creationId xmlns:p14="http://schemas.microsoft.com/office/powerpoint/2010/main" val="41955855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What activity or activities should you </a:t>
            </a:r>
            <a:r>
              <a:rPr lang="en-US" sz="3600" u="sng" dirty="0">
                <a:latin typeface="Microsoft Sans Serif" panose="020B0604020202020204" pitchFamily="34" charset="0"/>
                <a:ea typeface="Microsoft Sans Serif" panose="020B0604020202020204" pitchFamily="34" charset="0"/>
                <a:cs typeface="Microsoft Sans Serif" panose="020B0604020202020204" pitchFamily="34" charset="0"/>
              </a:rPr>
              <a:t>NOT</a:t>
            </a:r>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 do while splicing fiber?</a:t>
            </a:r>
          </a:p>
        </p:txBody>
      </p:sp>
      <p:sp>
        <p:nvSpPr>
          <p:cNvPr id="122" name="Google Shape;122;p17"/>
          <p:cNvSpPr txBox="1">
            <a:spLocks noGrp="1"/>
          </p:cNvSpPr>
          <p:nvPr>
            <p:ph type="body" idx="1"/>
          </p:nvPr>
        </p:nvSpPr>
        <p:spPr>
          <a:xfrm>
            <a:off x="381000" y="12001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Eat</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Drink</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Smoke</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of the above</a:t>
            </a:r>
          </a:p>
          <a:p>
            <a:pPr marL="533400" lvl="0" indent="-457200" algn="l" rtl="0">
              <a:lnSpc>
                <a:spcPct val="150000"/>
              </a:lnSpc>
              <a:spcBef>
                <a:spcPts val="0"/>
              </a:spcBef>
              <a:spcAft>
                <a:spcPts val="0"/>
              </a:spcAft>
              <a:buSzPts val="2400"/>
              <a:buFont typeface="+mj-lt"/>
              <a:buAutoNum type="alphaUcPeriod"/>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130</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997650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How should you secure loose fiber?</a:t>
            </a:r>
            <a:endParaRPr sz="36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9715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You could place it into a designated container.</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Leave it alone on the table.</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Tape could be used to stick the cut strands to.</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Both A &amp; C.</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131</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9166725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504950"/>
            <a:ext cx="8610600" cy="1447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10</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Working at Height</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Google Shape;109;p15"/>
          <p:cNvSpPr txBox="1">
            <a:spLocks/>
          </p:cNvSpPr>
          <p:nvPr/>
        </p:nvSpPr>
        <p:spPr>
          <a:xfrm>
            <a:off x="914400" y="2925749"/>
            <a:ext cx="8001000" cy="185580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4800"/>
              <a:buFont typeface="Montserrat"/>
              <a:buNone/>
              <a:defRPr sz="4800" b="1" i="0" u="none" strike="noStrike" cap="none">
                <a:solidFill>
                  <a:schemeClr val="accent2"/>
                </a:solidFill>
                <a:latin typeface="Montserrat"/>
                <a:ea typeface="Montserrat"/>
                <a:cs typeface="Montserrat"/>
                <a:sym typeface="Montserrat"/>
              </a:defRPr>
            </a:lvl1pPr>
            <a:lvl2pPr marR="0" lvl="1" algn="l" rtl="0">
              <a:lnSpc>
                <a:spcPct val="90000"/>
              </a:lnSpc>
              <a:spcBef>
                <a:spcPts val="0"/>
              </a:spcBef>
              <a:spcAft>
                <a:spcPts val="0"/>
              </a:spcAft>
              <a:buClr>
                <a:schemeClr val="accent2"/>
              </a:buClr>
              <a:buSzPts val="4800"/>
              <a:buFont typeface="Montserrat"/>
              <a:buNone/>
              <a:defRPr sz="4800" b="1" i="0" u="none" strike="noStrike" cap="none">
                <a:solidFill>
                  <a:schemeClr val="accent2"/>
                </a:solidFill>
                <a:latin typeface="Montserrat"/>
                <a:ea typeface="Montserrat"/>
                <a:cs typeface="Montserrat"/>
                <a:sym typeface="Montserrat"/>
              </a:defRPr>
            </a:lvl2pPr>
            <a:lvl3pPr marR="0" lvl="2" algn="l" rtl="0">
              <a:lnSpc>
                <a:spcPct val="90000"/>
              </a:lnSpc>
              <a:spcBef>
                <a:spcPts val="0"/>
              </a:spcBef>
              <a:spcAft>
                <a:spcPts val="0"/>
              </a:spcAft>
              <a:buClr>
                <a:schemeClr val="accent2"/>
              </a:buClr>
              <a:buSzPts val="4800"/>
              <a:buFont typeface="Montserrat"/>
              <a:buNone/>
              <a:defRPr sz="4800" b="1" i="0" u="none" strike="noStrike" cap="none">
                <a:solidFill>
                  <a:schemeClr val="accent2"/>
                </a:solidFill>
                <a:latin typeface="Montserrat"/>
                <a:ea typeface="Montserrat"/>
                <a:cs typeface="Montserrat"/>
                <a:sym typeface="Montserrat"/>
              </a:defRPr>
            </a:lvl3pPr>
            <a:lvl4pPr marR="0" lvl="3" algn="l" rtl="0">
              <a:lnSpc>
                <a:spcPct val="90000"/>
              </a:lnSpc>
              <a:spcBef>
                <a:spcPts val="0"/>
              </a:spcBef>
              <a:spcAft>
                <a:spcPts val="0"/>
              </a:spcAft>
              <a:buClr>
                <a:schemeClr val="accent2"/>
              </a:buClr>
              <a:buSzPts val="4800"/>
              <a:buFont typeface="Montserrat"/>
              <a:buNone/>
              <a:defRPr sz="4800" b="1" i="0" u="none" strike="noStrike" cap="none">
                <a:solidFill>
                  <a:schemeClr val="accent2"/>
                </a:solidFill>
                <a:latin typeface="Montserrat"/>
                <a:ea typeface="Montserrat"/>
                <a:cs typeface="Montserrat"/>
                <a:sym typeface="Montserrat"/>
              </a:defRPr>
            </a:lvl4pPr>
            <a:lvl5pPr marR="0" lvl="4" algn="l" rtl="0">
              <a:lnSpc>
                <a:spcPct val="90000"/>
              </a:lnSpc>
              <a:spcBef>
                <a:spcPts val="0"/>
              </a:spcBef>
              <a:spcAft>
                <a:spcPts val="0"/>
              </a:spcAft>
              <a:buClr>
                <a:schemeClr val="accent2"/>
              </a:buClr>
              <a:buSzPts val="4800"/>
              <a:buFont typeface="Montserrat"/>
              <a:buNone/>
              <a:defRPr sz="4800" b="1" i="0" u="none" strike="noStrike" cap="none">
                <a:solidFill>
                  <a:schemeClr val="accent2"/>
                </a:solidFill>
                <a:latin typeface="Montserrat"/>
                <a:ea typeface="Montserrat"/>
                <a:cs typeface="Montserrat"/>
                <a:sym typeface="Montserrat"/>
              </a:defRPr>
            </a:lvl5pPr>
            <a:lvl6pPr marR="0" lvl="5" algn="l" rtl="0">
              <a:lnSpc>
                <a:spcPct val="90000"/>
              </a:lnSpc>
              <a:spcBef>
                <a:spcPts val="0"/>
              </a:spcBef>
              <a:spcAft>
                <a:spcPts val="0"/>
              </a:spcAft>
              <a:buClr>
                <a:schemeClr val="accent2"/>
              </a:buClr>
              <a:buSzPts val="4800"/>
              <a:buFont typeface="Montserrat"/>
              <a:buNone/>
              <a:defRPr sz="4800" b="1" i="0" u="none" strike="noStrike" cap="none">
                <a:solidFill>
                  <a:schemeClr val="accent2"/>
                </a:solidFill>
                <a:latin typeface="Montserrat"/>
                <a:ea typeface="Montserrat"/>
                <a:cs typeface="Montserrat"/>
                <a:sym typeface="Montserrat"/>
              </a:defRPr>
            </a:lvl6pPr>
            <a:lvl7pPr marR="0" lvl="6" algn="l" rtl="0">
              <a:lnSpc>
                <a:spcPct val="90000"/>
              </a:lnSpc>
              <a:spcBef>
                <a:spcPts val="0"/>
              </a:spcBef>
              <a:spcAft>
                <a:spcPts val="0"/>
              </a:spcAft>
              <a:buClr>
                <a:schemeClr val="accent2"/>
              </a:buClr>
              <a:buSzPts val="4800"/>
              <a:buFont typeface="Montserrat"/>
              <a:buNone/>
              <a:defRPr sz="4800" b="1" i="0" u="none" strike="noStrike" cap="none">
                <a:solidFill>
                  <a:schemeClr val="accent2"/>
                </a:solidFill>
                <a:latin typeface="Montserrat"/>
                <a:ea typeface="Montserrat"/>
                <a:cs typeface="Montserrat"/>
                <a:sym typeface="Montserrat"/>
              </a:defRPr>
            </a:lvl7pPr>
            <a:lvl8pPr marR="0" lvl="7" algn="l" rtl="0">
              <a:lnSpc>
                <a:spcPct val="90000"/>
              </a:lnSpc>
              <a:spcBef>
                <a:spcPts val="0"/>
              </a:spcBef>
              <a:spcAft>
                <a:spcPts val="0"/>
              </a:spcAft>
              <a:buClr>
                <a:schemeClr val="accent2"/>
              </a:buClr>
              <a:buSzPts val="4800"/>
              <a:buFont typeface="Montserrat"/>
              <a:buNone/>
              <a:defRPr sz="4800" b="1" i="0" u="none" strike="noStrike" cap="none">
                <a:solidFill>
                  <a:schemeClr val="accent2"/>
                </a:solidFill>
                <a:latin typeface="Montserrat"/>
                <a:ea typeface="Montserrat"/>
                <a:cs typeface="Montserrat"/>
                <a:sym typeface="Montserrat"/>
              </a:defRPr>
            </a:lvl8pPr>
            <a:lvl9pPr marR="0" lvl="8" algn="l" rtl="0">
              <a:lnSpc>
                <a:spcPct val="90000"/>
              </a:lnSpc>
              <a:spcBef>
                <a:spcPts val="0"/>
              </a:spcBef>
              <a:spcAft>
                <a:spcPts val="0"/>
              </a:spcAft>
              <a:buClr>
                <a:schemeClr val="accent2"/>
              </a:buClr>
              <a:buSzPts val="4800"/>
              <a:buFont typeface="Montserrat"/>
              <a:buNone/>
              <a:defRPr sz="4800" b="1" i="0" u="none" strike="noStrike" cap="none">
                <a:solidFill>
                  <a:schemeClr val="accent2"/>
                </a:solidFill>
                <a:latin typeface="Montserrat"/>
                <a:ea typeface="Montserrat"/>
                <a:cs typeface="Montserrat"/>
                <a:sym typeface="Montserrat"/>
              </a:defRPr>
            </a:lvl9pPr>
          </a:lstStyle>
          <a:p>
            <a:endParaRPr lang="en-US" sz="44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Bucket Truck/Mobile Elevated Work Platform (MEWP)</a:t>
            </a:r>
          </a:p>
          <a:p>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Dropped Objects</a:t>
            </a:r>
          </a:p>
          <a:p>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Ladders</a:t>
            </a:r>
          </a:p>
        </p:txBody>
      </p:sp>
    </p:spTree>
    <p:extLst>
      <p:ext uri="{BB962C8B-B14F-4D97-AF65-F5344CB8AC3E}">
        <p14:creationId xmlns:p14="http://schemas.microsoft.com/office/powerpoint/2010/main" val="23308099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504950"/>
            <a:ext cx="8610600" cy="167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Bucket Truck/Mobile Elevated Work Platform (MEWP)</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7972746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Types of MEWP</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134</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Picture on the left side is a picture of a telescopic boom lift." title="Types of MEWP (Mobile Elevated Work Platform)">
            <a:extLst>
              <a:ext uri="{FF2B5EF4-FFF2-40B4-BE49-F238E27FC236}">
                <a16:creationId xmlns:a16="http://schemas.microsoft.com/office/drawing/2014/main" id="{4BD66C39-F1B4-2A4F-B861-56C05714AF58}"/>
              </a:ext>
            </a:extLst>
          </p:cNvPr>
          <p:cNvPicPr>
            <a:picLocks noChangeAspect="1"/>
          </p:cNvPicPr>
          <p:nvPr/>
        </p:nvPicPr>
        <p:blipFill rotWithShape="1">
          <a:blip r:embed="rId3">
            <a:extLst>
              <a:ext uri="{28A0092B-C50C-407E-A947-70E740481C1C}">
                <a14:useLocalDpi xmlns:a14="http://schemas.microsoft.com/office/drawing/2010/main" val="0"/>
              </a:ext>
            </a:extLst>
          </a:blip>
          <a:srcRect t="19556"/>
          <a:stretch/>
        </p:blipFill>
        <p:spPr bwMode="auto">
          <a:xfrm>
            <a:off x="304800" y="1752291"/>
            <a:ext cx="2754348" cy="1737360"/>
          </a:xfrm>
          <a:prstGeom prst="rect">
            <a:avLst/>
          </a:prstGeom>
          <a:ln>
            <a:noFill/>
          </a:ln>
          <a:extLst>
            <a:ext uri="{53640926-AAD7-44D8-BBD7-CCE9431645EC}">
              <a14:shadowObscured xmlns:a14="http://schemas.microsoft.com/office/drawing/2010/main"/>
            </a:ext>
          </a:extLst>
        </p:spPr>
      </p:pic>
      <p:pic>
        <p:nvPicPr>
          <p:cNvPr id="6" name="Picture 5" descr="The center picture is of a knuckle boom lift." title="Types of MEWP">
            <a:extLst>
              <a:ext uri="{FF2B5EF4-FFF2-40B4-BE49-F238E27FC236}">
                <a16:creationId xmlns:a16="http://schemas.microsoft.com/office/drawing/2014/main" id="{81E1FD3E-B525-6E47-B67E-6FBE6FF39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867" y="2127584"/>
            <a:ext cx="2438466" cy="2468880"/>
          </a:xfrm>
          <a:prstGeom prst="rect">
            <a:avLst/>
          </a:prstGeom>
          <a:noFill/>
        </p:spPr>
      </p:pic>
      <p:pic>
        <p:nvPicPr>
          <p:cNvPr id="8" name="Content Placeholder 9" descr="A truck that is driving down the road&#10;&#10;Description automatically generated">
            <a:extLst>
              <a:ext uri="{FF2B5EF4-FFF2-40B4-BE49-F238E27FC236}">
                <a16:creationId xmlns:a16="http://schemas.microsoft.com/office/drawing/2014/main" id="{58A5C4C5-8199-114D-B217-26269830F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3" y="1428750"/>
            <a:ext cx="2850132" cy="1737360"/>
          </a:xfrm>
          <a:prstGeom prst="rect">
            <a:avLst/>
          </a:prstGeom>
          <a:noFill/>
          <a:ln>
            <a:noFill/>
          </a:ln>
        </p:spPr>
      </p:pic>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9960817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9550"/>
            <a:ext cx="83820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Bucket Truck – Potential Hazards</a:t>
            </a:r>
          </a:p>
        </p:txBody>
      </p:sp>
      <p:sp>
        <p:nvSpPr>
          <p:cNvPr id="5" name="Text Placeholder 4"/>
          <p:cNvSpPr>
            <a:spLocks noGrp="1"/>
          </p:cNvSpPr>
          <p:nvPr>
            <p:ph type="body" idx="1"/>
          </p:nvPr>
        </p:nvSpPr>
        <p:spPr>
          <a:xfrm>
            <a:off x="381000" y="1200150"/>
            <a:ext cx="8382000" cy="3505200"/>
          </a:xfrm>
        </p:spPr>
        <p:txBody>
          <a:bodyPr/>
          <a:lstStyle/>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following is a list of potential hazards associated with working aloft in an aerial basket:</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Faulty equipment.</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Falling from the bucket.</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Contact with electrical power.</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Exposure to traffic.</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Unintentional movement of the vehicle.</a:t>
            </a:r>
          </a:p>
          <a:p>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135</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Picture of a bucket truck." title="Bucket Truck - Potential Hazards"/>
          <p:cNvPicPr>
            <a:picLocks noChangeAspect="1"/>
          </p:cNvPicPr>
          <p:nvPr/>
        </p:nvPicPr>
        <p:blipFill>
          <a:blip r:embed="rId3"/>
          <a:stretch>
            <a:fillRect/>
          </a:stretch>
        </p:blipFill>
        <p:spPr>
          <a:xfrm>
            <a:off x="6040309" y="1725765"/>
            <a:ext cx="2714625" cy="196215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7247679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3820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Bucket Truck – Aerial Lift</a:t>
            </a:r>
          </a:p>
        </p:txBody>
      </p:sp>
      <p:sp>
        <p:nvSpPr>
          <p:cNvPr id="5" name="Text Placeholder 4"/>
          <p:cNvSpPr>
            <a:spLocks noGrp="1"/>
          </p:cNvSpPr>
          <p:nvPr>
            <p:ph type="body" idx="1"/>
          </p:nvPr>
        </p:nvSpPr>
        <p:spPr>
          <a:xfrm>
            <a:off x="381000" y="971550"/>
            <a:ext cx="5791200" cy="3505200"/>
          </a:xfrm>
        </p:spPr>
        <p:txBody>
          <a:bodyPr/>
          <a:lstStyle/>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Aerial lift operators must be trained on the specific type of lift they are to operate.</a:t>
            </a:r>
          </a:p>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Operators of aerial lifts must become familiar with the manufacturer’s specific recommendations for safe entry and exit procedures from the basket. </a:t>
            </a:r>
          </a:p>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Keep the basket access area free of loose items that may pose a trip hazard. </a:t>
            </a:r>
          </a:p>
          <a:p>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136</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The picture shows a worker in a basket." title="Bucket Truck - Aerial Lif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4600" y="1200150"/>
            <a:ext cx="2360696" cy="2638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0593293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4582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Bucket Truck - Inspections</a:t>
            </a:r>
          </a:p>
        </p:txBody>
      </p:sp>
      <p:sp>
        <p:nvSpPr>
          <p:cNvPr id="5" name="Text Placeholder 4"/>
          <p:cNvSpPr>
            <a:spLocks noGrp="1"/>
          </p:cNvSpPr>
          <p:nvPr>
            <p:ph type="body" idx="1"/>
          </p:nvPr>
        </p:nvSpPr>
        <p:spPr>
          <a:xfrm>
            <a:off x="381000" y="895350"/>
            <a:ext cx="8458200" cy="3733800"/>
          </a:xfrm>
        </p:spPr>
        <p:txBody>
          <a:bodyPr/>
          <a:lstStyle/>
          <a:p>
            <a:pPr>
              <a:spcAft>
                <a:spcPts val="1000"/>
              </a:spcAft>
              <a:buSzPct val="110000"/>
              <a:buFont typeface="Wingdings" panose="05000000000000000000" pitchFamily="2" charset="2"/>
              <a:buChar char="Ø"/>
            </a:pPr>
            <a:r>
              <a:rPr lang="en-US" sz="215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Before flying the basket, operators must perform manufacturer recommended pre-use inspections.</a:t>
            </a:r>
          </a:p>
          <a:p>
            <a:pPr>
              <a:spcAft>
                <a:spcPts val="1000"/>
              </a:spcAft>
              <a:buSzPct val="110000"/>
              <a:buFont typeface="Wingdings" panose="05000000000000000000" pitchFamily="2" charset="2"/>
              <a:buChar char="Ø"/>
            </a:pPr>
            <a:r>
              <a:rPr lang="en-US" sz="215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Before entering the aerial lift ensure all required PPE is available. </a:t>
            </a:r>
          </a:p>
          <a:p>
            <a:pPr>
              <a:spcAft>
                <a:spcPts val="1000"/>
              </a:spcAft>
              <a:buSzPct val="110000"/>
              <a:buFont typeface="Wingdings" panose="05000000000000000000" pitchFamily="2" charset="2"/>
              <a:buChar char="Ø"/>
            </a:pPr>
            <a:r>
              <a:rPr lang="en-US" sz="215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Extra caution should also be used when wet or icy conditions are present.</a:t>
            </a:r>
          </a:p>
          <a:p>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137</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The picture shows a worker inspecting the equipment to ensure safe usage." title="Bucket Truck - Inspection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1800" y="2647950"/>
            <a:ext cx="2586638" cy="2286000"/>
          </a:xfrm>
          <a:prstGeom prst="ellipse">
            <a:avLst/>
          </a:prstGeom>
          <a:ln w="3175"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47123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4582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Basket Steps</a:t>
            </a:r>
          </a:p>
        </p:txBody>
      </p:sp>
      <p:sp>
        <p:nvSpPr>
          <p:cNvPr id="5" name="Text Placeholder 4"/>
          <p:cNvSpPr>
            <a:spLocks noGrp="1"/>
          </p:cNvSpPr>
          <p:nvPr>
            <p:ph type="body" idx="1"/>
          </p:nvPr>
        </p:nvSpPr>
        <p:spPr>
          <a:xfrm>
            <a:off x="381000" y="971550"/>
            <a:ext cx="8458200" cy="3733800"/>
          </a:xfrm>
        </p:spPr>
        <p:txBody>
          <a:bodyPr/>
          <a:lstStyle/>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Once you have safely entered the basket the following steps are required:</a:t>
            </a:r>
          </a:p>
          <a:p>
            <a:pPr marL="731520" lvl="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Immediately attach the full-body harness safety lanyard to the boom anchor. </a:t>
            </a:r>
          </a:p>
          <a:p>
            <a:pPr marL="731520" lvl="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If equipped, close the basket door and visually ensure the latch and/or chain are secured before going aloft.</a:t>
            </a:r>
          </a:p>
          <a:p>
            <a:pPr marL="731520" lvl="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Always stand with both feet on the floor. Never sit or stand on the edge of the basket to reach your work. If necessary reposition the basket.</a:t>
            </a:r>
          </a:p>
          <a:p>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138</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228169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4582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Basket Steps (continued)</a:t>
            </a:r>
          </a:p>
        </p:txBody>
      </p:sp>
      <p:sp>
        <p:nvSpPr>
          <p:cNvPr id="5" name="Text Placeholder 4"/>
          <p:cNvSpPr>
            <a:spLocks noGrp="1"/>
          </p:cNvSpPr>
          <p:nvPr>
            <p:ph type="body" idx="1"/>
          </p:nvPr>
        </p:nvSpPr>
        <p:spPr>
          <a:xfrm>
            <a:off x="381000" y="1047750"/>
            <a:ext cx="8458200" cy="3733800"/>
          </a:xfrm>
        </p:spPr>
        <p:txBody>
          <a:bodyPr/>
          <a:lstStyle/>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aerial lift Interlock Safety Switch is provided to avoid accidental movement of the boom.</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This safety switch must be used in connection with the other bucket controls to maneuver the bucket. </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These safety controls </a:t>
            </a:r>
            <a:r>
              <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MUST NOT BE BYPASSED or OVERRIDDEN</a:t>
            </a: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for any reason.</a:t>
            </a:r>
          </a:p>
          <a:p>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buNone/>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139</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524756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NATE and OSHA Topics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indent="-384048">
              <a:lnSpc>
                <a:spcPct val="150000"/>
              </a:lnSpc>
              <a:buSzPct val="10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Introduction to NATE and OSHA</a:t>
            </a:r>
          </a:p>
          <a:p>
            <a:pPr indent="-384048">
              <a:lnSpc>
                <a:spcPct val="150000"/>
              </a:lnSpc>
              <a:buSzPct val="10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Importance of NATE and OSHA</a:t>
            </a:r>
          </a:p>
          <a:p>
            <a:pPr indent="-384048">
              <a:lnSpc>
                <a:spcPct val="150000"/>
              </a:lnSpc>
              <a:buSzPct val="10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Responsibilities of the employer under OSHA</a:t>
            </a:r>
          </a:p>
          <a:p>
            <a:pPr indent="-384048">
              <a:lnSpc>
                <a:spcPct val="150000"/>
              </a:lnSpc>
              <a:buSzPct val="10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Employee rights under OSHA</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14</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109459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24263"/>
          </a:xfrm>
          <a:prstGeom prst="rect">
            <a:avLst/>
          </a:prstGeom>
        </p:spPr>
        <p:txBody>
          <a:bodyPr spcFirstLastPara="1" wrap="square" lIns="0" tIns="0" rIns="0" bIns="0" anchor="ctr" anchorCtr="0">
            <a:noAutofit/>
          </a:bodyPr>
          <a:lstStyle/>
          <a:p>
            <a:pPr lvl="0"/>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Electrical Safety</a:t>
            </a:r>
          </a:p>
        </p:txBody>
      </p:sp>
      <p:sp>
        <p:nvSpPr>
          <p:cNvPr id="122" name="Google Shape;122;p17"/>
          <p:cNvSpPr txBox="1">
            <a:spLocks noGrp="1"/>
          </p:cNvSpPr>
          <p:nvPr>
            <p:ph type="body" idx="1"/>
          </p:nvPr>
        </p:nvSpPr>
        <p:spPr>
          <a:xfrm>
            <a:off x="3276600" y="895350"/>
            <a:ext cx="5562600" cy="4038600"/>
          </a:xfrm>
          <a:prstGeom prst="rect">
            <a:avLst/>
          </a:prstGeom>
        </p:spPr>
        <p:txBody>
          <a:bodyPr spcFirstLastPara="1" wrap="square" lIns="0" tIns="0" rIns="0" bIns="0" anchor="t" anchorCtr="0">
            <a:noAutofit/>
          </a:bodyPr>
          <a:lstStyle/>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 sure to conduct a thorough pre-job survey for all hazards including any possible electrical hazards.</a:t>
            </a:r>
          </a:p>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Maintain a safe approach distance for the voltages to be encountered. Test all items in your work space with a voltage detector before making contact. </a:t>
            </a:r>
          </a:p>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 sure to follow all safety precautions related to working in the vicinity of power (approach distance, clearance and separations, bonding and grounding procedures, etc.).</a:t>
            </a:r>
          </a:p>
          <a:p>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140</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descr="The diagram shows where you should not go with a bucket or basket when working on an electrical power pole." title="Electrical Safet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889312"/>
            <a:ext cx="2828580" cy="389223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7720013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838200"/>
          </a:xfrm>
          <a:prstGeom prst="rect">
            <a:avLst/>
          </a:prstGeom>
        </p:spPr>
        <p:txBody>
          <a:bodyPr spcFirstLastPara="1" wrap="square" lIns="0" tIns="0" rIns="0" bIns="0" anchor="ctr" anchorCtr="0">
            <a:noAutofit/>
          </a:bodyPr>
          <a:lstStyle/>
          <a:p>
            <a:pPr lvl="0"/>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Work Area Protection</a:t>
            </a:r>
          </a:p>
        </p:txBody>
      </p:sp>
      <p:sp>
        <p:nvSpPr>
          <p:cNvPr id="122" name="Google Shape;122;p17"/>
          <p:cNvSpPr txBox="1">
            <a:spLocks noGrp="1"/>
          </p:cNvSpPr>
          <p:nvPr>
            <p:ph type="body" idx="1"/>
          </p:nvPr>
        </p:nvSpPr>
        <p:spPr>
          <a:xfrm>
            <a:off x="381000" y="1047750"/>
            <a:ext cx="8458200" cy="3733800"/>
          </a:xfrm>
          <a:prstGeom prst="rect">
            <a:avLst/>
          </a:prstGeom>
        </p:spPr>
        <p:txBody>
          <a:bodyPr spcFirstLastPara="1" wrap="square" lIns="0" tIns="0" rIns="0" bIns="0" anchor="t" anchorCtr="0">
            <a:noAutofit/>
          </a:bodyPr>
          <a:lstStyle/>
          <a:p>
            <a:pPr>
              <a:spcAft>
                <a:spcPts val="1000"/>
              </a:spcAft>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Ensure placement of appropriate traffic cones, flags, warning signs, etc. (per State/DOT Requirements). </a:t>
            </a:r>
          </a:p>
          <a:p>
            <a:pPr>
              <a:spcAft>
                <a:spcPts val="1000"/>
              </a:spcAft>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 sure to protect the entire work area, especially where the boom may extend into vehicular traffic.</a:t>
            </a:r>
          </a:p>
          <a:p>
            <a:pPr>
              <a:spcAft>
                <a:spcPts val="1000"/>
              </a:spcAft>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Pedestrian traffic must be managed.</a:t>
            </a:r>
            <a:endPar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141</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3487524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lvl="0"/>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Other Safety Tips</a:t>
            </a:r>
          </a:p>
        </p:txBody>
      </p:sp>
      <p:sp>
        <p:nvSpPr>
          <p:cNvPr id="122" name="Google Shape;122;p17"/>
          <p:cNvSpPr txBox="1">
            <a:spLocks noGrp="1"/>
          </p:cNvSpPr>
          <p:nvPr>
            <p:ph type="body" idx="1"/>
          </p:nvPr>
        </p:nvSpPr>
        <p:spPr>
          <a:xfrm>
            <a:off x="381000" y="895350"/>
            <a:ext cx="8458200" cy="4114800"/>
          </a:xfrm>
          <a:prstGeom prst="rect">
            <a:avLst/>
          </a:prstGeom>
        </p:spPr>
        <p:txBody>
          <a:bodyPr spcFirstLastPara="1" wrap="square" lIns="0" tIns="0" rIns="0" bIns="0" anchor="t" anchorCtr="0">
            <a:noAutofit/>
          </a:bodyPr>
          <a:lstStyle/>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Ensure the aerial device controls are labeled correctly and clearly.</a:t>
            </a:r>
          </a:p>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Never overload the maximum basket weight capacity (your body weight, tools, hardware, and material).</a:t>
            </a:r>
          </a:p>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If the vehicle is equipped with outriggers, they must be used during stationary work operations.</a:t>
            </a:r>
          </a:p>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To prevent vehicle tip over when extending the basket to the side, the "maximum" safe working slope is 5 degrees.</a:t>
            </a:r>
            <a:endParaRPr lang="en-US" sz="215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spcAft>
                <a:spcPts val="1000"/>
              </a:spcAft>
              <a:buFont typeface="Wingdings" panose="05000000000000000000" pitchFamily="2" charset="2"/>
              <a:buChar char="Ø"/>
            </a:pPr>
            <a:endParaRPr lang="en-US" sz="215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142</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952379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714C44-0343-8A40-BD76-E4B3C4F85097}"/>
              </a:ext>
            </a:extLst>
          </p:cNvPr>
          <p:cNvSpPr>
            <a:spLocks noGrp="1"/>
          </p:cNvSpPr>
          <p:nvPr>
            <p:ph type="body" idx="1"/>
          </p:nvPr>
        </p:nvSpPr>
        <p:spPr>
          <a:xfrm>
            <a:off x="3124200" y="971550"/>
            <a:ext cx="5715000" cy="3810000"/>
          </a:xfrm>
        </p:spPr>
        <p:txBody>
          <a:bodyPr/>
          <a:lstStyle/>
          <a:p>
            <a:pPr lvl="0">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cs typeface="Microsoft Sans Serif" panose="020B0604020202020204" pitchFamily="34" charset="0"/>
              </a:rPr>
              <a:t>If operating in the vicinity of an overhead crane, take steps to ensure that there is no possibility of collision between it and your unit.</a:t>
            </a:r>
          </a:p>
          <a:p>
            <a:pPr lvl="0">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cs typeface="Microsoft Sans Serif" panose="020B0604020202020204" pitchFamily="34" charset="0"/>
              </a:rPr>
              <a:t>Take a moment to observe wind and weather conditions and decide if it is appropriate to continue.</a:t>
            </a:r>
          </a:p>
          <a:p>
            <a:pPr lvl="0">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cs typeface="Microsoft Sans Serif" panose="020B0604020202020204" pitchFamily="34" charset="0"/>
              </a:rPr>
              <a:t>Determine the hazard potential posed by any flammable, explosive and/or toxic materials that may be in the area and/or atmosphere. Avoid operating in hazardous locations/atmospheres</a:t>
            </a:r>
            <a:r>
              <a:rPr lang="en-US" sz="2000" dirty="0">
                <a:latin typeface="Microsoft Sans Serif" panose="020B0604020202020204" pitchFamily="34" charset="0"/>
                <a:cs typeface="Microsoft Sans Serif" panose="020B0604020202020204" pitchFamily="34" charset="0"/>
              </a:rPr>
              <a:t>. </a:t>
            </a:r>
            <a:endParaRPr lang="en-US" sz="1800" dirty="0">
              <a:latin typeface="Microsoft Sans Serif" panose="020B0604020202020204" pitchFamily="34" charset="0"/>
              <a:cs typeface="Microsoft Sans Serif" panose="020B0604020202020204" pitchFamily="34" charset="0"/>
            </a:endParaRPr>
          </a:p>
          <a:p>
            <a:endParaRPr lang="en-US" dirty="0"/>
          </a:p>
          <a:p>
            <a:endParaRPr lang="en-US" sz="1200" dirty="0"/>
          </a:p>
          <a:p>
            <a:endParaRPr lang="en-US" dirty="0"/>
          </a:p>
          <a:p>
            <a:endParaRPr lang="en-US" dirty="0"/>
          </a:p>
          <a:p>
            <a:endParaRPr lang="en-US" dirty="0"/>
          </a:p>
        </p:txBody>
      </p:sp>
      <p:pic>
        <p:nvPicPr>
          <p:cNvPr id="8" name="Picture 7" descr="Picture shows how weather conditions, such as wind, can affect what happens to a bucket." title="Unit Setup">
            <a:extLst>
              <a:ext uri="{FF2B5EF4-FFF2-40B4-BE49-F238E27FC236}">
                <a16:creationId xmlns:a16="http://schemas.microsoft.com/office/drawing/2014/main" id="{CC4A995D-D7CD-1E42-8AF0-47B6990C19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200150"/>
            <a:ext cx="2471637" cy="2377440"/>
          </a:xfrm>
          <a:prstGeom prst="rect">
            <a:avLst/>
          </a:prstGeom>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143</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381000" y="133350"/>
            <a:ext cx="83820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Unit Setup</a:t>
            </a:r>
          </a:p>
        </p:txBody>
      </p:sp>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5782765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56A5-78DF-7C40-A6BE-203A64BF0ED1}"/>
              </a:ext>
            </a:extLst>
          </p:cNvPr>
          <p:cNvSpPr>
            <a:spLocks noGrp="1"/>
          </p:cNvSpPr>
          <p:nvPr>
            <p:ph type="title"/>
          </p:nvPr>
        </p:nvSpPr>
        <p:spPr>
          <a:xfrm>
            <a:off x="381000" y="209550"/>
            <a:ext cx="8305800" cy="685800"/>
          </a:xfrm>
        </p:spPr>
        <p:txBody>
          <a:bodyPr wrap="square" anchor="ctr">
            <a:normAutofit/>
          </a:bodyPr>
          <a:lstStyle/>
          <a:p>
            <a:r>
              <a:rPr lang="en-US" sz="4400" dirty="0">
                <a:latin typeface="Microsoft Sans Serif" panose="020B0604020202020204" pitchFamily="34" charset="0"/>
                <a:cs typeface="Microsoft Sans Serif" panose="020B0604020202020204" pitchFamily="34" charset="0"/>
              </a:rPr>
              <a:t>Slope Warning System</a:t>
            </a:r>
          </a:p>
        </p:txBody>
      </p:sp>
      <p:sp>
        <p:nvSpPr>
          <p:cNvPr id="3" name="Content Placeholder 2">
            <a:extLst>
              <a:ext uri="{FF2B5EF4-FFF2-40B4-BE49-F238E27FC236}">
                <a16:creationId xmlns:a16="http://schemas.microsoft.com/office/drawing/2014/main" id="{97A40129-B5E8-8C47-B307-9ADE5DE6FC52}"/>
              </a:ext>
            </a:extLst>
          </p:cNvPr>
          <p:cNvSpPr>
            <a:spLocks noGrp="1"/>
          </p:cNvSpPr>
          <p:nvPr>
            <p:ph type="body" idx="1"/>
          </p:nvPr>
        </p:nvSpPr>
        <p:spPr>
          <a:xfrm>
            <a:off x="381000" y="1142994"/>
            <a:ext cx="8305800" cy="1504956"/>
          </a:xfrm>
        </p:spPr>
        <p:txBody>
          <a:bodyPr wrap="square" anchor="ctr">
            <a:normAutofit/>
          </a:bodyPr>
          <a:lstStyle/>
          <a:p>
            <a:pPr marL="76200" indent="0">
              <a:spcAft>
                <a:spcPts val="600"/>
              </a:spcAft>
              <a:buNone/>
            </a:pPr>
            <a:r>
              <a:rPr lang="en-US" sz="2400" dirty="0">
                <a:solidFill>
                  <a:schemeClr val="accent2">
                    <a:lumMod val="75000"/>
                  </a:schemeClr>
                </a:solidFill>
                <a:latin typeface="Microsoft Sans Serif" panose="020B0604020202020204" pitchFamily="34" charset="0"/>
                <a:cs typeface="Microsoft Sans Serif" panose="020B0604020202020204" pitchFamily="34" charset="0"/>
              </a:rPr>
              <a:t>A system that activates an audible and/or visual alarm whenever the base goes off level by more than five degrees or a lesser amount specified by the manufacturer.</a:t>
            </a:r>
          </a:p>
          <a:p>
            <a:pPr>
              <a:spcAft>
                <a:spcPts val="600"/>
              </a:spcAft>
            </a:pPr>
            <a:endParaRPr lang="en-US" dirty="0"/>
          </a:p>
        </p:txBody>
      </p:sp>
      <p:sp>
        <p:nvSpPr>
          <p:cNvPr id="10" name="Slide Number Placeholder 4">
            <a:extLst>
              <a:ext uri="{FF2B5EF4-FFF2-40B4-BE49-F238E27FC236}">
                <a16:creationId xmlns:a16="http://schemas.microsoft.com/office/drawing/2014/main" id="{ED57D60A-5CFB-4518-A87A-7E975CE9AC7C}"/>
              </a:ext>
            </a:extLst>
          </p:cNvPr>
          <p:cNvSpPr>
            <a:spLocks noGrp="1"/>
          </p:cNvSpPr>
          <p:nvPr>
            <p:ph type="sldNum" idx="12"/>
          </p:nvPr>
        </p:nvSpPr>
        <p:spPr/>
        <p:txBody>
          <a:bodyPr/>
          <a:lstStyle/>
          <a:p>
            <a:pPr>
              <a:spcAft>
                <a:spcPts val="600"/>
              </a:spcAft>
            </a:pPr>
            <a:fld id="{E856E597-0EDB-4E59-963C-BFB9D672A520}" type="slidenum">
              <a:rPr lang="en-US" sz="1200" smtClean="0">
                <a:latin typeface="Microsoft Sans Serif" panose="020B0604020202020204" pitchFamily="34" charset="0"/>
                <a:ea typeface="Microsoft Sans Serif" panose="020B0604020202020204" pitchFamily="34" charset="0"/>
                <a:cs typeface="Microsoft Sans Serif" panose="020B0604020202020204" pitchFamily="34" charset="0"/>
              </a:rPr>
              <a:pPr>
                <a:spcAft>
                  <a:spcPts val="600"/>
                </a:spcAft>
              </a:pPr>
              <a:t>144</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The three pictures in the diagram illustrate the slope rating for uphill, downhill, and side slope." title="Slope Warning System">
            <a:extLst>
              <a:ext uri="{FF2B5EF4-FFF2-40B4-BE49-F238E27FC236}">
                <a16:creationId xmlns:a16="http://schemas.microsoft.com/office/drawing/2014/main" id="{4CC41AD7-FBE6-2A4D-8D62-B7F485527D83}"/>
              </a:ext>
            </a:extLst>
          </p:cNvPr>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0" y="2465070"/>
            <a:ext cx="3840480" cy="2468880"/>
          </a:xfrm>
          <a:prstGeom prst="rect">
            <a:avLst/>
          </a:prstGeom>
          <a:noFill/>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6080670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56A5-78DF-7C40-A6BE-203A64BF0ED1}"/>
              </a:ext>
            </a:extLst>
          </p:cNvPr>
          <p:cNvSpPr>
            <a:spLocks noGrp="1"/>
          </p:cNvSpPr>
          <p:nvPr>
            <p:ph type="title"/>
          </p:nvPr>
        </p:nvSpPr>
        <p:spPr>
          <a:xfrm>
            <a:off x="304800" y="133350"/>
            <a:ext cx="8610600" cy="1143000"/>
          </a:xfrm>
        </p:spPr>
        <p:txBody>
          <a:bodyPr anchor="ctr">
            <a:noAutofit/>
          </a:bodyPr>
          <a:lstStyle/>
          <a:p>
            <a:r>
              <a:rPr lang="en-US" sz="4400" dirty="0">
                <a:latin typeface="Microsoft Sans Serif" panose="020B0604020202020204" pitchFamily="34" charset="0"/>
                <a:cs typeface="Microsoft Sans Serif" panose="020B0604020202020204" pitchFamily="34" charset="0"/>
              </a:rPr>
              <a:t>Unit Setup - Wheel Chocks for Bucket Trucks</a:t>
            </a:r>
          </a:p>
        </p:txBody>
      </p:sp>
      <p:sp>
        <p:nvSpPr>
          <p:cNvPr id="3" name="Content Placeholder 2">
            <a:extLst>
              <a:ext uri="{FF2B5EF4-FFF2-40B4-BE49-F238E27FC236}">
                <a16:creationId xmlns:a16="http://schemas.microsoft.com/office/drawing/2014/main" id="{F9714C44-0343-8A40-BD76-E4B3C4F85097}"/>
              </a:ext>
            </a:extLst>
          </p:cNvPr>
          <p:cNvSpPr>
            <a:spLocks noGrp="1"/>
          </p:cNvSpPr>
          <p:nvPr>
            <p:ph type="body" idx="1"/>
          </p:nvPr>
        </p:nvSpPr>
        <p:spPr>
          <a:xfrm>
            <a:off x="304800" y="1428750"/>
            <a:ext cx="5334000" cy="2971800"/>
          </a:xfrm>
        </p:spPr>
        <p:txBody>
          <a:bodyPr/>
          <a:lstStyle/>
          <a:p>
            <a:pPr marL="89297" indent="0">
              <a:buNone/>
            </a:pPr>
            <a:endParaRPr lang="en-US" sz="1200" dirty="0"/>
          </a:p>
          <a:p>
            <a:pPr marL="76200" indent="0">
              <a:buNone/>
            </a:pPr>
            <a:r>
              <a:rPr lang="en-US" sz="2400" dirty="0">
                <a:solidFill>
                  <a:schemeClr val="accent2">
                    <a:lumMod val="75000"/>
                  </a:schemeClr>
                </a:solidFill>
                <a:latin typeface="Microsoft Sans Serif" panose="020B0604020202020204" pitchFamily="34" charset="0"/>
                <a:cs typeface="Microsoft Sans Serif" panose="020B0604020202020204" pitchFamily="34" charset="0"/>
              </a:rPr>
              <a:t>Place the vehicle automatic transmission in ”park,” (or in gear if it is a manual transmission), then properly engage the parking brakes and place a minimum of two (2) chocks.</a:t>
            </a:r>
          </a:p>
          <a:p>
            <a:endParaRPr lang="en-US" dirty="0"/>
          </a:p>
          <a:p>
            <a:endParaRPr lang="en-US" dirty="0"/>
          </a:p>
        </p:txBody>
      </p:sp>
      <p:pic>
        <p:nvPicPr>
          <p:cNvPr id="12" name="Content Placeholder 11" descr="A picture containing sitting, car, table, large&#10;&#10;Description automatically generated">
            <a:extLst>
              <a:ext uri="{FF2B5EF4-FFF2-40B4-BE49-F238E27FC236}">
                <a16:creationId xmlns:a16="http://schemas.microsoft.com/office/drawing/2014/main" id="{C557C657-E76C-A048-8F65-C095EDCE960C}"/>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889351" y="1439863"/>
            <a:ext cx="2797449" cy="2743200"/>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145</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350753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10;&#10;Description automatically generated">
            <a:extLst>
              <a:ext uri="{FF2B5EF4-FFF2-40B4-BE49-F238E27FC236}">
                <a16:creationId xmlns:a16="http://schemas.microsoft.com/office/drawing/2014/main" id="{1900411D-F428-124F-A291-1B509DEA8061}"/>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00050" y="2456366"/>
            <a:ext cx="3028950" cy="1698625"/>
          </a:xfrm>
        </p:spPr>
      </p:pic>
      <p:pic>
        <p:nvPicPr>
          <p:cNvPr id="11" name="Content Placeholder 7" descr="Diagram, engineering drawing&#10;&#10;Description automatically generated">
            <a:extLst>
              <a:ext uri="{FF2B5EF4-FFF2-40B4-BE49-F238E27FC236}">
                <a16:creationId xmlns:a16="http://schemas.microsoft.com/office/drawing/2014/main" id="{30BEDB88-126F-4141-B72C-9A04084A5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2608326"/>
            <a:ext cx="3028914" cy="2020824"/>
          </a:xfrm>
          <a:prstGeom prst="rect">
            <a:avLst/>
          </a:prstGeom>
          <a:noFill/>
          <a:ln>
            <a:noFill/>
          </a:ln>
        </p:spPr>
      </p:pic>
      <p:pic>
        <p:nvPicPr>
          <p:cNvPr id="9" name="Content Placeholder 7" descr="A picture containing drawing&#10;&#10;Description automatically generated">
            <a:extLst>
              <a:ext uri="{FF2B5EF4-FFF2-40B4-BE49-F238E27FC236}">
                <a16:creationId xmlns:a16="http://schemas.microsoft.com/office/drawing/2014/main" id="{0D6E2C36-B00B-6942-8A48-C0AE733F0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1200150"/>
            <a:ext cx="3028950" cy="2297636"/>
          </a:xfrm>
          <a:prstGeom prst="rect">
            <a:avLst/>
          </a:prstGeom>
          <a:noFill/>
          <a:ln>
            <a:noFill/>
          </a:ln>
        </p:spPr>
      </p:pic>
      <p:sp>
        <p:nvSpPr>
          <p:cNvPr id="4" name="Title 3"/>
          <p:cNvSpPr>
            <a:spLocks noGrp="1"/>
          </p:cNvSpPr>
          <p:nvPr>
            <p:ph type="title"/>
          </p:nvPr>
        </p:nvSpPr>
        <p:spPr>
          <a:xfrm>
            <a:off x="381000" y="209550"/>
            <a:ext cx="8458200" cy="838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Unit Setup – Wheel Chocks for Bucket Trucks</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146</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 name="TextBox 11"/>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5947957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504950"/>
            <a:ext cx="8610600" cy="1447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Dropped Objects</a:t>
            </a:r>
            <a:endParaRPr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385115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2095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Dropped Objects</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00150"/>
            <a:ext cx="4724400" cy="3581400"/>
          </a:xfrm>
          <a:prstGeom prst="rect">
            <a:avLst/>
          </a:prstGeom>
        </p:spPr>
        <p:txBody>
          <a:bodyPr spcFirstLastPara="1" wrap="square" lIns="0" tIns="0" rIns="0" bIns="0" anchor="t" anchorCtr="0">
            <a:noAutofit/>
          </a:bodyPr>
          <a:lstStyle/>
          <a:p>
            <a:pPr lvl="0">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Objects at height pose a hazard to workers and by-standers on the ground.</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2016, the Bureau of Labor Statistics reports there were 255 fatalities and 47,920 reported injuries from </a:t>
            </a: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dropped objects</a:t>
            </a: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in the United States, making this the third leading cause of injuries on the jobsite, according to OSHA.</a:t>
            </a:r>
          </a:p>
          <a:p>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buNone/>
            </a:pPr>
            <a:br>
              <a:rPr lang="en-US" sz="1600" dirty="0"/>
            </a:b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148</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descr="Picture shows someone working at height and the potential for a dropped object." title="Dropped Objects">
            <a:extLst>
              <a:ext uri="{FF2B5EF4-FFF2-40B4-BE49-F238E27FC236}">
                <a16:creationId xmlns:a16="http://schemas.microsoft.com/office/drawing/2014/main" id="{7546321B-24EF-4149-AC7A-484B6D7EC5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1383030"/>
            <a:ext cx="3338532" cy="3017520"/>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5795628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Dropped Objects (continued)</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 Placeholder 2"/>
          <p:cNvSpPr>
            <a:spLocks noGrp="1"/>
          </p:cNvSpPr>
          <p:nvPr>
            <p:ph type="body" idx="1"/>
          </p:nvPr>
        </p:nvSpPr>
        <p:spPr>
          <a:xfrm>
            <a:off x="380999" y="1123950"/>
            <a:ext cx="4199403" cy="3338700"/>
          </a:xfrm>
        </p:spPr>
        <p:txBody>
          <a:bodyPr/>
          <a:lstStyle/>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Objects generally don’t fall straight down.</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An object in free fall experiences an acceleration of -9.8 m/s2</a:t>
            </a:r>
            <a:r>
              <a:rPr lang="en-US" sz="2200" dirty="0">
                <a:solidFill>
                  <a:schemeClr val="accent2">
                    <a:lumMod val="75000"/>
                  </a:schemeClr>
                </a:solidFill>
              </a:rPr>
              <a:t>.</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10 pound tool dropped from 10 feet would have a striking force of 106 lbs. travelling at 35 mph.</a:t>
            </a: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149</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 name="Picture 3" descr="Diagram showing falling object deflections." title="Dropped Objects (continued)">
            <a:extLst>
              <a:ext uri="{FF2B5EF4-FFF2-40B4-BE49-F238E27FC236}">
                <a16:creationId xmlns:a16="http://schemas.microsoft.com/office/drawing/2014/main" id="{E811D150-329E-486C-BADF-F64444B3F4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0403" y="1323210"/>
            <a:ext cx="4334997" cy="2377440"/>
          </a:xfrm>
          <a:prstGeom prst="rect">
            <a:avLst/>
          </a:prstGeom>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8424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About NATE</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indent="-384048">
              <a:spcAft>
                <a:spcPts val="1000"/>
              </a:spcAft>
              <a:buSzPct val="10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Global Leader in industry safety and best practices for 26 years;</a:t>
            </a:r>
          </a:p>
          <a:p>
            <a:pPr indent="-384048">
              <a:spcAft>
                <a:spcPts val="1000"/>
              </a:spcAft>
              <a:buSzPct val="10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Voice of tower and communications infrastructure, construction, service, and maintenance industries; and</a:t>
            </a:r>
          </a:p>
          <a:p>
            <a:pPr indent="-384048">
              <a:spcAft>
                <a:spcPts val="1000"/>
              </a:spcAft>
              <a:buSzPct val="10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Diverse membership make-up consisting of over 970 member companies.</a:t>
            </a:r>
          </a:p>
          <a:p>
            <a:pPr marL="76200" indent="0">
              <a:buClr>
                <a:schemeClr val="accent2">
                  <a:lumMod val="75000"/>
                </a:schemeClr>
              </a:buClr>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15</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pic>
        <p:nvPicPr>
          <p:cNvPr id="8" name="Picture 7" descr="Picture of annual event show floor&#10;I:\Annual Event\2020 NATE UNITE Info\2020 Photography\Exhibit Hall\IMG_9441.jpg" title="About NATE"/>
          <p:cNvPicPr/>
          <p:nvPr/>
        </p:nvPicPr>
        <p:blipFill rotWithShape="1">
          <a:blip r:embed="rId3" cstate="email">
            <a:extLst>
              <a:ext uri="{28A0092B-C50C-407E-A947-70E740481C1C}">
                <a14:useLocalDpi xmlns:a14="http://schemas.microsoft.com/office/drawing/2010/main"/>
              </a:ext>
            </a:extLst>
          </a:blip>
          <a:srcRect/>
          <a:stretch/>
        </p:blipFill>
        <p:spPr bwMode="auto">
          <a:xfrm>
            <a:off x="4770120" y="3409950"/>
            <a:ext cx="2011680" cy="1463040"/>
          </a:xfrm>
          <a:prstGeom prst="round2DiagRect">
            <a:avLst>
              <a:gd name="adj1" fmla="val 16667"/>
              <a:gd name="adj2" fmla="val 0"/>
            </a:avLst>
          </a:prstGeom>
          <a:ln w="19050" cap="sq">
            <a:solidFill>
              <a:schemeClr val="accent1">
                <a:lumMod val="50000"/>
              </a:schemeClr>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7" name="Picture 6" descr="NATE: The Communication Infrastructure Contractors Association Logo&#10;I:\NATE\NATE Logos\Rebranding - Current Logo\NATE_Full_Color.jpg" title="About OSHA"/>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36320" y="3790950"/>
            <a:ext cx="2468880" cy="914400"/>
          </a:xfrm>
          <a:prstGeom prst="rect">
            <a:avLst/>
          </a:prstGeom>
          <a:noFill/>
          <a:ln>
            <a:noFill/>
          </a:ln>
        </p:spPr>
      </p:pic>
    </p:spTree>
    <p:extLst>
      <p:ext uri="{BB962C8B-B14F-4D97-AF65-F5344CB8AC3E}">
        <p14:creationId xmlns:p14="http://schemas.microsoft.com/office/powerpoint/2010/main" val="65914189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200" dirty="0">
                <a:latin typeface="Microsoft Sans Serif" panose="020B0604020202020204" pitchFamily="34" charset="0"/>
                <a:ea typeface="Microsoft Sans Serif" panose="020B0604020202020204" pitchFamily="34" charset="0"/>
                <a:cs typeface="Microsoft Sans Serif" panose="020B0604020202020204" pitchFamily="34" charset="0"/>
              </a:rPr>
              <a:t>Dropped Object Prevention System</a:t>
            </a:r>
            <a:endParaRPr sz="4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150</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ext Placeholder 1"/>
          <p:cNvSpPr>
            <a:spLocks noGrp="1"/>
          </p:cNvSpPr>
          <p:nvPr>
            <p:ph type="body" idx="1"/>
          </p:nvPr>
        </p:nvSpPr>
        <p:spPr>
          <a:xfrm>
            <a:off x="381000" y="985650"/>
            <a:ext cx="8382000" cy="824100"/>
          </a:xfrm>
        </p:spPr>
        <p:txBody>
          <a:bodyPr/>
          <a:lstStyle/>
          <a:p>
            <a:pPr marL="76200" indent="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Here are some examples of different components of a dropped object prevention system.</a:t>
            </a: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buNone/>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buNone/>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Picture shows different components of a dropped object prevention system." title="Dropped Object Prevention System">
            <a:extLst>
              <a:ext uri="{FF2B5EF4-FFF2-40B4-BE49-F238E27FC236}">
                <a16:creationId xmlns:a16="http://schemas.microsoft.com/office/drawing/2014/main" id="{E811D150-329E-486C-BADF-F64444B3F4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4600" y="1937739"/>
            <a:ext cx="3794221" cy="2767611"/>
          </a:xfrm>
          <a:prstGeom prst="rect">
            <a:avLst/>
          </a:prstGeom>
        </p:spPr>
      </p:pic>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3106217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504950"/>
            <a:ext cx="8610600" cy="1447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4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Ladders</a:t>
            </a:r>
            <a:endParaRPr sz="4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5615522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7983900" cy="6096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Ladders</a:t>
            </a:r>
          </a:p>
        </p:txBody>
      </p:sp>
      <p:sp>
        <p:nvSpPr>
          <p:cNvPr id="3" name="Text Placeholder 2"/>
          <p:cNvSpPr>
            <a:spLocks noGrp="1"/>
          </p:cNvSpPr>
          <p:nvPr>
            <p:ph type="body" idx="1"/>
          </p:nvPr>
        </p:nvSpPr>
        <p:spPr>
          <a:xfrm>
            <a:off x="304800" y="971550"/>
            <a:ext cx="7010400" cy="3794700"/>
          </a:xfrm>
        </p:spPr>
        <p:txBody>
          <a:bodyPr/>
          <a:lstStyle/>
          <a:p>
            <a:pPr lvl="0" indent="-384048">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load rating of the ladder must accommodate the total weight of the user plus the weight of what is carried. </a:t>
            </a:r>
          </a:p>
          <a:p>
            <a:pPr lvl="0" indent="-384048">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If the load rating is insufficient, don’t use it! A type 1A fiberglass ladder or step stool with a load capacity of 300 pounds is recommended. Type 1AA has a load capacity recommendation of 375 pounds.</a:t>
            </a:r>
          </a:p>
          <a:p>
            <a:pPr lvl="0" indent="-384048">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If there is a need for another type of ladder, contact your manager. Metal ladders must not be used if you are performing any electrical work or in the vicinity of energized lines or parts.</a:t>
            </a:r>
          </a:p>
          <a:p>
            <a:pPr marL="76200" indent="0">
              <a:buNone/>
            </a:pP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152</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480" y="1276350"/>
            <a:ext cx="1285720" cy="249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461623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Ladder Inspection</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7010400" cy="4191000"/>
          </a:xfrm>
          <a:prstGeom prst="rect">
            <a:avLst/>
          </a:prstGeom>
        </p:spPr>
        <p:txBody>
          <a:bodyPr spcFirstLastPara="1" wrap="square" lIns="0" tIns="0" rIns="0" bIns="0" anchor="t" anchorCtr="0">
            <a:noAutofit/>
          </a:bodyPr>
          <a:lstStyle/>
          <a:p>
            <a:pPr marL="457200" lvl="2" indent="-384048">
              <a:spcBef>
                <a:spcPts val="0"/>
              </a:spcBef>
              <a:spcAft>
                <a:spcPts val="600"/>
              </a:spcAft>
              <a:buClr>
                <a:schemeClr val="accent1"/>
              </a:buClr>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Inspect the ladders for:</a:t>
            </a:r>
          </a:p>
          <a:p>
            <a:pPr marL="731520" lvl="3" indent="-274320">
              <a:spcBef>
                <a:spcPts val="0"/>
              </a:spcBef>
              <a:spcAft>
                <a:spcPts val="600"/>
              </a:spcAft>
              <a:buClr>
                <a:schemeClr val="accent1"/>
              </a:buClr>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Cracks, splits, splinters, decay, protruding nails, and loose rivets.</a:t>
            </a:r>
          </a:p>
          <a:p>
            <a:pPr marL="731520" lvl="3" indent="-274320">
              <a:spcBef>
                <a:spcPts val="0"/>
              </a:spcBef>
              <a:spcAft>
                <a:spcPts val="600"/>
              </a:spcAft>
              <a:buClr>
                <a:schemeClr val="accent1"/>
              </a:buClr>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Loose, bent or broken braces, tie rods, guide irons, and pulleys.</a:t>
            </a:r>
          </a:p>
          <a:p>
            <a:pPr marL="731520" lvl="3" indent="-274320">
              <a:spcBef>
                <a:spcPts val="0"/>
              </a:spcBef>
              <a:spcAft>
                <a:spcPts val="600"/>
              </a:spcAft>
              <a:buClr>
                <a:schemeClr val="accent1"/>
              </a:buClr>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Broken, worn or defective spurs and pads, frayed or badly worn ropes.</a:t>
            </a:r>
          </a:p>
          <a:p>
            <a:pPr marL="457200" lvl="2" indent="-384048">
              <a:spcBef>
                <a:spcPts val="0"/>
              </a:spcBef>
              <a:spcAft>
                <a:spcPts val="600"/>
              </a:spcAft>
              <a:buClr>
                <a:schemeClr val="accent1"/>
              </a:buClr>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Ladders with defects should not be used and should be reported to your Supervisor immediately.</a:t>
            </a:r>
          </a:p>
          <a:p>
            <a:pPr marL="457200" lvl="2" indent="-384048">
              <a:spcBef>
                <a:spcPts val="0"/>
              </a:spcBef>
              <a:spcAft>
                <a:spcPts val="600"/>
              </a:spcAft>
              <a:buClr>
                <a:schemeClr val="accent1"/>
              </a:buClr>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Check the ladder for weight bearing rating before use.</a:t>
            </a:r>
          </a:p>
          <a:p>
            <a:pPr marL="457200" lvl="2" indent="-384048">
              <a:spcBef>
                <a:spcPts val="0"/>
              </a:spcBef>
              <a:spcAft>
                <a:spcPts val="600"/>
              </a:spcAft>
              <a:buClr>
                <a:schemeClr val="accent1"/>
              </a:buClr>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Inspect wooden ladders when dry because moisture absorption may cause swelling and conceal defects.</a:t>
            </a:r>
          </a:p>
          <a:p>
            <a:pPr marL="533400" lvl="0">
              <a:spcBef>
                <a:spcPts val="0"/>
              </a:spcBef>
              <a:buFont typeface="Montserrat Light"/>
              <a:buAutoNum type="alphaUcPeriod"/>
            </a:pPr>
            <a:endPar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153</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7" name="Picture 6" descr="Picture of a ladder and instructions on what to look for when inspecting the ladder." title="Ladder Inspection"/>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4471" y="220409"/>
            <a:ext cx="1604729" cy="4552545"/>
          </a:xfrm>
          <a:prstGeom prst="rect">
            <a:avLst/>
          </a:prstGeom>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6511849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534399" cy="7773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Stepladders</a:t>
            </a:r>
          </a:p>
        </p:txBody>
      </p:sp>
      <p:sp>
        <p:nvSpPr>
          <p:cNvPr id="3" name="Text Placeholder 2"/>
          <p:cNvSpPr>
            <a:spLocks noGrp="1"/>
          </p:cNvSpPr>
          <p:nvPr>
            <p:ph type="body" idx="1"/>
          </p:nvPr>
        </p:nvSpPr>
        <p:spPr>
          <a:xfrm>
            <a:off x="304800" y="998476"/>
            <a:ext cx="6248400" cy="4011674"/>
          </a:xfrm>
        </p:spPr>
        <p:txBody>
          <a:bodyPr/>
          <a:lstStyle/>
          <a:p>
            <a:pPr>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Set up the ladder on a firm, level base.</a:t>
            </a:r>
          </a:p>
          <a:p>
            <a:pPr>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Open the ladder completely and lock both spreader braces.</a:t>
            </a:r>
          </a:p>
          <a:p>
            <a:pPr>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Place tools and equipment on the ladder shelf before climbing, or use a tool belt.</a:t>
            </a:r>
          </a:p>
          <a:p>
            <a:pPr>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 sure the ladder is rated for its intended load.</a:t>
            </a:r>
          </a:p>
          <a:p>
            <a:pPr>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Face the ladder and maintain three points of contact when climbing or descending.</a:t>
            </a:r>
          </a:p>
          <a:p>
            <a:pPr>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Never lean beyond the side rails; reposition the ladder instead.</a:t>
            </a:r>
          </a:p>
          <a:p>
            <a:pPr>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Never sit or stand on the top step or shelf of the ladder or the second step from the top.</a:t>
            </a:r>
          </a:p>
          <a:p>
            <a:endParaRPr lang="en-US" sz="1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154</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Picture of a stepladder with the parts labeled." title="Stepladde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9400" y="1040811"/>
            <a:ext cx="2269828" cy="3694854"/>
          </a:xfrm>
          <a:prstGeom prst="rect">
            <a:avLst/>
          </a:prstGeom>
          <a:ln w="9525" cap="sq">
            <a:solidFill>
              <a:schemeClr val="tx2">
                <a:lumMod val="25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7291268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8305800" cy="533400"/>
          </a:xfrm>
        </p:spPr>
        <p:txBody>
          <a:bodyPr anchor="ctr"/>
          <a:lstStyle/>
          <a:p>
            <a:r>
              <a:rPr lang="en-US" sz="4400" dirty="0"/>
              <a:t>Extension Ladders</a:t>
            </a:r>
          </a:p>
        </p:txBody>
      </p:sp>
      <p:sp>
        <p:nvSpPr>
          <p:cNvPr id="3" name="Text Placeholder 2"/>
          <p:cNvSpPr>
            <a:spLocks noGrp="1"/>
          </p:cNvSpPr>
          <p:nvPr>
            <p:ph type="body" idx="1"/>
          </p:nvPr>
        </p:nvSpPr>
        <p:spPr>
          <a:xfrm>
            <a:off x="304800" y="895350"/>
            <a:ext cx="5867400" cy="4114800"/>
          </a:xfrm>
        </p:spPr>
        <p:txBody>
          <a:bodyPr/>
          <a:lstStyle/>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Ensure the ladder is on solid ground and has level footing.</a:t>
            </a:r>
          </a:p>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Use a 4:1 ratio (about a 75° angle) when placing extension ladders. Perform the “Firefighters’ Check” or use the NIOSH app to ensure positioning.</a:t>
            </a:r>
          </a:p>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Secure the ladder when setting up on a pole.</a:t>
            </a:r>
          </a:p>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Maintain three points of contact when ascending and descending.</a:t>
            </a:r>
          </a:p>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While utilizing an extension ladder follow your company’s fall protection requirements.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155</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Picture of an extension ladder with the parts labeled." title="Extension Ladders"/>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6256466" y="657782"/>
            <a:ext cx="2582734" cy="4186101"/>
          </a:xfrm>
          <a:prstGeom prst="rect">
            <a:avLst/>
          </a:prstGeom>
        </p:spPr>
      </p:pic>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4763853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10</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1925977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381000" y="1428750"/>
            <a:ext cx="8458200" cy="1905000"/>
          </a:xfrm>
          <a:prstGeom prst="rect">
            <a:avLst/>
          </a:prstGeom>
        </p:spPr>
        <p:txBody>
          <a:bodyPr spcFirstLastPara="1" wrap="square" lIns="0" tIns="0" rIns="0" bIns="0" anchor="t" anchorCtr="0">
            <a:noAutofit/>
          </a:bodyPr>
          <a:lstStyle/>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True</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False</a:t>
            </a: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157</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itle 1"/>
          <p:cNvSpPr>
            <a:spLocks noGrp="1"/>
          </p:cNvSpPr>
          <p:nvPr>
            <p:ph type="title"/>
          </p:nvPr>
        </p:nvSpPr>
        <p:spPr>
          <a:xfrm>
            <a:off x="381000" y="133350"/>
            <a:ext cx="8458200" cy="1143000"/>
          </a:xfrm>
        </p:spPr>
        <p:txBody>
          <a:bodyPr anchor="ctr"/>
          <a:lstStyle/>
          <a:p>
            <a:r>
              <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rPr>
              <a:t>When inspecting extension ladders you should check for the following; side rails for chips, cracks, dents, fractures, gouges, splits, scratches, and scuffs.</a:t>
            </a:r>
            <a:endParaRPr lang="en-US" sz="2600" dirty="0"/>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7284805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381000" y="1123950"/>
            <a:ext cx="8458200" cy="3581400"/>
          </a:xfrm>
          <a:prstGeom prst="rect">
            <a:avLst/>
          </a:prstGeom>
        </p:spPr>
        <p:txBody>
          <a:bodyPr spcFirstLastPara="1" wrap="square" lIns="0" tIns="0" rIns="0" bIns="0" anchor="t" anchorCtr="0">
            <a:noAutofit/>
          </a:bodyPr>
          <a:lstStyle/>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 power</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Trees</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Motor vehicles</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of the above</a:t>
            </a: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158</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itle 1"/>
          <p:cNvSpPr>
            <a:spLocks noGrp="1"/>
          </p:cNvSpPr>
          <p:nvPr>
            <p:ph type="title"/>
          </p:nvPr>
        </p:nvSpPr>
        <p:spPr>
          <a:xfrm>
            <a:off x="381000" y="133350"/>
            <a:ext cx="8458200" cy="838200"/>
          </a:xfrm>
        </p:spPr>
        <p:txBody>
          <a:bodyPr anchor="ctr"/>
          <a:lstStyle/>
          <a:p>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Contact with ________ is one of the hazards associated with using an MEWP.</a:t>
            </a: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7454634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381000" y="1123950"/>
            <a:ext cx="8458200" cy="3581400"/>
          </a:xfrm>
          <a:prstGeom prst="rect">
            <a:avLst/>
          </a:prstGeom>
        </p:spPr>
        <p:txBody>
          <a:bodyPr spcFirstLastPara="1" wrap="square" lIns="0" tIns="0" rIns="0" bIns="0" anchor="t" anchorCtr="0">
            <a:noAutofit/>
          </a:bodyPr>
          <a:lstStyle/>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Dropped objects</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Ice skating</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Rock climbing</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Dog walking</a:t>
            </a: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159</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itle 1"/>
          <p:cNvSpPr>
            <a:spLocks noGrp="1"/>
          </p:cNvSpPr>
          <p:nvPr>
            <p:ph type="title"/>
          </p:nvPr>
        </p:nvSpPr>
        <p:spPr>
          <a:xfrm>
            <a:off x="381000" y="133350"/>
            <a:ext cx="8458200" cy="838200"/>
          </a:xfrm>
        </p:spPr>
        <p:txBody>
          <a:bodyPr anchor="ctr"/>
          <a:lstStyle/>
          <a:p>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The third leading cause of injuries on the jobsite in the United States, according to OSHA is?</a:t>
            </a: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137900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About OSHA</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048000"/>
          </a:xfrm>
          <a:prstGeom prst="rect">
            <a:avLst/>
          </a:prstGeom>
        </p:spPr>
        <p:txBody>
          <a:bodyPr spcFirstLastPara="1" wrap="square" lIns="0" tIns="0" rIns="0" bIns="0" anchor="t" anchorCtr="0">
            <a:noAutofit/>
          </a:bodyPr>
          <a:lstStyle/>
          <a:p>
            <a:pPr marL="76200" indent="0">
              <a:spcAft>
                <a:spcPts val="1000"/>
              </a:spcAft>
              <a:buSzPct val="100000"/>
              <a:buNone/>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On December 29, 1970, President Nixon signed the </a:t>
            </a:r>
            <a:r>
              <a:rPr lang="en-US" sz="2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Occupational Safety and Health Act of 1970 (OSH Act) </a:t>
            </a: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into law. The OSH Act created the </a:t>
            </a:r>
            <a:r>
              <a:rPr lang="en-US" sz="2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Occupational Safety and Health Administration (OSHA) </a:t>
            </a: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to ensure safe and healthful working conditions for working men and women by setting and enforcing standards and by providing training, outreach, education, and assistance.</a:t>
            </a:r>
          </a:p>
          <a:p>
            <a:pPr marL="76200" indent="0">
              <a:spcAft>
                <a:spcPts val="600"/>
              </a:spcAft>
              <a:buSzPct val="100000"/>
              <a:buNone/>
            </a:pPr>
            <a:endParaRPr lang="en-US"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16</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2" descr="OSHA registered logo" title="About O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4019550"/>
            <a:ext cx="2282825" cy="73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848600" y="4857750"/>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9720319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371600"/>
          </a:xfrm>
          <a:prstGeom prst="rect">
            <a:avLst/>
          </a:prstGeom>
        </p:spPr>
        <p:txBody>
          <a:bodyPr spcFirstLastPara="1" wrap="square" lIns="0" tIns="0" rIns="0" bIns="0" anchor="ctr" anchorCtr="0">
            <a:noAutofit/>
          </a:bodyPr>
          <a:lstStyle/>
          <a:p>
            <a:pPr lvl="0"/>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Who is directly responsible for ensuring that all platform occupants are wearing the required fall protection gear?</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404004" y="1578918"/>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Employer</a:t>
            </a:r>
          </a:p>
          <a:p>
            <a:pPr marL="533400" lvl="0" indent="-457200" algn="l" rtl="0">
              <a:lnSpc>
                <a:spcPct val="150000"/>
              </a:lnSpc>
              <a:spcBef>
                <a:spcPts val="0"/>
              </a:spcBef>
              <a:spcAft>
                <a:spcPts val="0"/>
              </a:spcAft>
              <a:buSzPts val="2400"/>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Operator</a:t>
            </a:r>
          </a:p>
          <a:p>
            <a:pPr marL="533400" lvl="0" indent="-457200" algn="l" rtl="0">
              <a:lnSpc>
                <a:spcPct val="150000"/>
              </a:lnSpc>
              <a:spcBef>
                <a:spcPts val="0"/>
              </a:spcBef>
              <a:spcAft>
                <a:spcPts val="0"/>
              </a:spcAft>
              <a:buSzPts val="2400"/>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Engineer</a:t>
            </a:r>
          </a:p>
          <a:p>
            <a:pPr marL="533400" lvl="0" indent="-457200" algn="l" rtl="0">
              <a:lnSpc>
                <a:spcPct val="150000"/>
              </a:lnSpc>
              <a:spcBef>
                <a:spcPts val="0"/>
              </a:spcBef>
              <a:spcAft>
                <a:spcPts val="0"/>
              </a:spcAft>
              <a:buSzPts val="2400"/>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Manufacturer</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160</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8565585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371600"/>
          </a:xfrm>
          <a:prstGeom prst="rect">
            <a:avLst/>
          </a:prstGeom>
        </p:spPr>
        <p:txBody>
          <a:bodyPr spcFirstLastPara="1" wrap="square" lIns="0" tIns="0" rIns="0" bIns="0" anchor="ctr" anchorCtr="0">
            <a:noAutofit/>
          </a:bodyPr>
          <a:lstStyle/>
          <a:p>
            <a:pPr lvl="0"/>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If you encounter a serious problem with your MEWP, or ladder during a pre-use inspection, you should?</a:t>
            </a:r>
            <a:endParaRPr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6573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Do not take it to a mechanic or repair person.</a:t>
            </a:r>
          </a:p>
          <a:p>
            <a:pPr marL="533400" lvl="0" indent="-457200" algn="l" rtl="0">
              <a:lnSpc>
                <a:spcPct val="150000"/>
              </a:lnSpc>
              <a:spcBef>
                <a:spcPts val="0"/>
              </a:spcBef>
              <a:spcAft>
                <a:spcPts val="0"/>
              </a:spcAft>
              <a:buSzPts val="2400"/>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Operate it very slowly.</a:t>
            </a:r>
          </a:p>
          <a:p>
            <a:pPr marL="533400" lvl="0" indent="-457200" algn="l" rtl="0">
              <a:lnSpc>
                <a:spcPct val="150000"/>
              </a:lnSpc>
              <a:spcBef>
                <a:spcPts val="0"/>
              </a:spcBef>
              <a:spcAft>
                <a:spcPts val="0"/>
              </a:spcAft>
              <a:buSzPts val="2400"/>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Tag it out and report the problem to a supervisor.</a:t>
            </a:r>
          </a:p>
          <a:p>
            <a:pPr marL="533400" lvl="0" indent="-457200" algn="l" rtl="0">
              <a:lnSpc>
                <a:spcPct val="150000"/>
              </a:lnSpc>
              <a:spcBef>
                <a:spcPts val="0"/>
              </a:spcBef>
              <a:spcAft>
                <a:spcPts val="0"/>
              </a:spcAft>
              <a:buSzPts val="2400"/>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Fix the problem before operating the unit.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161</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651637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581150"/>
            <a:ext cx="8610600" cy="1398601"/>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4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11</a:t>
            </a:r>
            <a:endParaRPr sz="44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Radio Frequency Hazards</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864080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fld id="{00000000-1234-1234-1234-123412341234}" type="slidenum">
              <a:rPr lang="en" sz="120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rPr>
              <a:pPr/>
              <a:t>163</a:t>
            </a:fld>
            <a:endParaRPr sz="1200" dirty="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itle 1"/>
          <p:cNvSpPr>
            <a:spLocks noGrp="1"/>
          </p:cNvSpPr>
          <p:nvPr>
            <p:ph type="title"/>
          </p:nvPr>
        </p:nvSpPr>
        <p:spPr>
          <a:xfrm>
            <a:off x="228600" y="209550"/>
            <a:ext cx="8686800" cy="6096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Is 5G Safe?</a:t>
            </a:r>
          </a:p>
        </p:txBody>
      </p:sp>
      <p:sp>
        <p:nvSpPr>
          <p:cNvPr id="8" name="Title 1"/>
          <p:cNvSpPr txBox="1">
            <a:spLocks/>
          </p:cNvSpPr>
          <p:nvPr/>
        </p:nvSpPr>
        <p:spPr>
          <a:xfrm>
            <a:off x="228600" y="819150"/>
            <a:ext cx="8686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CTIA – 5G, Health and Safety Video</a:t>
            </a: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
        <p:nvSpPr>
          <p:cNvPr id="4" name="Rectangle 3"/>
          <p:cNvSpPr/>
          <p:nvPr/>
        </p:nvSpPr>
        <p:spPr>
          <a:xfrm>
            <a:off x="3390839" y="4541580"/>
            <a:ext cx="1943161" cy="307777"/>
          </a:xfrm>
          <a:prstGeom prst="rect">
            <a:avLst/>
          </a:prstGeom>
        </p:spPr>
        <p:txBody>
          <a:bodyPr wrap="none">
            <a:spAutoFit/>
          </a:bodyPr>
          <a:lstStyle/>
          <a:p>
            <a:r>
              <a:rPr lang="en-US"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5G, Health and Safety</a:t>
            </a:r>
            <a:endParaRPr lang="en-US" dirty="0"/>
          </a:p>
        </p:txBody>
      </p:sp>
      <p:sp>
        <p:nvSpPr>
          <p:cNvPr id="9" name="Rectangle 8" descr="Black rectangle for aestic purpose only." title="Is 5G Safe?"/>
          <p:cNvSpPr/>
          <p:nvPr/>
        </p:nvSpPr>
        <p:spPr>
          <a:xfrm>
            <a:off x="1905000" y="1504950"/>
            <a:ext cx="4953000" cy="2960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lide with title: 5G, Health and Safety (title of video to watch)" title="Is 5G Safe?"/>
          <p:cNvPicPr/>
          <p:nvPr/>
        </p:nvPicPr>
        <p:blipFill rotWithShape="1">
          <a:blip r:embed="rId4"/>
          <a:srcRect l="2180" t="25901" r="37919" b="24414"/>
          <a:stretch/>
        </p:blipFill>
        <p:spPr bwMode="auto">
          <a:xfrm>
            <a:off x="2209800" y="1657350"/>
            <a:ext cx="4389120" cy="25603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1951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04800" y="2095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What do the Experts Say?</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fld id="{00000000-1234-1234-1234-123412341234}" type="slidenum">
              <a:rPr lang="en" sz="120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rPr>
              <a:pPr/>
              <a:t>164</a:t>
            </a:fld>
            <a:endParaRPr sz="1200" dirty="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Rectangle 2"/>
          <p:cNvSpPr/>
          <p:nvPr/>
        </p:nvSpPr>
        <p:spPr>
          <a:xfrm>
            <a:off x="304800" y="895350"/>
            <a:ext cx="8458200" cy="2862322"/>
          </a:xfrm>
          <a:prstGeom prst="rect">
            <a:avLst/>
          </a:prstGeom>
        </p:spPr>
        <p:txBody>
          <a:bodyPr wrap="square">
            <a:spAutoFit/>
          </a:bodyPr>
          <a:lstStyle/>
          <a:p>
            <a:pPr marL="76200" indent="0">
              <a:lnSpc>
                <a:spcPct val="150000"/>
              </a:lnSpc>
              <a:buSzPct val="100000"/>
              <a:buNone/>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FCC regulates RF emissions, including millimeter waves from 5G devices and equipment, and has adopted the recommendations of expert scientific organizations that have reviewed the science, including dozens of studies focused specifically on millimeter waves, and established safe exposure levels. </a:t>
            </a:r>
            <a:r>
              <a:rPr lang="en-US" sz="20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a:t>
            </a: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0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December of 2019, the FCC reaffirmed – on a unanimous and bipartisan basis – these safety standards.”</a:t>
            </a: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pic>
        <p:nvPicPr>
          <p:cNvPr id="8" name="Picture 7" descr="FCC Seal 2020.svg" title="What do the Experts Say?"/>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836670"/>
            <a:ext cx="1097280" cy="1097280"/>
          </a:xfrm>
          <a:prstGeom prst="rect">
            <a:avLst/>
          </a:prstGeom>
          <a:noFill/>
          <a:ln>
            <a:noFill/>
          </a:ln>
        </p:spPr>
      </p:pic>
    </p:spTree>
    <p:extLst>
      <p:ext uri="{BB962C8B-B14F-4D97-AF65-F5344CB8AC3E}">
        <p14:creationId xmlns:p14="http://schemas.microsoft.com/office/powerpoint/2010/main" val="13461277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World Health Organization</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fld id="{00000000-1234-1234-1234-123412341234}" type="slidenum">
              <a:rPr lang="en" sz="120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rPr>
              <a:pPr/>
              <a:t>165</a:t>
            </a:fld>
            <a:endParaRPr sz="1200" dirty="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World Health Organization Logo" title="World Health Organization"/>
          <p:cNvPicPr/>
          <p:nvPr/>
        </p:nvPicPr>
        <p:blipFill rotWithShape="1">
          <a:blip r:embed="rId3">
            <a:extLst>
              <a:ext uri="{28A0092B-C50C-407E-A947-70E740481C1C}">
                <a14:useLocalDpi xmlns:a14="http://schemas.microsoft.com/office/drawing/2010/main" val="0"/>
              </a:ext>
            </a:extLst>
          </a:blip>
          <a:srcRect/>
          <a:stretch/>
        </p:blipFill>
        <p:spPr>
          <a:xfrm>
            <a:off x="3627120" y="3729990"/>
            <a:ext cx="1554480" cy="1280160"/>
          </a:xfrm>
          <a:prstGeom prst="rect">
            <a:avLst/>
          </a:prstGeom>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
        <p:nvSpPr>
          <p:cNvPr id="7" name="Text Placeholder 6"/>
          <p:cNvSpPr>
            <a:spLocks noGrp="1"/>
          </p:cNvSpPr>
          <p:nvPr>
            <p:ph type="body" idx="1"/>
          </p:nvPr>
        </p:nvSpPr>
        <p:spPr>
          <a:xfrm>
            <a:off x="381000" y="1047750"/>
            <a:ext cx="8458200" cy="3033900"/>
          </a:xfrm>
        </p:spPr>
        <p:txBody>
          <a:bodyPr/>
          <a:lstStyle/>
          <a:p>
            <a:pPr marL="76200" indent="0">
              <a:lnSpc>
                <a:spcPct val="150000"/>
              </a:lnSpc>
              <a:buNone/>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“Recent surveys have indicated that RF exposures from base stations and wireless technologies in publicly accessible areas (including schools and hospitals) are normally thousands of times below international standards . . . From all evidence accumulated so far, </a:t>
            </a:r>
            <a:r>
              <a:rPr lang="en-US" sz="20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 adverse short- or long-term health effects have been shown to occur from the RF signals produced by base stations.”</a:t>
            </a:r>
          </a:p>
          <a:p>
            <a:endParaRPr lang="en-US" dirty="0"/>
          </a:p>
        </p:txBody>
      </p:sp>
    </p:spTree>
    <p:extLst>
      <p:ext uri="{BB962C8B-B14F-4D97-AF65-F5344CB8AC3E}">
        <p14:creationId xmlns:p14="http://schemas.microsoft.com/office/powerpoint/2010/main" val="35822281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U.S. Food &amp; Drug Administration</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marL="76200" indent="0">
              <a:lnSpc>
                <a:spcPct val="150000"/>
              </a:lnSpc>
              <a:buSzPct val="100000"/>
              <a:buNone/>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“Based on our ongoing evaluation of this issue, the totality of the available scientific evidence continues to </a:t>
            </a:r>
            <a:r>
              <a:rPr lang="en-US" sz="2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 support adverse health effects </a:t>
            </a: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humans caused by exposures at or under the current radiofrequency energy exposure limits.”</a:t>
            </a:r>
            <a:endParaRPr lang="en-US" sz="2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lvl="1"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fld id="{00000000-1234-1234-1234-123412341234}" type="slidenum">
              <a:rPr lang="en" sz="120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rPr>
              <a:pPr/>
              <a:t>166</a:t>
            </a:fld>
            <a:endParaRPr sz="1200" dirty="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pic>
        <p:nvPicPr>
          <p:cNvPr id="7" name="Picture 6" descr="FDA Logo Policy | FDA" title="U.S. Food &amp; Drug Administration"/>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943350"/>
            <a:ext cx="3719195" cy="886460"/>
          </a:xfrm>
          <a:prstGeom prst="rect">
            <a:avLst/>
          </a:prstGeom>
          <a:noFill/>
          <a:ln>
            <a:noFill/>
          </a:ln>
        </p:spPr>
      </p:pic>
    </p:spTree>
    <p:extLst>
      <p:ext uri="{BB962C8B-B14F-4D97-AF65-F5344CB8AC3E}">
        <p14:creationId xmlns:p14="http://schemas.microsoft.com/office/powerpoint/2010/main" val="20736569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National Institutes of Health</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marL="76200" indent="0">
              <a:lnSpc>
                <a:spcPct val="150000"/>
              </a:lnSpc>
              <a:buSzPct val="10000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although many studies have examined the potential health effects of non-ionizing radiation from radar, microwave ovens, cell phones, and other sources, </a:t>
            </a:r>
            <a:r>
              <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there is currently no consistent evidence that non-ionizing radiation increases cancer risk in humans.”</a:t>
            </a: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lvl="1"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fld id="{00000000-1234-1234-1234-123412341234}" type="slidenum">
              <a:rPr lang="en" sz="120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rPr>
              <a:pPr/>
              <a:t>167</a:t>
            </a:fld>
            <a:endParaRPr sz="1200" dirty="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pic>
        <p:nvPicPr>
          <p:cNvPr id="7" name="Picture 6" descr="National Institutes of Health - MEpedia - Logo" title="National Institutes of Health"/>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638550"/>
            <a:ext cx="1554480" cy="1371600"/>
          </a:xfrm>
          <a:prstGeom prst="rect">
            <a:avLst/>
          </a:prstGeom>
          <a:noFill/>
          <a:ln>
            <a:noFill/>
          </a:ln>
        </p:spPr>
      </p:pic>
    </p:spTree>
    <p:extLst>
      <p:ext uri="{BB962C8B-B14F-4D97-AF65-F5344CB8AC3E}">
        <p14:creationId xmlns:p14="http://schemas.microsoft.com/office/powerpoint/2010/main" val="17595787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American Cancer Society</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marL="76200" indent="0">
              <a:lnSpc>
                <a:spcPct val="150000"/>
              </a:lnSpc>
              <a:buSzPct val="100000"/>
              <a:buNone/>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 ground level near typical cellular base stations, </a:t>
            </a:r>
            <a:r>
              <a:rPr lang="en-US" sz="20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amount of RF energy is thousands of times less </a:t>
            </a: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than the limits for safe exposure set by the US Federal Communication Commission (FCC) and other regulatory authorities … Some people have expressed concern that living, working, or going to school near a cell phone tower might increase the risk of cancer or other health problems</a:t>
            </a:r>
            <a:r>
              <a:rPr lang="en-US" sz="20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this time, there is very little evidence to support this idea.” </a:t>
            </a: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b="1" dirty="0">
              <a:solidFill>
                <a:schemeClr val="accent2">
                  <a:lumMod val="75000"/>
                </a:schemeClr>
              </a:solidFill>
            </a:endParaRPr>
          </a:p>
          <a:p>
            <a:pPr marL="76200" indent="0">
              <a:lnSpc>
                <a:spcPct val="150000"/>
              </a:lnSpc>
              <a:buSzPct val="100000"/>
              <a:buNone/>
            </a:pP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lvl="1"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fld id="{00000000-1234-1234-1234-123412341234}" type="slidenum">
              <a:rPr lang="en" sz="120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rPr>
              <a:pPr/>
              <a:t>168</a:t>
            </a:fld>
            <a:endParaRPr sz="1200" dirty="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American Cancer Society Logo" title="American Cancer Society"/>
          <p:cNvPicPr/>
          <p:nvPr/>
        </p:nvPicPr>
        <p:blipFill>
          <a:blip r:embed="rId3" cstate="email">
            <a:extLst>
              <a:ext uri="{28A0092B-C50C-407E-A947-70E740481C1C}">
                <a14:useLocalDpi xmlns:a14="http://schemas.microsoft.com/office/drawing/2010/main"/>
              </a:ext>
            </a:extLst>
          </a:blip>
          <a:stretch>
            <a:fillRect/>
          </a:stretch>
        </p:blipFill>
        <p:spPr>
          <a:xfrm>
            <a:off x="3429000" y="4004310"/>
            <a:ext cx="2560320" cy="1005840"/>
          </a:xfrm>
          <a:prstGeom prst="rect">
            <a:avLst/>
          </a:prstGeom>
        </p:spPr>
      </p:pic>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0039753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New Orleans City Council</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marL="76200" indent="0">
              <a:lnSpc>
                <a:spcPct val="150000"/>
              </a:lnSpc>
              <a:buSzPct val="10000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“Typical exposure to 5G devices—such as small cells attached to phone poles or the sides of buildings - </a:t>
            </a:r>
            <a:r>
              <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is far below the permissible levels and comparable to Bluetooth devices and baby monitors.” </a:t>
            </a:r>
          </a:p>
          <a:p>
            <a:pPr marL="76200" indent="0">
              <a:lnSpc>
                <a:spcPct val="150000"/>
              </a:lnSpc>
              <a:buSzPct val="100000"/>
              <a:buNone/>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New Orleans City Council Meeting (December 2019)</a:t>
            </a:r>
          </a:p>
          <a:p>
            <a:pPr marL="533400" lvl="1"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fld id="{00000000-1234-1234-1234-123412341234}" type="slidenum">
              <a:rPr lang="en" sz="120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rPr>
              <a:pPr/>
              <a:t>169</a:t>
            </a:fld>
            <a:endParaRPr sz="1200" dirty="0">
              <a:solidFill>
                <a:srgbClr val="7C8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099" name="Picture 3" descr="New Orleans City Council Logo" title="New Orleans City Council"/>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22508" y="3562350"/>
            <a:ext cx="155429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434544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What Does OSHA Do?</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indent="-384048">
              <a:spcAft>
                <a:spcPts val="1000"/>
              </a:spcAft>
              <a:buSzPct val="109000"/>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Works with employers and employees to reduce workplace hazards through partnerships and alliances;</a:t>
            </a:r>
          </a:p>
          <a:p>
            <a:pPr indent="-384048">
              <a:spcAft>
                <a:spcPts val="1000"/>
              </a:spcAft>
              <a:buSzPct val="109000"/>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Introduces new or improves upon existing safety and health programs;</a:t>
            </a:r>
          </a:p>
          <a:p>
            <a:pPr indent="-384048">
              <a:spcAft>
                <a:spcPts val="1000"/>
              </a:spcAft>
              <a:buSzPct val="109000"/>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Utilizes consensus standards through an agreement with ANSI;</a:t>
            </a:r>
          </a:p>
          <a:p>
            <a:pPr indent="-384048">
              <a:spcAft>
                <a:spcPts val="1000"/>
              </a:spcAft>
              <a:buSzPct val="109000"/>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Educates on safety and health rules that are designed to protect workers;</a:t>
            </a:r>
          </a:p>
          <a:p>
            <a:pPr indent="-384048">
              <a:spcAft>
                <a:spcPts val="1000"/>
              </a:spcAft>
              <a:buSzPct val="109000"/>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Enforces the rules through inspection and citations;</a:t>
            </a:r>
          </a:p>
          <a:p>
            <a:pPr indent="-384048">
              <a:spcAft>
                <a:spcPts val="1000"/>
              </a:spcAft>
              <a:buSzPct val="109000"/>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Monitors job-related injuries and illnesses through electronic records and reporting; and</a:t>
            </a:r>
          </a:p>
          <a:p>
            <a:pPr indent="-384048">
              <a:spcAft>
                <a:spcPts val="1000"/>
              </a:spcAft>
              <a:buSzPct val="109000"/>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Conducts a variety of inspections to include: accidents, fatalities, complaints, and programmed inspections.</a:t>
            </a:r>
          </a:p>
          <a:p>
            <a:pPr marL="76200" lvl="0" indent="0" algn="l" rtl="0">
              <a:lnSpc>
                <a:spcPct val="150000"/>
              </a:lnSpc>
              <a:spcBef>
                <a:spcPts val="0"/>
              </a:spcBef>
              <a:spcAft>
                <a:spcPts val="0"/>
              </a:spcAft>
              <a:buSzPts val="24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17</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96439843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09550"/>
            <a:ext cx="8153400" cy="838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Physical Hazard</a:t>
            </a:r>
          </a:p>
        </p:txBody>
      </p:sp>
      <p:sp>
        <p:nvSpPr>
          <p:cNvPr id="8194" name="Rectangle 3"/>
          <p:cNvSpPr>
            <a:spLocks noGrp="1" noChangeArrowheads="1"/>
          </p:cNvSpPr>
          <p:nvPr>
            <p:ph type="body" idx="1"/>
          </p:nvPr>
        </p:nvSpPr>
        <p:spPr>
          <a:xfrm>
            <a:off x="533400" y="1138050"/>
            <a:ext cx="8153400" cy="3033900"/>
          </a:xfrm>
        </p:spPr>
        <p:txBody>
          <a:bodyPr>
            <a:normAutofit/>
          </a:bodyPr>
          <a:lstStyle/>
          <a:p>
            <a:pPr marL="0" indent="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Because </a:t>
            </a:r>
            <a:r>
              <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RF (Radio Frequency) </a:t>
            </a: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energy is recognized as a </a:t>
            </a:r>
            <a:r>
              <a:rPr lang="en-US" b="1" i="1" u="sng"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physical hazard</a:t>
            </a: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you must consider both the worker’s and the public’s exposure when planning deployment and/or maintenance activity on a Small Cell Node or any location where RF energy may be present. </a:t>
            </a:r>
          </a:p>
          <a:p>
            <a:pPr>
              <a:lnSpc>
                <a:spcPct val="90000"/>
              </a:lnSpc>
              <a:spcAft>
                <a:spcPts val="375"/>
              </a:spcAft>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lnSpc>
                <a:spcPct val="90000"/>
              </a:lnSpc>
              <a:spcAft>
                <a:spcPts val="375"/>
              </a:spcAft>
              <a:buNone/>
            </a:pPr>
            <a:r>
              <a:rPr lang="en-US" alt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br>
              <a:rPr lang="en-US" alt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altLang="en-US" sz="1800" b="1" dirty="0">
                <a:solidFill>
                  <a:schemeClr val="tx1"/>
                </a:solidFill>
                <a:latin typeface="Calibri" panose="020F0502020204030204" pitchFamily="34" charset="0"/>
                <a:ea typeface="Adobe Fangsong Std R" pitchFamily="18" charset="-128"/>
                <a:cs typeface="Calibri" panose="020F0502020204030204" pitchFamily="34" charset="0"/>
              </a:rPr>
              <a:t>                    </a:t>
            </a:r>
          </a:p>
        </p:txBody>
      </p:sp>
      <p:sp>
        <p:nvSpPr>
          <p:cNvPr id="2" name="Slide Number Placeholder 1"/>
          <p:cNvSpPr>
            <a:spLocks noGrp="1"/>
          </p:cNvSpPr>
          <p:nvPr>
            <p:ph type="sldNum" idx="12"/>
          </p:nvPr>
        </p:nvSpPr>
        <p:spPr/>
        <p:txBody>
          <a:bodyPr/>
          <a:lstStyle/>
          <a:p>
            <a:fld id="{E856E597-0EDB-4E59-963C-BFB9D672A520}" type="slidenum">
              <a:rPr lang="en-US" sz="1200" smtClean="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170</a:t>
            </a:fld>
            <a:endParaRPr lang="en-US"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 name="Picture 3" descr="Diagram showing the radio frequency (RF) hazard location." title="Physical Hazard">
            <a:extLst>
              <a:ext uri="{FF2B5EF4-FFF2-40B4-BE49-F238E27FC236}">
                <a16:creationId xmlns:a16="http://schemas.microsoft.com/office/drawing/2014/main" id="{C031D17B-A268-404F-B70B-FB9AE02B2B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6810" y="3214758"/>
            <a:ext cx="3786580" cy="1695637"/>
          </a:xfrm>
          <a:prstGeom prst="rect">
            <a:avLst/>
          </a:prstGeom>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66099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8534400" cy="685800"/>
          </a:xfrm>
        </p:spPr>
        <p:txBody>
          <a:bodyPr anchor="ctr">
            <a:normAutofit/>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Radiation Types	</a:t>
            </a:r>
          </a:p>
        </p:txBody>
      </p:sp>
      <p:sp>
        <p:nvSpPr>
          <p:cNvPr id="3" name="Content Placeholder 2"/>
          <p:cNvSpPr>
            <a:spLocks noGrp="1"/>
          </p:cNvSpPr>
          <p:nvPr>
            <p:ph type="body" idx="1"/>
          </p:nvPr>
        </p:nvSpPr>
        <p:spPr>
          <a:xfrm>
            <a:off x="304800" y="1123950"/>
            <a:ext cx="8534400" cy="3491100"/>
          </a:xfrm>
        </p:spPr>
        <p:txBody>
          <a:bodyPr/>
          <a:lstStyle/>
          <a:p>
            <a:pPr>
              <a:spcAft>
                <a:spcPts val="6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Ionizing</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Typical cultural reference for “radiation.”</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Can have many adverse long-lasting health consequences.</a:t>
            </a:r>
          </a:p>
          <a:p>
            <a:pPr>
              <a:spcAft>
                <a:spcPts val="6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Non-Ionizing</a:t>
            </a:r>
          </a:p>
          <a:p>
            <a:pPr marL="731520" lvl="1" indent="-274320">
              <a:spcBef>
                <a:spcPts val="0"/>
              </a:spcBef>
              <a:spcAft>
                <a:spcPts val="6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Spectrum below “visible light.”</a:t>
            </a:r>
          </a:p>
          <a:p>
            <a:pPr marL="731520" lvl="1" indent="-274320">
              <a:spcBef>
                <a:spcPts val="0"/>
              </a:spcBef>
              <a:spcAft>
                <a:spcPts val="6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Normally associated with “signal” including radio waves and microwaves.</a:t>
            </a:r>
          </a:p>
        </p:txBody>
      </p:sp>
      <p:sp>
        <p:nvSpPr>
          <p:cNvPr id="4" name="Slide Number Placeholder 3"/>
          <p:cNvSpPr>
            <a:spLocks noGrp="1"/>
          </p:cNvSpPr>
          <p:nvPr>
            <p:ph type="sldNum" idx="12"/>
          </p:nvPr>
        </p:nvSpPr>
        <p:spPr/>
        <p:txBody>
          <a:bodyPr/>
          <a:lstStyle/>
          <a:p>
            <a:fld id="{E856E597-0EDB-4E59-963C-BFB9D672A520}" type="slidenum">
              <a:rPr lang="en-US" sz="1200" smtClean="0">
                <a:solidFill>
                  <a:schemeClr val="bg2"/>
                </a:solidFill>
                <a:latin typeface="Microsoft Sans Serif" panose="020B0604020202020204" pitchFamily="34" charset="0"/>
                <a:ea typeface="Microsoft Sans Serif" panose="020B0604020202020204" pitchFamily="34" charset="0"/>
                <a:cs typeface="Microsoft Sans Serif" panose="020B0604020202020204" pitchFamily="34" charset="0"/>
              </a:rPr>
              <a:t>171</a:t>
            </a:fld>
            <a:endParaRPr lang="en-US" dirty="0">
              <a:solidFill>
                <a:schemeClr val="bg2"/>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7114614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09550"/>
            <a:ext cx="8610600" cy="6096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What is Non-Ionizing Radiation?</a:t>
            </a:r>
          </a:p>
        </p:txBody>
      </p:sp>
      <p:sp>
        <p:nvSpPr>
          <p:cNvPr id="6" name="Text Placeholder 5"/>
          <p:cNvSpPr>
            <a:spLocks noGrp="1"/>
          </p:cNvSpPr>
          <p:nvPr>
            <p:ph type="body" idx="1"/>
          </p:nvPr>
        </p:nvSpPr>
        <p:spPr>
          <a:xfrm>
            <a:off x="304800" y="895350"/>
            <a:ext cx="8534400" cy="4038600"/>
          </a:xfrm>
        </p:spPr>
        <p:txBody>
          <a:bodyPr/>
          <a:lstStyle/>
          <a:p>
            <a:pPr marL="76200" indent="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Non-ionizing radiation is described as a series of energy waves composed of oscillating electric and magnetic fields traveling at the speed of light.</a:t>
            </a:r>
          </a:p>
          <a:p>
            <a:endParaRPr lang="en-US" dirty="0"/>
          </a:p>
        </p:txBody>
      </p:sp>
      <p:sp>
        <p:nvSpPr>
          <p:cNvPr id="2" name="Slide Number Placeholder 1"/>
          <p:cNvSpPr>
            <a:spLocks noGrp="1"/>
          </p:cNvSpPr>
          <p:nvPr>
            <p:ph type="sldNum" idx="12"/>
          </p:nvPr>
        </p:nvSpPr>
        <p:spPr/>
        <p:txBody>
          <a:bodyPr/>
          <a:lstStyle/>
          <a:p>
            <a:fld id="{BFEBEB0A-9E3D-4B14-9782-E2AE3DA60D96}" type="slidenum">
              <a:rPr lang="en-US" sz="1200" smtClean="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pPr/>
              <a:t>172</a:t>
            </a:fld>
            <a:endParaRPr lang="en-US"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Picture describes non-ionizing radiation." title="What is Non-Ionizing Radiation?">
            <a:extLst>
              <a:ext uri="{FF2B5EF4-FFF2-40B4-BE49-F238E27FC236}">
                <a16:creationId xmlns:a16="http://schemas.microsoft.com/office/drawing/2014/main" id="{DB462698-54A5-469D-BFE2-2AEC457048D9}"/>
              </a:ext>
            </a:extLst>
          </p:cNvPr>
          <p:cNvPicPr>
            <a:picLocks noChangeAspect="1"/>
          </p:cNvPicPr>
          <p:nvPr/>
        </p:nvPicPr>
        <p:blipFill>
          <a:blip r:embed="rId3"/>
          <a:stretch>
            <a:fillRect/>
          </a:stretch>
        </p:blipFill>
        <p:spPr>
          <a:xfrm>
            <a:off x="1828800" y="2114550"/>
            <a:ext cx="4518211" cy="2743200"/>
          </a:xfrm>
          <a:prstGeom prst="rect">
            <a:avLst/>
          </a:prstGeom>
        </p:spPr>
      </p:pic>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15595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9550"/>
            <a:ext cx="8686800" cy="1066800"/>
          </a:xfrm>
        </p:spPr>
        <p:txBody>
          <a:bodyPr anchor="ctr">
            <a:noAutofit/>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General Population/Uncontrolled</a:t>
            </a:r>
            <a:b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Exposure Level - Not Trained</a:t>
            </a:r>
          </a:p>
        </p:txBody>
      </p:sp>
      <p:sp>
        <p:nvSpPr>
          <p:cNvPr id="3" name="Content Placeholder 2"/>
          <p:cNvSpPr>
            <a:spLocks noGrp="1"/>
          </p:cNvSpPr>
          <p:nvPr>
            <p:ph type="body" idx="1"/>
          </p:nvPr>
        </p:nvSpPr>
        <p:spPr>
          <a:xfrm>
            <a:off x="228600" y="1506347"/>
            <a:ext cx="8686800" cy="3275203"/>
          </a:xfrm>
        </p:spPr>
        <p:txBody>
          <a:bodyPr>
            <a:noAutofit/>
          </a:bodyPr>
          <a:lstStyle/>
          <a:p>
            <a:pPr indent="-384048">
              <a:spcAft>
                <a:spcPts val="1000"/>
              </a:spcAft>
              <a:buSzPct val="100000"/>
              <a:buFont typeface="Wingdings" panose="05000000000000000000" pitchFamily="2" charset="2"/>
              <a:buChar char="Ø"/>
            </a:pPr>
            <a:r>
              <a:rPr lang="en-US" alt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Applies to situations in which the public may be exposed or persons who are exposed as a part of their employment (workers). </a:t>
            </a:r>
          </a:p>
          <a:p>
            <a:pPr indent="-384048">
              <a:spcAft>
                <a:spcPts val="600"/>
              </a:spcAft>
              <a:buSzPct val="100000"/>
              <a:buFont typeface="Wingdings" panose="05000000000000000000" pitchFamily="2" charset="2"/>
              <a:buChar char="Ø"/>
            </a:pPr>
            <a:r>
              <a:rPr lang="en-US" alt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They may have </a:t>
            </a:r>
            <a:r>
              <a:rPr lang="en-US" altLang="en-US" sz="2800" u="sng"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 been made fully aware</a:t>
            </a:r>
            <a:r>
              <a:rPr lang="en-US" alt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of the potential for exposure or </a:t>
            </a:r>
            <a:r>
              <a:rPr lang="en-US" altLang="en-US" sz="2800" u="sng"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cannot exercise control</a:t>
            </a:r>
            <a:r>
              <a:rPr lang="en-US" alt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over their exposure.</a:t>
            </a:r>
            <a:endPar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idx="12"/>
          </p:nvPr>
        </p:nvSpPr>
        <p:spPr/>
        <p:txBody>
          <a:bodyPr/>
          <a:lstStyle/>
          <a:p>
            <a:fld id="{BFEBEB0A-9E3D-4B14-9782-E2AE3DA60D96}" type="slidenum">
              <a:rPr lang="en-US" sz="1200" smtClean="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pPr/>
              <a:t>173</a:t>
            </a:fld>
            <a:endParaRPr lang="en-US"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56668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8534400" cy="685800"/>
          </a:xfrm>
        </p:spPr>
        <p:txBody>
          <a:bodyPr anchor="ctr">
            <a:noAutofit/>
          </a:bodyPr>
          <a:lstStyle/>
          <a:p>
            <a:r>
              <a:rPr lang="en-US" sz="4400" b="1" dirty="0">
                <a:latin typeface="Microsoft Sans Serif" panose="020B0604020202020204" pitchFamily="34" charset="0"/>
                <a:ea typeface="Microsoft Sans Serif" panose="020B0604020202020204" pitchFamily="34" charset="0"/>
                <a:cs typeface="Microsoft Sans Serif" panose="020B0604020202020204" pitchFamily="34" charset="0"/>
              </a:rPr>
              <a:t>Controlled Exposure</a:t>
            </a:r>
          </a:p>
        </p:txBody>
      </p:sp>
      <p:sp>
        <p:nvSpPr>
          <p:cNvPr id="3" name="Content Placeholder 2"/>
          <p:cNvSpPr>
            <a:spLocks noGrp="1"/>
          </p:cNvSpPr>
          <p:nvPr>
            <p:ph type="body" idx="1"/>
          </p:nvPr>
        </p:nvSpPr>
        <p:spPr>
          <a:xfrm>
            <a:off x="304800" y="1061850"/>
            <a:ext cx="8534400" cy="3033900"/>
          </a:xfrm>
        </p:spPr>
        <p:txBody>
          <a:bodyPr>
            <a:noAutofit/>
          </a:bodyPr>
          <a:lstStyle/>
          <a:p>
            <a:pPr marL="0" indent="0">
              <a:buNone/>
            </a:pPr>
            <a:r>
              <a:rPr lang="en-US" altLang="en-US" sz="28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Controlled Environments: </a:t>
            </a:r>
            <a:r>
              <a:rPr lang="en-US" alt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locations where there is exposure that may be incurred by persons who are made </a:t>
            </a:r>
            <a:r>
              <a:rPr lang="en-US" altLang="en-US" sz="2800" b="1" u="sng"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“fully aware”</a:t>
            </a:r>
            <a:r>
              <a:rPr lang="en-US" altLang="en-US" sz="28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alt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of  the potential for exposure </a:t>
            </a:r>
            <a:r>
              <a:rPr lang="en-US" altLang="en-US" sz="2800" b="1" u="sng"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and can exercise control</a:t>
            </a:r>
            <a:r>
              <a:rPr lang="en-US" alt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over their exposure. </a:t>
            </a:r>
          </a:p>
        </p:txBody>
      </p:sp>
      <p:sp>
        <p:nvSpPr>
          <p:cNvPr id="4" name="Slide Number Placeholder 3"/>
          <p:cNvSpPr>
            <a:spLocks noGrp="1"/>
          </p:cNvSpPr>
          <p:nvPr>
            <p:ph type="sldNum" idx="12"/>
          </p:nvPr>
        </p:nvSpPr>
        <p:spPr/>
        <p:txBody>
          <a:bodyPr/>
          <a:lstStyle/>
          <a:p>
            <a:fld id="{BFEBEB0A-9E3D-4B14-9782-E2AE3DA60D96}" type="slidenum">
              <a:rPr lang="en-US" sz="1200" smtClean="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pPr/>
              <a:t>174</a:t>
            </a:fld>
            <a:endParaRPr lang="en-US"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122" name="Picture 2" descr="Picture shows locations where exposure may be incurred." title="Controlled Expos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485" y="2952750"/>
            <a:ext cx="2968075" cy="1920240"/>
          </a:xfrm>
          <a:prstGeom prst="rect">
            <a:avLst/>
          </a:prstGeom>
          <a:ln w="190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28030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228600" y="209550"/>
            <a:ext cx="8686800" cy="609600"/>
          </a:xfrm>
        </p:spPr>
        <p:txBody>
          <a:bodyPr anchor="ctr">
            <a:normAutofit/>
          </a:bodyPr>
          <a:lstStyle/>
          <a:p>
            <a:r>
              <a:rPr lang="en-US" altLang="en-US" sz="4400" b="1" dirty="0">
                <a:latin typeface="Microsoft Sans Serif" panose="020B0604020202020204" pitchFamily="34" charset="0"/>
                <a:ea typeface="Microsoft Sans Serif" panose="020B0604020202020204" pitchFamily="34" charset="0"/>
                <a:cs typeface="Microsoft Sans Serif" panose="020B0604020202020204" pitchFamily="34" charset="0"/>
              </a:rPr>
              <a:t>Personal Protection Monitors</a:t>
            </a:r>
          </a:p>
        </p:txBody>
      </p:sp>
      <p:sp>
        <p:nvSpPr>
          <p:cNvPr id="73731" name="Content Placeholder 2"/>
          <p:cNvSpPr>
            <a:spLocks noGrp="1"/>
          </p:cNvSpPr>
          <p:nvPr>
            <p:ph type="body" idx="1"/>
          </p:nvPr>
        </p:nvSpPr>
        <p:spPr>
          <a:xfrm>
            <a:off x="1371600" y="985650"/>
            <a:ext cx="6019800" cy="3795900"/>
          </a:xfrm>
          <a:noFill/>
        </p:spPr>
        <p:txBody>
          <a:bodyPr>
            <a:noAutofit/>
          </a:bodyPr>
          <a:lstStyle/>
          <a:p>
            <a:pPr indent="-384048">
              <a:spcAft>
                <a:spcPts val="600"/>
              </a:spcAft>
              <a:buSzPct val="110000"/>
              <a:buFont typeface="Wingdings" panose="05000000000000000000" pitchFamily="2" charset="2"/>
              <a:buChar char="Ø"/>
            </a:pPr>
            <a:r>
              <a:rPr lang="en-US" alt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Personal monitors can be useful tools.</a:t>
            </a:r>
          </a:p>
          <a:p>
            <a:pPr indent="-384048">
              <a:spcAft>
                <a:spcPts val="600"/>
              </a:spcAft>
              <a:buSzPct val="110000"/>
              <a:buFont typeface="Wingdings" panose="05000000000000000000" pitchFamily="2" charset="2"/>
              <a:buChar char="Ø"/>
            </a:pPr>
            <a:r>
              <a:rPr lang="en-US" alt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Care must be used in selecting a monitor that is </a:t>
            </a:r>
            <a:r>
              <a:rPr lang="en-US" alt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appropriate for the range of potential frequencies</a:t>
            </a:r>
            <a:r>
              <a:rPr lang="en-US" alt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of the exposure fields and which responds appropriately to the RF field. </a:t>
            </a:r>
          </a:p>
          <a:p>
            <a:pPr indent="-384048">
              <a:spcAft>
                <a:spcPts val="600"/>
              </a:spcAft>
              <a:buSzPct val="110000"/>
              <a:buFont typeface="Wingdings" panose="05000000000000000000" pitchFamily="2" charset="2"/>
              <a:buChar char="Ø"/>
            </a:pPr>
            <a:r>
              <a:rPr lang="en-US" alt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addition, training on appropriate use of personal monitors and their limitations (such as </a:t>
            </a:r>
            <a:r>
              <a:rPr lang="en-US" alt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frequency response and detection angles</a:t>
            </a:r>
            <a:r>
              <a:rPr lang="en-US" alt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is important if monitors are to be used effectively.</a:t>
            </a:r>
          </a:p>
        </p:txBody>
      </p:sp>
      <p:sp>
        <p:nvSpPr>
          <p:cNvPr id="2" name="Slide Number Placeholder 1"/>
          <p:cNvSpPr>
            <a:spLocks noGrp="1"/>
          </p:cNvSpPr>
          <p:nvPr>
            <p:ph type="sldNum" idx="12"/>
          </p:nvPr>
        </p:nvSpPr>
        <p:spPr/>
        <p:txBody>
          <a:bodyPr/>
          <a:lstStyle/>
          <a:p>
            <a:fld id="{E856E597-0EDB-4E59-963C-BFB9D672A520}" type="slidenum">
              <a:rPr lang="en-US" sz="1200" smtClean="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175</a:t>
            </a:fld>
            <a:endParaRPr lang="en-US"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17" descr="S:\FieldSense\Photos\FS2.0_3.png" title="Personal Protection Monitor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91400" y="1504950"/>
            <a:ext cx="1607344" cy="1782293"/>
          </a:xfrm>
          <a:prstGeom prst="ellipse">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pic>
        <p:nvPicPr>
          <p:cNvPr id="11266" name="Picture 2" descr="Picture on the left side is an RF monitor." title="Personal Protection Monito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77148">
            <a:off x="231672" y="1773190"/>
            <a:ext cx="1065579" cy="201168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74538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1" name="Picture 5" descr="S:\RF Emissions Signs\NOTICE.jpg - Blue triangle" title="RF Site Signag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400" y="1564822"/>
            <a:ext cx="894926"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2" name="Picture 6" descr="S:\RF Emissions Signs\CAUTION.jpg - Yellow triangle." title="RF Site Signage"/>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9407" y="1564822"/>
            <a:ext cx="95131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3" name="Picture 7" descr="S:\RF Emissions Signs\WARNING.jpg - Red Triangle" title="RF Site Signage"/>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5084" y="1543050"/>
            <a:ext cx="103734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13517" y="209550"/>
            <a:ext cx="85344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RF Site Signage</a:t>
            </a:r>
          </a:p>
        </p:txBody>
      </p:sp>
      <p:sp>
        <p:nvSpPr>
          <p:cNvPr id="4" name="Text Placeholder 3"/>
          <p:cNvSpPr>
            <a:spLocks noGrp="1"/>
          </p:cNvSpPr>
          <p:nvPr>
            <p:ph type="body" idx="1"/>
          </p:nvPr>
        </p:nvSpPr>
        <p:spPr>
          <a:xfrm>
            <a:off x="313517" y="985650"/>
            <a:ext cx="8534400" cy="3719700"/>
          </a:xfrm>
        </p:spPr>
        <p:txBody>
          <a:bodyPr/>
          <a:lstStyle/>
          <a:p>
            <a:pPr>
              <a:spcAft>
                <a:spcPts val="6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Shall use the ANSI symbols and colors.</a:t>
            </a:r>
          </a:p>
          <a:p>
            <a:pPr>
              <a:buFont typeface="Wingdings" panose="05000000000000000000" pitchFamily="2" charset="2"/>
              <a:buChar char="Ø"/>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spcAft>
                <a:spcPts val="6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Shall be used as an integral part of an overall site compliance plan.</a:t>
            </a:r>
          </a:p>
          <a:p>
            <a:pPr>
              <a:spcAft>
                <a:spcPts val="6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 aware of signage as this indicates RF is on the site.</a:t>
            </a:r>
          </a:p>
        </p:txBody>
      </p:sp>
      <p:sp>
        <p:nvSpPr>
          <p:cNvPr id="2" name="Slide Number Placeholder 1"/>
          <p:cNvSpPr>
            <a:spLocks noGrp="1"/>
          </p:cNvSpPr>
          <p:nvPr>
            <p:ph type="sldNum" idx="12"/>
          </p:nvPr>
        </p:nvSpPr>
        <p:spPr/>
        <p:txBody>
          <a:bodyPr/>
          <a:lstStyle/>
          <a:p>
            <a:fld id="{E856E597-0EDB-4E59-963C-BFB9D672A520}" type="slidenum">
              <a:rPr lang="en-US" sz="1200" smtClean="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176</a:t>
            </a:fld>
            <a:endParaRPr lang="en-US" sz="12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8618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11</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9635982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What type of radiation is radio frequency?</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047750"/>
            <a:ext cx="8458200" cy="3276600"/>
          </a:xfrm>
          <a:prstGeom prst="rect">
            <a:avLst/>
          </a:prstGeom>
        </p:spPr>
        <p:txBody>
          <a:bodyPr spcFirstLastPara="1" wrap="square" lIns="0" tIns="0" rIns="0" bIns="0" anchor="t" anchorCtr="0">
            <a:noAutofit/>
          </a:bodyPr>
          <a:lstStyle/>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Ionizing</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Gamma ray</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Non-ionizing</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None of the above</a:t>
            </a:r>
          </a:p>
          <a:p>
            <a:pPr marL="533400" lvl="0" indent="-457200" algn="l" rtl="0">
              <a:lnSpc>
                <a:spcPct val="150000"/>
              </a:lnSpc>
              <a:spcBef>
                <a:spcPts val="0"/>
              </a:spcBef>
              <a:spcAft>
                <a:spcPts val="0"/>
              </a:spcAft>
              <a:buSzPts val="2400"/>
              <a:buFont typeface="+mj-lt"/>
              <a:buAutoNum type="alphaUcPeriod"/>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178</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56978470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066800"/>
          </a:xfrm>
          <a:prstGeom prst="rect">
            <a:avLst/>
          </a:prstGeom>
        </p:spPr>
        <p:txBody>
          <a:bodyPr spcFirstLastPara="1" wrap="square" lIns="0" tIns="0" rIns="0" bIns="0" anchor="ctr" anchorCtr="0">
            <a:noAutofit/>
          </a:bodyPr>
          <a:lstStyle/>
          <a:p>
            <a:pPr lvl="0"/>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What type of ANSI signage is blue in color?</a:t>
            </a:r>
            <a:endParaRPr sz="36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001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Notice</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Caution</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Warning</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Beware of dog</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179</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953897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Workers Have the Right to:</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886200"/>
          </a:xfrm>
          <a:prstGeom prst="rect">
            <a:avLst/>
          </a:prstGeom>
        </p:spPr>
        <p:txBody>
          <a:bodyPr spcFirstLastPara="1" wrap="square" lIns="0" tIns="0" rIns="0" bIns="0" anchor="t" anchorCtr="0">
            <a:noAutofit/>
          </a:bodyPr>
          <a:lstStyle/>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Safe and healthful working conditions;</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File a confidential complaint with OSHA in regards to safety and/or health concerns in the workplace;</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Review records of work-related injuries and illnesses;</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Receive training regarding the OSHA standards that apply to their workplace;</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Report any injury or illness without retaliation or discrimination;</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Obtain copies of test results done to find hazards in the workplace; and </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Obtain copies of their medical records.</a:t>
            </a:r>
          </a:p>
          <a:p>
            <a:pPr marL="76200" indent="0">
              <a:spcAft>
                <a:spcPts val="600"/>
              </a:spcAft>
              <a:buSzPct val="100000"/>
              <a:buNone/>
            </a:pPr>
            <a:r>
              <a:rPr lang="en-US" sz="1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Source: OSHA 3021-09R 2011, www.osha.gov/workers.html</a:t>
            </a:r>
          </a:p>
          <a:p>
            <a:pPr marL="76200" lvl="0" indent="0" algn="l" rtl="0">
              <a:lnSpc>
                <a:spcPct val="150000"/>
              </a:lnSpc>
              <a:spcBef>
                <a:spcPts val="0"/>
              </a:spcBef>
              <a:spcAft>
                <a:spcPts val="0"/>
              </a:spcAft>
              <a:buSzPts val="24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18</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3803206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581150"/>
            <a:ext cx="8610600" cy="1398601"/>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12</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Confined Spaces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864080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04800" y="209550"/>
            <a:ext cx="8458200" cy="609600"/>
          </a:xfrm>
        </p:spPr>
        <p:txBody>
          <a:bodyPr anchor="ctr">
            <a:normAutofit/>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Confined Space</a:t>
            </a:r>
          </a:p>
        </p:txBody>
      </p:sp>
      <p:sp>
        <p:nvSpPr>
          <p:cNvPr id="12" name="Content Placeholder 11"/>
          <p:cNvSpPr>
            <a:spLocks noGrp="1"/>
          </p:cNvSpPr>
          <p:nvPr>
            <p:ph type="body" idx="1"/>
          </p:nvPr>
        </p:nvSpPr>
        <p:spPr>
          <a:xfrm>
            <a:off x="4724400" y="1200150"/>
            <a:ext cx="3962400" cy="1828800"/>
          </a:xfrm>
        </p:spPr>
        <p:txBody>
          <a:bodyPr/>
          <a:lstStyle/>
          <a:p>
            <a:pPr marL="76200" indent="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space must have all three characteristics to meet the confined space definition.</a:t>
            </a:r>
          </a:p>
        </p:txBody>
      </p:sp>
      <p:sp>
        <p:nvSpPr>
          <p:cNvPr id="10" name="Slide Number Placeholder 4"/>
          <p:cNvSpPr>
            <a:spLocks noGrp="1"/>
          </p:cNvSpPr>
          <p:nvPr>
            <p:ph type="sldNum" idx="12"/>
          </p:nvPr>
        </p:nvSpPr>
        <p:spPr/>
        <p:txBody>
          <a:bodyPr/>
          <a:lstStyle/>
          <a:p>
            <a:fld id="{C51340B4-F8CE-4A8A-AE0B-13EE98D46D66}"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181</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5779" name="AutoShape 3"/>
          <p:cNvSpPr>
            <a:spLocks noChangeArrowheads="1"/>
          </p:cNvSpPr>
          <p:nvPr/>
        </p:nvSpPr>
        <p:spPr bwMode="auto">
          <a:xfrm>
            <a:off x="744538" y="1143000"/>
            <a:ext cx="3116262" cy="1085850"/>
          </a:xfrm>
          <a:prstGeom prst="downArrowCallout">
            <a:avLst>
              <a:gd name="adj1" fmla="val 53810"/>
              <a:gd name="adj2" fmla="val 53810"/>
              <a:gd name="adj3" fmla="val 16667"/>
              <a:gd name="adj4" fmla="val 66667"/>
            </a:avLst>
          </a:prstGeom>
          <a:solidFill>
            <a:srgbClr val="0000FF"/>
          </a:solidFill>
          <a:ln w="38100">
            <a:solidFill>
              <a:schemeClr val="tx1"/>
            </a:solidFill>
            <a:miter lim="800000"/>
            <a:headEnd type="none" w="sm" len="sm"/>
            <a:tailEnd type="none" w="sm" len="sm"/>
          </a:ln>
          <a:effectLst/>
        </p:spPr>
        <p:txBody>
          <a:bodyPr wrap="none" anchor="ctr"/>
          <a:lstStyle/>
          <a:p>
            <a:pPr algn="ctr"/>
            <a:r>
              <a:rPr lang="en-US" dirty="0">
                <a:solidFill>
                  <a:srgbClr val="FFFFFF"/>
                </a:solidFill>
                <a:effectLst/>
                <a:latin typeface="Corbel" pitchFamily="34" charset="0"/>
              </a:rPr>
              <a:t>Large enough </a:t>
            </a:r>
          </a:p>
          <a:p>
            <a:pPr algn="ctr"/>
            <a:r>
              <a:rPr lang="en-US" dirty="0">
                <a:solidFill>
                  <a:srgbClr val="FFFFFF"/>
                </a:solidFill>
                <a:effectLst/>
                <a:latin typeface="Corbel" pitchFamily="34" charset="0"/>
              </a:rPr>
              <a:t>to bodily enter</a:t>
            </a:r>
            <a:endParaRPr lang="en-US" b="0" dirty="0">
              <a:solidFill>
                <a:srgbClr val="FFFFFF"/>
              </a:solidFill>
              <a:effectLst/>
              <a:latin typeface="Corbel" pitchFamily="34" charset="0"/>
            </a:endParaRPr>
          </a:p>
        </p:txBody>
      </p:sp>
      <p:sp>
        <p:nvSpPr>
          <p:cNvPr id="75780" name="AutoShape 4"/>
          <p:cNvSpPr>
            <a:spLocks noChangeArrowheads="1"/>
          </p:cNvSpPr>
          <p:nvPr/>
        </p:nvSpPr>
        <p:spPr bwMode="auto">
          <a:xfrm>
            <a:off x="744538" y="2228850"/>
            <a:ext cx="3116262" cy="1085850"/>
          </a:xfrm>
          <a:prstGeom prst="downArrowCallout">
            <a:avLst>
              <a:gd name="adj1" fmla="val 53810"/>
              <a:gd name="adj2" fmla="val 53810"/>
              <a:gd name="adj3" fmla="val 16667"/>
              <a:gd name="adj4" fmla="val 66667"/>
            </a:avLst>
          </a:prstGeom>
          <a:solidFill>
            <a:srgbClr val="0000FF"/>
          </a:solidFill>
          <a:ln w="38100">
            <a:solidFill>
              <a:schemeClr val="tx1"/>
            </a:solidFill>
            <a:miter lim="800000"/>
            <a:headEnd type="none" w="sm" len="sm"/>
            <a:tailEnd type="none" w="sm" len="sm"/>
          </a:ln>
          <a:effectLst/>
        </p:spPr>
        <p:txBody>
          <a:bodyPr wrap="none" anchor="ctr"/>
          <a:lstStyle/>
          <a:p>
            <a:pPr algn="ctr"/>
            <a:r>
              <a:rPr lang="en-US" dirty="0">
                <a:solidFill>
                  <a:srgbClr val="FFFFFF"/>
                </a:solidFill>
                <a:effectLst/>
                <a:latin typeface="Corbel" pitchFamily="34" charset="0"/>
              </a:rPr>
              <a:t>Limited or restricted</a:t>
            </a:r>
          </a:p>
          <a:p>
            <a:pPr algn="ctr"/>
            <a:r>
              <a:rPr lang="en-US" dirty="0">
                <a:solidFill>
                  <a:srgbClr val="FFFFFF"/>
                </a:solidFill>
                <a:effectLst/>
                <a:latin typeface="Corbel" pitchFamily="34" charset="0"/>
              </a:rPr>
              <a:t>access</a:t>
            </a:r>
            <a:endParaRPr lang="en-US" b="0" dirty="0">
              <a:solidFill>
                <a:srgbClr val="FFFFFF"/>
              </a:solidFill>
              <a:effectLst/>
              <a:latin typeface="Corbel" pitchFamily="34" charset="0"/>
            </a:endParaRPr>
          </a:p>
        </p:txBody>
      </p:sp>
      <p:sp>
        <p:nvSpPr>
          <p:cNvPr id="75781" name="AutoShape 5"/>
          <p:cNvSpPr>
            <a:spLocks noChangeArrowheads="1"/>
          </p:cNvSpPr>
          <p:nvPr/>
        </p:nvSpPr>
        <p:spPr bwMode="auto">
          <a:xfrm>
            <a:off x="744538" y="3314700"/>
            <a:ext cx="4673600" cy="914400"/>
          </a:xfrm>
          <a:prstGeom prst="rightArrowCallout">
            <a:avLst>
              <a:gd name="adj1" fmla="val 31250"/>
              <a:gd name="adj2" fmla="val 25000"/>
              <a:gd name="adj3" fmla="val 62505"/>
              <a:gd name="adj4" fmla="val 66667"/>
            </a:avLst>
          </a:prstGeom>
          <a:solidFill>
            <a:srgbClr val="0000FF"/>
          </a:solidFill>
          <a:ln w="38100">
            <a:solidFill>
              <a:schemeClr val="tx1"/>
            </a:solidFill>
            <a:miter lim="800000"/>
            <a:headEnd type="none" w="sm" len="sm"/>
            <a:tailEnd type="none" w="sm" len="sm"/>
          </a:ln>
          <a:effectLst/>
        </p:spPr>
        <p:txBody>
          <a:bodyPr wrap="none" anchor="ctr"/>
          <a:lstStyle/>
          <a:p>
            <a:pPr algn="ctr"/>
            <a:r>
              <a:rPr lang="en-US" dirty="0">
                <a:solidFill>
                  <a:srgbClr val="FFFFFF"/>
                </a:solidFill>
                <a:effectLst/>
                <a:latin typeface="Corbel" pitchFamily="34" charset="0"/>
              </a:rPr>
              <a:t>Not designed for </a:t>
            </a:r>
          </a:p>
          <a:p>
            <a:pPr algn="ctr"/>
            <a:r>
              <a:rPr lang="en-US" dirty="0">
                <a:solidFill>
                  <a:srgbClr val="FFFFFF"/>
                </a:solidFill>
                <a:effectLst/>
                <a:latin typeface="Corbel" pitchFamily="34" charset="0"/>
              </a:rPr>
              <a:t>continuous occupancy</a:t>
            </a:r>
            <a:endParaRPr lang="en-US" b="0" dirty="0">
              <a:solidFill>
                <a:srgbClr val="FFFFFF"/>
              </a:solidFill>
              <a:effectLst/>
              <a:latin typeface="Corbel" pitchFamily="34" charset="0"/>
            </a:endParaRPr>
          </a:p>
        </p:txBody>
      </p:sp>
      <p:sp>
        <p:nvSpPr>
          <p:cNvPr id="75782" name="Rectangle 6"/>
          <p:cNvSpPr>
            <a:spLocks noChangeArrowheads="1"/>
          </p:cNvSpPr>
          <p:nvPr/>
        </p:nvSpPr>
        <p:spPr bwMode="auto">
          <a:xfrm>
            <a:off x="5418138" y="3314700"/>
            <a:ext cx="2438400" cy="914400"/>
          </a:xfrm>
          <a:prstGeom prst="rect">
            <a:avLst/>
          </a:prstGeom>
          <a:solidFill>
            <a:srgbClr val="0000FF"/>
          </a:solidFill>
          <a:ln w="38100">
            <a:solidFill>
              <a:schemeClr val="tx1"/>
            </a:solidFill>
            <a:miter lim="800000"/>
            <a:headEnd type="none" w="sm" len="sm"/>
            <a:tailEnd type="none" w="sm" len="sm"/>
          </a:ln>
          <a:effectLst/>
        </p:spPr>
        <p:txBody>
          <a:bodyPr wrap="none" anchor="ctr"/>
          <a:lstStyle/>
          <a:p>
            <a:pPr algn="ctr"/>
            <a:r>
              <a:rPr lang="en-US" dirty="0">
                <a:solidFill>
                  <a:srgbClr val="FFFFFF"/>
                </a:solidFill>
                <a:effectLst/>
                <a:latin typeface="Corbel" pitchFamily="34" charset="0"/>
              </a:rPr>
              <a:t>Confined</a:t>
            </a:r>
          </a:p>
          <a:p>
            <a:pPr algn="ctr"/>
            <a:r>
              <a:rPr lang="en-US" dirty="0">
                <a:solidFill>
                  <a:srgbClr val="FFFFFF"/>
                </a:solidFill>
                <a:effectLst/>
                <a:latin typeface="Corbel" pitchFamily="34" charset="0"/>
              </a:rPr>
              <a:t>Space</a:t>
            </a:r>
            <a:endParaRPr lang="en-US" b="0" dirty="0">
              <a:solidFill>
                <a:srgbClr val="FFFFFF"/>
              </a:solidFill>
              <a:effectLst/>
              <a:latin typeface="Corbel" pitchFamily="34" charset="0"/>
            </a:endParaRPr>
          </a:p>
        </p:txBody>
      </p:sp>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74953364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04800" y="133350"/>
            <a:ext cx="8534400" cy="762000"/>
          </a:xfrm>
        </p:spPr>
        <p:txBody>
          <a:bodyPr anchor="ctr">
            <a:normAutofit/>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Permit-Required Confined Space</a:t>
            </a:r>
            <a:endPar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Slide Number Placeholder 4"/>
          <p:cNvSpPr>
            <a:spLocks noGrp="1"/>
          </p:cNvSpPr>
          <p:nvPr>
            <p:ph type="sldNum" idx="12"/>
          </p:nvPr>
        </p:nvSpPr>
        <p:spPr/>
        <p:txBody>
          <a:bodyPr/>
          <a:lstStyle/>
          <a:p>
            <a:fld id="{2B38FC51-9CD2-4FFC-AF31-4DEC133E3F88}"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182</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7828" name="Text Box 4"/>
          <p:cNvSpPr txBox="1">
            <a:spLocks noChangeArrowheads="1"/>
          </p:cNvSpPr>
          <p:nvPr/>
        </p:nvSpPr>
        <p:spPr bwMode="auto">
          <a:xfrm>
            <a:off x="4114800" y="971550"/>
            <a:ext cx="4648200" cy="2693045"/>
          </a:xfrm>
          <a:prstGeom prst="rect">
            <a:avLst/>
          </a:prstGeom>
          <a:noFill/>
          <a:ln w="38100">
            <a:solidFill>
              <a:schemeClr val="accent2">
                <a:lumMod val="75000"/>
              </a:schemeClr>
            </a:solidFill>
            <a:miter lim="800000"/>
            <a:headEnd type="none" w="sm" len="sm"/>
            <a:tailEnd type="none" w="sm" len="sm"/>
          </a:ln>
          <a:effectLst/>
        </p:spPr>
        <p:txBody>
          <a:bodyPr wrap="square">
            <a:spAutoFit/>
          </a:bodyPr>
          <a:lstStyle/>
          <a:p>
            <a:pPr marL="274320" indent="-274320">
              <a:spcAft>
                <a:spcPts val="600"/>
              </a:spcAft>
              <a:buClr>
                <a:srgbClr val="00B0F0"/>
              </a:buClr>
              <a:buFont typeface="Wingdings" panose="05000000000000000000" pitchFamily="2" charset="2"/>
              <a:buChar char="Ø"/>
            </a:pPr>
            <a:r>
              <a:rPr lang="en-US" sz="160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Oxygen deficient (19.5% or less)</a:t>
            </a:r>
          </a:p>
          <a:p>
            <a:pPr marL="274320" indent="-274320">
              <a:spcAft>
                <a:spcPts val="600"/>
              </a:spcAft>
              <a:buClr>
                <a:srgbClr val="00B0F0"/>
              </a:buClr>
              <a:buFont typeface="Wingdings" panose="05000000000000000000" pitchFamily="2" charset="2"/>
              <a:buChar char="Ø"/>
            </a:pPr>
            <a:r>
              <a:rPr lang="en-US" sz="160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Oxygen enriched (23.5% or more)</a:t>
            </a:r>
          </a:p>
          <a:p>
            <a:pPr marL="274320" indent="-274320">
              <a:spcAft>
                <a:spcPts val="600"/>
              </a:spcAft>
              <a:buClr>
                <a:srgbClr val="00B0F0"/>
              </a:buClr>
              <a:buFont typeface="Wingdings" panose="05000000000000000000" pitchFamily="2" charset="2"/>
              <a:buChar char="Ø"/>
            </a:pPr>
            <a:r>
              <a:rPr lang="en-US" sz="160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Flammable (10% Lower Explosive Limit (LEL) or more)</a:t>
            </a:r>
          </a:p>
          <a:p>
            <a:pPr marL="274320" indent="-274320">
              <a:spcAft>
                <a:spcPts val="600"/>
              </a:spcAft>
              <a:buClr>
                <a:srgbClr val="00B0F0"/>
              </a:buClr>
              <a:buFont typeface="Wingdings" panose="05000000000000000000" pitchFamily="2" charset="2"/>
              <a:buChar char="Ø"/>
            </a:pPr>
            <a:r>
              <a:rPr lang="en-US" sz="160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Toxic (above Permissible Exposure Limit (PEL))</a:t>
            </a:r>
          </a:p>
          <a:p>
            <a:pPr marL="274320" indent="-274320">
              <a:spcAft>
                <a:spcPts val="600"/>
              </a:spcAft>
              <a:buClr>
                <a:srgbClr val="00B0F0"/>
              </a:buClr>
              <a:buFont typeface="Wingdings" panose="05000000000000000000" pitchFamily="2" charset="2"/>
              <a:buChar char="Ø"/>
            </a:pPr>
            <a:r>
              <a:rPr lang="en-US" sz="160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Combustible dust (at or above LEL)</a:t>
            </a:r>
          </a:p>
          <a:p>
            <a:pPr marL="274320" indent="-274320">
              <a:spcAft>
                <a:spcPts val="600"/>
              </a:spcAft>
              <a:buClr>
                <a:srgbClr val="00B0F0"/>
              </a:buClr>
              <a:buFont typeface="Wingdings" panose="05000000000000000000" pitchFamily="2" charset="2"/>
              <a:buChar char="Ø"/>
            </a:pPr>
            <a:r>
              <a:rPr lang="en-US" sz="160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Other Immediately Dangerous to Life and Health (IDLH)</a:t>
            </a:r>
          </a:p>
        </p:txBody>
      </p:sp>
      <p:pic>
        <p:nvPicPr>
          <p:cNvPr id="10" name="Picture 9" descr="Picture on lower right side - shows a Danger sign for confined space with a hazardous atmosphere." title="Permit-Required Confined Spa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3836670"/>
            <a:ext cx="2123766" cy="1097280"/>
          </a:xfrm>
          <a:prstGeom prst="rect">
            <a:avLst/>
          </a:prstGeom>
        </p:spPr>
      </p:pic>
      <p:pic>
        <p:nvPicPr>
          <p:cNvPr id="11" name="Picture 10" descr="Center picture is of a person where the necessary safety equipment for a confined space." title="Permit-Required Confined Spac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1428750"/>
            <a:ext cx="1143000" cy="1457325"/>
          </a:xfrm>
          <a:prstGeom prst="rect">
            <a:avLst/>
          </a:prstGeom>
          <a:ln w="3175" cap="sq">
            <a:solidFill>
              <a:schemeClr val="tx2">
                <a:lumMod val="25000"/>
              </a:schemeClr>
            </a:solidFill>
            <a:prstDash val="solid"/>
            <a:miter lim="800000"/>
          </a:ln>
          <a:effectLst>
            <a:outerShdw blurRad="50800" dist="38100" dir="2700000" algn="tl" rotWithShape="0">
              <a:srgbClr val="000000">
                <a:alpha val="43000"/>
              </a:srgbClr>
            </a:outerShdw>
          </a:effectLst>
        </p:spPr>
      </p:pic>
      <p:sp>
        <p:nvSpPr>
          <p:cNvPr id="12" name="AutoShape 3"/>
          <p:cNvSpPr txBox="1">
            <a:spLocks noChangeArrowheads="1"/>
          </p:cNvSpPr>
          <p:nvPr/>
        </p:nvSpPr>
        <p:spPr bwMode="auto">
          <a:xfrm>
            <a:off x="381000" y="1017270"/>
            <a:ext cx="2377440" cy="3657600"/>
          </a:xfrm>
          <a:prstGeom prst="downArrowCallout">
            <a:avLst>
              <a:gd name="adj1" fmla="val 15194"/>
              <a:gd name="adj2" fmla="val 25000"/>
              <a:gd name="adj3" fmla="val 29213"/>
              <a:gd name="adj4" fmla="val 66667"/>
            </a:avLst>
          </a:prstGeom>
          <a:solidFill>
            <a:srgbClr val="0000FF"/>
          </a:solidFill>
          <a:ln w="38100">
            <a:solidFill>
              <a:schemeClr val="tx1"/>
            </a:solidFill>
            <a:miter lim="800000"/>
            <a:headEnd type="none" w="sm" len="sm"/>
            <a:tailEnd type="none" w="sm" len="sm"/>
          </a:ln>
          <a:effectLst/>
        </p:spPr>
        <p:txBody>
          <a:bodyPr spcFirstLastPara="1" wrap="square" lIns="0" tIns="0" rIns="0" bIns="0" anchor="ctr" anchorCtr="0">
            <a:norm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182880" indent="0">
              <a:buFont typeface="Montserrat Light"/>
              <a:buNone/>
            </a:pPr>
            <a:r>
              <a:rPr lang="en-US" sz="28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Has or has the potential to contain a hazardous atmosphere?</a:t>
            </a:r>
          </a:p>
        </p:txBody>
      </p:sp>
      <p:pic>
        <p:nvPicPr>
          <p:cNvPr id="13" name="Picture 12" descr="Bottom center sign: &quot;Danger - Confined Space Hazardous Atmosphere, check oxygen level before and during entry.&quot;" title="Permit-Required Confined Spac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38400" y="3714750"/>
            <a:ext cx="1558681" cy="1188720"/>
          </a:xfrm>
          <a:prstGeom prst="rect">
            <a:avLst/>
          </a:prstGeom>
        </p:spPr>
      </p:pic>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12654262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04800" y="133350"/>
            <a:ext cx="8458200" cy="897550"/>
          </a:xfrm>
        </p:spPr>
        <p:txBody>
          <a:bodyPr anchor="ctr">
            <a:normAutofit/>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Potential Engulfment</a:t>
            </a:r>
          </a:p>
        </p:txBody>
      </p:sp>
      <p:sp>
        <p:nvSpPr>
          <p:cNvPr id="7" name="Slide Number Placeholder 4"/>
          <p:cNvSpPr>
            <a:spLocks noGrp="1"/>
          </p:cNvSpPr>
          <p:nvPr>
            <p:ph type="sldNum" idx="12"/>
          </p:nvPr>
        </p:nvSpPr>
        <p:spPr/>
        <p:txBody>
          <a:bodyPr/>
          <a:lstStyle/>
          <a:p>
            <a:fld id="{92E0D175-D594-40F0-9B47-FDC9CD1089D8}"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183</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5" name="Text Box 4"/>
          <p:cNvSpPr txBox="1">
            <a:spLocks noGrp="1" noChangeArrowheads="1"/>
          </p:cNvSpPr>
          <p:nvPr>
            <p:ph sz="half" idx="4294967295"/>
          </p:nvPr>
        </p:nvSpPr>
        <p:spPr bwMode="auto">
          <a:xfrm>
            <a:off x="3657600" y="971550"/>
            <a:ext cx="5105400" cy="1641475"/>
          </a:xfrm>
          <a:prstGeom prst="rect">
            <a:avLst/>
          </a:prstGeom>
          <a:noFill/>
          <a:ln w="38100">
            <a:solidFill>
              <a:schemeClr val="accent2">
                <a:lumMod val="75000"/>
              </a:schemeClr>
            </a:solidFill>
            <a:miter lim="800000"/>
            <a:headEnd type="none" w="sm" len="sm"/>
            <a:tailEnd type="none" w="sm" len="sm"/>
          </a:ln>
          <a:effectLst/>
        </p:spPr>
        <p:txBody>
          <a:bodyPr wrap="square">
            <a:noAutofit/>
          </a:bodyPr>
          <a:lstStyle/>
          <a:p>
            <a:pPr marL="182880" indent="0">
              <a:buNone/>
            </a:pPr>
            <a:r>
              <a:rPr lang="en-US" b="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Engulfment may occur by materials being introduced or removed from the space or by an entrant being drawn down into materials.</a:t>
            </a:r>
          </a:p>
        </p:txBody>
      </p:sp>
      <p:pic>
        <p:nvPicPr>
          <p:cNvPr id="9" name="Picture 8" descr="Drawing of a person who has fallen into a confined space." title="Potential Engulf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1" y="2876550"/>
            <a:ext cx="2286000" cy="1724955"/>
          </a:xfrm>
          <a:prstGeom prst="rect">
            <a:avLst/>
          </a:prstGeom>
        </p:spPr>
      </p:pic>
      <p:pic>
        <p:nvPicPr>
          <p:cNvPr id="10" name="Picture 9" descr="The picture on the left side shows a person who has fallen into a confined space and the procedures they are using to free him." title="Potential Engulfment"/>
          <p:cNvPicPr>
            <a:picLocks noChangeAspect="1"/>
          </p:cNvPicPr>
          <p:nvPr/>
        </p:nvPicPr>
        <p:blipFill>
          <a:blip r:embed="rId4" cstate="print"/>
          <a:stretch>
            <a:fillRect/>
          </a:stretch>
        </p:blipFill>
        <p:spPr>
          <a:xfrm>
            <a:off x="304800" y="3257550"/>
            <a:ext cx="2781561" cy="1564629"/>
          </a:xfrm>
          <a:prstGeom prst="rect">
            <a:avLst/>
          </a:prstGeom>
          <a:ln w="3175" cap="sq">
            <a:solidFill>
              <a:schemeClr val="tx2">
                <a:lumMod val="25000"/>
              </a:schemeClr>
            </a:solidFill>
            <a:prstDash val="solid"/>
            <a:miter lim="800000"/>
          </a:ln>
          <a:effectLst>
            <a:outerShdw blurRad="50800" dist="38100" dir="2700000" algn="tl" rotWithShape="0">
              <a:srgbClr val="000000">
                <a:alpha val="43000"/>
              </a:srgbClr>
            </a:outerShdw>
          </a:effectLst>
        </p:spPr>
      </p:pic>
      <p:pic>
        <p:nvPicPr>
          <p:cNvPr id="11" name="Picture 10" descr="Center drawing shows how quickly a person can become engulfed." title="Potential Engulfment"/>
          <p:cNvPicPr>
            <a:picLocks noChangeAspect="1"/>
          </p:cNvPicPr>
          <p:nvPr/>
        </p:nvPicPr>
        <p:blipFill>
          <a:blip r:embed="rId5" cstate="print"/>
          <a:stretch>
            <a:fillRect/>
          </a:stretch>
        </p:blipFill>
        <p:spPr>
          <a:xfrm>
            <a:off x="3276600" y="2876550"/>
            <a:ext cx="3095285" cy="1428593"/>
          </a:xfrm>
          <a:prstGeom prst="rect">
            <a:avLst/>
          </a:prstGeom>
        </p:spPr>
      </p:pic>
      <p:sp>
        <p:nvSpPr>
          <p:cNvPr id="12" name="AutoShape 3"/>
          <p:cNvSpPr txBox="1">
            <a:spLocks noChangeArrowheads="1"/>
          </p:cNvSpPr>
          <p:nvPr/>
        </p:nvSpPr>
        <p:spPr bwMode="auto">
          <a:xfrm>
            <a:off x="304800" y="971550"/>
            <a:ext cx="2834640" cy="2103120"/>
          </a:xfrm>
          <a:prstGeom prst="downArrowCallout">
            <a:avLst>
              <a:gd name="adj1" fmla="val 19680"/>
              <a:gd name="adj2" fmla="val 32381"/>
              <a:gd name="adj3" fmla="val 22833"/>
              <a:gd name="adj4" fmla="val 66667"/>
            </a:avLst>
          </a:prstGeom>
          <a:solidFill>
            <a:srgbClr val="0000FF"/>
          </a:solidFill>
          <a:ln w="38100">
            <a:solidFill>
              <a:schemeClr val="tx1"/>
            </a:solidFill>
            <a:miter lim="800000"/>
            <a:headEnd type="none" w="sm" len="sm"/>
            <a:tailEnd type="none" w="sm" len="sm"/>
          </a:ln>
          <a:effectLst/>
        </p:spPr>
        <p:txBody>
          <a:bodyPr spcFirstLastPara="1" wrap="square" lIns="0" tIns="0" rIns="0" bIns="0" anchor="ctr" anchorCtr="0">
            <a:norm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182880" indent="0" algn="ctr">
              <a:buFont typeface="Montserrat Light"/>
              <a:buNone/>
            </a:pPr>
            <a:r>
              <a:rPr lang="en-US"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Has the potential for engulfment?</a:t>
            </a:r>
          </a:p>
        </p:txBody>
      </p:sp>
      <p:sp>
        <p:nvSpPr>
          <p:cNvPr id="13" name="TextBox 12"/>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8131462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133350"/>
            <a:ext cx="8534400" cy="762000"/>
          </a:xfrm>
        </p:spPr>
        <p:txBody>
          <a:bodyPr anchor="ctr">
            <a:noAutofit/>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Internal Configuration Hazard</a:t>
            </a:r>
          </a:p>
        </p:txBody>
      </p:sp>
      <p:sp>
        <p:nvSpPr>
          <p:cNvPr id="7" name="Slide Number Placeholder 4"/>
          <p:cNvSpPr>
            <a:spLocks noGrp="1"/>
          </p:cNvSpPr>
          <p:nvPr>
            <p:ph type="sldNum" idx="12"/>
          </p:nvPr>
        </p:nvSpPr>
        <p:spPr/>
        <p:txBody>
          <a:bodyPr/>
          <a:lstStyle/>
          <a:p>
            <a:fld id="{23FF1FD6-D15C-4727-80A2-9D52910EDD2D}"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184</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Text Box 4"/>
          <p:cNvSpPr txBox="1">
            <a:spLocks noGrp="1" noChangeArrowheads="1"/>
          </p:cNvSpPr>
          <p:nvPr>
            <p:ph sz="half" idx="4294967295"/>
          </p:nvPr>
        </p:nvSpPr>
        <p:spPr bwMode="auto">
          <a:xfrm>
            <a:off x="3962400" y="895350"/>
            <a:ext cx="4876800" cy="1905000"/>
          </a:xfrm>
          <a:prstGeom prst="rect">
            <a:avLst/>
          </a:prstGeom>
          <a:noFill/>
          <a:ln w="38100">
            <a:solidFill>
              <a:schemeClr val="accent2">
                <a:lumMod val="75000"/>
              </a:schemeClr>
            </a:solidFill>
            <a:miter lim="800000"/>
            <a:headEnd type="none" w="sm" len="sm"/>
            <a:tailEnd type="none" w="sm" len="sm"/>
          </a:ln>
          <a:effectLst/>
        </p:spPr>
        <p:txBody>
          <a:bodyPr wrap="square">
            <a:normAutofit fontScale="92500" lnSpcReduction="10000"/>
          </a:bodyPr>
          <a:lstStyle/>
          <a:p>
            <a:pPr marL="182880" indent="0">
              <a:buNone/>
            </a:pPr>
            <a:r>
              <a:rPr lang="en-US"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Has an internal configuration such that an entrant could be trapped or asphyxiated by inwardly converging walls or by a floor which slopes downward and tapers to a smaller cross section.</a:t>
            </a:r>
            <a:endParaRPr lang="en-US" b="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9" name="Picture 8" descr="The bottom right picutre shows someone in a round tube where there could be the potential chance to become trapped." title="Internal Configuration Hazard"/>
          <p:cNvPicPr>
            <a:picLocks noChangeAspect="1"/>
          </p:cNvPicPr>
          <p:nvPr/>
        </p:nvPicPr>
        <p:blipFill>
          <a:blip r:embed="rId3" cstate="print"/>
          <a:stretch>
            <a:fillRect/>
          </a:stretch>
        </p:blipFill>
        <p:spPr>
          <a:xfrm>
            <a:off x="914400" y="3333750"/>
            <a:ext cx="2209800" cy="1245721"/>
          </a:xfrm>
          <a:prstGeom prst="ellipse">
            <a:avLst/>
          </a:prstGeom>
          <a:ln w="9525" cap="rnd">
            <a:solidFill>
              <a:schemeClr val="tx2">
                <a:lumMod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Picture of grain bins. Potential hazards for becoming trapped in the contents of the bin." title="Internal Configuration Hazard"/>
          <p:cNvPicPr>
            <a:picLocks noChangeAspect="1"/>
          </p:cNvPicPr>
          <p:nvPr/>
        </p:nvPicPr>
        <p:blipFill>
          <a:blip r:embed="rId4" cstate="print"/>
          <a:stretch>
            <a:fillRect/>
          </a:stretch>
        </p:blipFill>
        <p:spPr>
          <a:xfrm>
            <a:off x="4572000" y="3105150"/>
            <a:ext cx="3290680" cy="1657350"/>
          </a:xfrm>
          <a:prstGeom prst="rect">
            <a:avLst/>
          </a:prstGeom>
        </p:spPr>
      </p:pic>
      <p:sp>
        <p:nvSpPr>
          <p:cNvPr id="11" name="AutoShape 3"/>
          <p:cNvSpPr txBox="1">
            <a:spLocks noChangeArrowheads="1"/>
          </p:cNvSpPr>
          <p:nvPr/>
        </p:nvSpPr>
        <p:spPr bwMode="auto">
          <a:xfrm>
            <a:off x="381000" y="895350"/>
            <a:ext cx="3200400" cy="2286000"/>
          </a:xfrm>
          <a:prstGeom prst="downArrowCallout">
            <a:avLst>
              <a:gd name="adj1" fmla="val 16019"/>
              <a:gd name="adj2" fmla="val 26357"/>
              <a:gd name="adj3" fmla="val 22833"/>
              <a:gd name="adj4" fmla="val 66667"/>
            </a:avLst>
          </a:prstGeom>
          <a:solidFill>
            <a:srgbClr val="0000FF"/>
          </a:solidFill>
          <a:ln w="38100">
            <a:solidFill>
              <a:schemeClr val="tx1"/>
            </a:solidFill>
            <a:miter lim="800000"/>
            <a:headEnd type="none" w="sm" len="sm"/>
            <a:tailEnd type="none" w="sm" len="sm"/>
          </a:ln>
          <a:effectLst/>
        </p:spPr>
        <p:txBody>
          <a:bodyPr spcFirstLastPara="1" wrap="square" lIns="0" tIns="0" rIns="0" bIns="0" anchor="ctr" anchorCtr="0">
            <a:norm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91440" indent="0" algn="ctr">
              <a:buFont typeface="Montserrat Light"/>
              <a:buNone/>
            </a:pPr>
            <a:r>
              <a:rPr lang="en-US"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Internal configuration hazard?</a:t>
            </a:r>
          </a:p>
        </p:txBody>
      </p:sp>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18770561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8600" y="133350"/>
            <a:ext cx="8686800" cy="838200"/>
          </a:xfrm>
        </p:spPr>
        <p:txBody>
          <a:bodyPr anchor="ctr">
            <a:normAutofit/>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Other Hazards</a:t>
            </a:r>
          </a:p>
        </p:txBody>
      </p:sp>
      <p:sp>
        <p:nvSpPr>
          <p:cNvPr id="7" name="Slide Number Placeholder 4"/>
          <p:cNvSpPr>
            <a:spLocks noGrp="1"/>
          </p:cNvSpPr>
          <p:nvPr>
            <p:ph type="sldNum" idx="12"/>
          </p:nvPr>
        </p:nvSpPr>
        <p:spPr/>
        <p:txBody>
          <a:bodyPr/>
          <a:lstStyle/>
          <a:p>
            <a:fld id="{21003123-7AE4-411E-AA6E-FF44B980DDCC}"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185</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Text Box 4"/>
          <p:cNvSpPr txBox="1">
            <a:spLocks noGrp="1" noChangeArrowheads="1"/>
          </p:cNvSpPr>
          <p:nvPr>
            <p:ph sz="half" idx="4294967295"/>
          </p:nvPr>
        </p:nvSpPr>
        <p:spPr bwMode="auto">
          <a:xfrm>
            <a:off x="3886200" y="971550"/>
            <a:ext cx="4876800" cy="1477328"/>
          </a:xfrm>
          <a:prstGeom prst="rect">
            <a:avLst/>
          </a:prstGeom>
          <a:noFill/>
          <a:ln w="38100">
            <a:solidFill>
              <a:schemeClr val="accent2">
                <a:lumMod val="75000"/>
              </a:schemeClr>
            </a:solidFill>
            <a:miter lim="800000"/>
            <a:headEnd type="none" w="sm" len="sm"/>
            <a:tailEnd type="none" w="sm" len="sm"/>
          </a:ln>
          <a:effectLst/>
        </p:spPr>
        <p:txBody>
          <a:bodyPr wrap="square">
            <a:spAutoFit/>
          </a:bodyPr>
          <a:lstStyle/>
          <a:p>
            <a:pPr marL="182880" indent="0">
              <a:buNone/>
            </a:pPr>
            <a:r>
              <a:rPr lang="en-US" sz="240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Other hazards capable of causing death, serious physical harm, or interfering with the entrants ability to escape.</a:t>
            </a:r>
          </a:p>
        </p:txBody>
      </p:sp>
      <p:pic>
        <p:nvPicPr>
          <p:cNvPr id="9" name="Picture 8" descr="Diagram on the right side showing further hazards when entering confined spaces." title="Other Hazards"/>
          <p:cNvPicPr>
            <a:picLocks noChangeAspect="1"/>
          </p:cNvPicPr>
          <p:nvPr/>
        </p:nvPicPr>
        <p:blipFill>
          <a:blip r:embed="rId3" cstate="print"/>
          <a:stretch>
            <a:fillRect/>
          </a:stretch>
        </p:blipFill>
        <p:spPr>
          <a:xfrm>
            <a:off x="5638800" y="2724150"/>
            <a:ext cx="2922588" cy="1600200"/>
          </a:xfrm>
          <a:prstGeom prst="rect">
            <a:avLst/>
          </a:prstGeom>
        </p:spPr>
      </p:pic>
      <p:pic>
        <p:nvPicPr>
          <p:cNvPr id="10" name="Picture 9" descr="Drawing of a skylight area and some of the hazards associated with this area of work." title="Other Hazards"/>
          <p:cNvPicPr>
            <a:picLocks noChangeAspect="1"/>
          </p:cNvPicPr>
          <p:nvPr/>
        </p:nvPicPr>
        <p:blipFill>
          <a:blip r:embed="rId4" cstate="print"/>
          <a:stretch>
            <a:fillRect/>
          </a:stretch>
        </p:blipFill>
        <p:spPr>
          <a:xfrm>
            <a:off x="2721997" y="2724150"/>
            <a:ext cx="2612003" cy="2057400"/>
          </a:xfrm>
          <a:prstGeom prst="rect">
            <a:avLst/>
          </a:prstGeom>
        </p:spPr>
      </p:pic>
      <p:sp>
        <p:nvSpPr>
          <p:cNvPr id="11" name="AutoShape 3"/>
          <p:cNvSpPr txBox="1">
            <a:spLocks noChangeArrowheads="1"/>
          </p:cNvSpPr>
          <p:nvPr/>
        </p:nvSpPr>
        <p:spPr bwMode="auto">
          <a:xfrm>
            <a:off x="345910" y="971550"/>
            <a:ext cx="2834640" cy="2560320"/>
          </a:xfrm>
          <a:prstGeom prst="downArrowCallout">
            <a:avLst>
              <a:gd name="adj1" fmla="val 15194"/>
              <a:gd name="adj2" fmla="val 25000"/>
              <a:gd name="adj3" fmla="val 25688"/>
              <a:gd name="adj4" fmla="val 66667"/>
            </a:avLst>
          </a:prstGeom>
          <a:solidFill>
            <a:srgbClr val="0000FF"/>
          </a:solidFill>
          <a:ln w="38100">
            <a:solidFill>
              <a:schemeClr val="tx1"/>
            </a:solidFill>
            <a:miter lim="800000"/>
            <a:headEnd type="none" w="sm" len="sm"/>
            <a:tailEnd type="none" w="sm" len="sm"/>
          </a:ln>
          <a:effectLst/>
        </p:spPr>
        <p:txBody>
          <a:bodyPr spcFirstLastPara="1" wrap="none" lIns="0" tIns="0" rIns="0" bIns="0" anchor="ctr" anchorCtr="0">
            <a:norm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algn="ctr">
              <a:buFont typeface="Montserrat Light"/>
              <a:buNone/>
            </a:pPr>
            <a:r>
              <a:rPr lang="en-US" sz="26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Any other </a:t>
            </a:r>
          </a:p>
          <a:p>
            <a:pPr algn="ctr">
              <a:buFont typeface="Montserrat Light"/>
              <a:buNone/>
            </a:pPr>
            <a:r>
              <a:rPr lang="en-US" sz="26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recognized serious</a:t>
            </a:r>
          </a:p>
          <a:p>
            <a:pPr algn="ctr">
              <a:buFont typeface="Montserrat Light"/>
              <a:buNone/>
            </a:pPr>
            <a:r>
              <a:rPr lang="en-US" sz="26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safety or health</a:t>
            </a:r>
          </a:p>
          <a:p>
            <a:pPr algn="ctr">
              <a:buFont typeface="Montserrat Light"/>
              <a:buNone/>
            </a:pPr>
            <a:r>
              <a:rPr lang="en-US" sz="26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hazard?</a:t>
            </a:r>
          </a:p>
        </p:txBody>
      </p:sp>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36328595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209550"/>
            <a:ext cx="8458200" cy="668950"/>
          </a:xfrm>
          <a:noFill/>
          <a:ln/>
        </p:spPr>
        <p:txBody>
          <a:bodyPr>
            <a:normAutofit/>
          </a:bodyPr>
          <a:lstStyle/>
          <a:p>
            <a:r>
              <a:rPr lang="en-US" sz="4400" b="1" dirty="0">
                <a:latin typeface="Microsoft Sans Serif" panose="020B0604020202020204" pitchFamily="34" charset="0"/>
                <a:ea typeface="Microsoft Sans Serif" panose="020B0604020202020204" pitchFamily="34" charset="0"/>
                <a:cs typeface="Microsoft Sans Serif" panose="020B0604020202020204" pitchFamily="34" charset="0"/>
              </a:rPr>
              <a:t>Examples of Confined Spaces</a:t>
            </a:r>
          </a:p>
        </p:txBody>
      </p:sp>
      <p:sp>
        <p:nvSpPr>
          <p:cNvPr id="7" name="Slide Number Placeholder 6"/>
          <p:cNvSpPr>
            <a:spLocks noGrp="1"/>
          </p:cNvSpPr>
          <p:nvPr>
            <p:ph type="sldNum" idx="12"/>
          </p:nvPr>
        </p:nvSpPr>
        <p:spPr/>
        <p:txBody>
          <a:bodyPr/>
          <a:lstStyle/>
          <a:p>
            <a:fld id="{8397E345-C588-4E0A-8A30-FD5E4B927AB7}"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186</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3" name="Table 2" descr="The table lists examples of confined spaces." title="Examples of Confined Spaces"/>
          <p:cNvGraphicFramePr>
            <a:graphicFrameLocks noGrp="1"/>
          </p:cNvGraphicFramePr>
          <p:nvPr>
            <p:extLst>
              <p:ext uri="{D42A27DB-BD31-4B8C-83A1-F6EECF244321}">
                <p14:modId xmlns:p14="http://schemas.microsoft.com/office/powerpoint/2010/main" val="2680935310"/>
              </p:ext>
            </p:extLst>
          </p:nvPr>
        </p:nvGraphicFramePr>
        <p:xfrm>
          <a:off x="1295400" y="1200150"/>
          <a:ext cx="6096000" cy="3200400"/>
        </p:xfrm>
        <a:graphic>
          <a:graphicData uri="http://schemas.openxmlformats.org/drawingml/2006/table">
            <a:tbl>
              <a:tblPr firstRow="1" bandRow="1">
                <a:tableStyleId>{78C7DB3E-B18E-4498-B9E9-4BF899F018CE}</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Tanks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Vaults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Manholes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Pipes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Boilers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Trenches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Furnaces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Tunnels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Sewers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Ducts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Silos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Bins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Hoppers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457200" indent="-274320">
                        <a:buClr>
                          <a:schemeClr val="accent1"/>
                        </a:buClr>
                        <a:buFont typeface="Wingdings" panose="05000000000000000000" pitchFamily="2" charset="2"/>
                        <a:buChar char="Ø"/>
                      </a:pPr>
                      <a:r>
                        <a:rPr lang="en-US" sz="24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Pits</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7566018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133350"/>
            <a:ext cx="8382000" cy="685800"/>
          </a:xfrm>
          <a:noFill/>
          <a:ln/>
        </p:spPr>
        <p:txBody>
          <a:bodyPr anchor="ctr">
            <a:normAutofit/>
          </a:bodyPr>
          <a:lstStyle/>
          <a:p>
            <a:r>
              <a:rPr lang="en-US" sz="4400" b="1" dirty="0">
                <a:latin typeface="Microsoft Sans Serif" panose="020B0604020202020204" pitchFamily="34" charset="0"/>
                <a:ea typeface="Microsoft Sans Serif" panose="020B0604020202020204" pitchFamily="34" charset="0"/>
                <a:cs typeface="Microsoft Sans Serif" panose="020B0604020202020204" pitchFamily="34" charset="0"/>
              </a:rPr>
              <a:t>Hazards in Confined Spaces</a:t>
            </a:r>
          </a:p>
        </p:txBody>
      </p:sp>
      <p:sp>
        <p:nvSpPr>
          <p:cNvPr id="6147" name="Rectangle 3"/>
          <p:cNvSpPr>
            <a:spLocks noGrp="1" noChangeArrowheads="1"/>
          </p:cNvSpPr>
          <p:nvPr>
            <p:ph type="body" idx="1"/>
          </p:nvPr>
        </p:nvSpPr>
        <p:spPr>
          <a:xfrm>
            <a:off x="381000" y="971550"/>
            <a:ext cx="4343400" cy="3810000"/>
          </a:xfrm>
          <a:noFill/>
          <a:ln/>
        </p:spPr>
        <p:txBody>
          <a:bodyPr/>
          <a:lstStyle/>
          <a:p>
            <a:pPr>
              <a:spcAft>
                <a:spcPts val="600"/>
              </a:spcAft>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Oxygen Deficiency</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&lt;19.5% or &gt;23.5% oxygen concentration</a:t>
            </a:r>
          </a:p>
          <a:p>
            <a:pPr>
              <a:spcAft>
                <a:spcPts val="600"/>
              </a:spcAft>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Combustibles</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Methane</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Hydrogen</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Acetylene</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Propane</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Gasoline fumes</a:t>
            </a:r>
          </a:p>
        </p:txBody>
      </p:sp>
      <p:sp>
        <p:nvSpPr>
          <p:cNvPr id="7" name="Slide Number Placeholder 6"/>
          <p:cNvSpPr>
            <a:spLocks noGrp="1"/>
          </p:cNvSpPr>
          <p:nvPr>
            <p:ph type="sldNum" idx="12"/>
          </p:nvPr>
        </p:nvSpPr>
        <p:spPr/>
        <p:txBody>
          <a:bodyPr/>
          <a:lstStyle/>
          <a:p>
            <a:fld id="{CF22B0B3-5ADE-4D78-8227-F46B90B574EA}"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187</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148" name="Rectangle 4"/>
          <p:cNvSpPr>
            <a:spLocks noGrp="1" noChangeArrowheads="1"/>
          </p:cNvSpPr>
          <p:nvPr>
            <p:ph sz="half" idx="4294967295"/>
          </p:nvPr>
        </p:nvSpPr>
        <p:spPr>
          <a:xfrm>
            <a:off x="4724400" y="971550"/>
            <a:ext cx="4038600" cy="3962400"/>
          </a:xfrm>
          <a:noFill/>
          <a:ln/>
        </p:spPr>
        <p:txBody>
          <a:bodyPr/>
          <a:lstStyle/>
          <a:p>
            <a:pPr>
              <a:spcAft>
                <a:spcPts val="600"/>
              </a:spcAft>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Toxic Materials</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Carbon Monoxide</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Hydrogen Sulfide</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Welding fumes</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Corrosives</a:t>
            </a:r>
          </a:p>
          <a:p>
            <a:pPr>
              <a:spcAft>
                <a:spcPts val="600"/>
              </a:spcAft>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Electricity</a:t>
            </a:r>
          </a:p>
          <a:p>
            <a:pPr>
              <a:spcAft>
                <a:spcPts val="600"/>
              </a:spcAft>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Mechanical Hazards</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Mixers</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Crushers</a:t>
            </a: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8500161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150200"/>
            <a:ext cx="8382000" cy="821350"/>
          </a:xfrm>
          <a:noFill/>
          <a:ln/>
        </p:spPr>
        <p:txBody>
          <a:bodyPr anchor="ctr">
            <a:normAutofit/>
          </a:bodyPr>
          <a:lstStyle/>
          <a:p>
            <a:r>
              <a:rPr lang="en-US" sz="4400" b="1" dirty="0">
                <a:latin typeface="Microsoft Sans Serif" panose="020B0604020202020204" pitchFamily="34" charset="0"/>
                <a:ea typeface="Microsoft Sans Serif" panose="020B0604020202020204" pitchFamily="34" charset="0"/>
                <a:cs typeface="Microsoft Sans Serif" panose="020B0604020202020204" pitchFamily="34" charset="0"/>
              </a:rPr>
              <a:t>Testing the Atmosphere</a:t>
            </a:r>
          </a:p>
        </p:txBody>
      </p:sp>
      <p:sp>
        <p:nvSpPr>
          <p:cNvPr id="8" name="Slide Number Placeholder 5"/>
          <p:cNvSpPr>
            <a:spLocks noGrp="1"/>
          </p:cNvSpPr>
          <p:nvPr>
            <p:ph type="sldNum" idx="12"/>
          </p:nvPr>
        </p:nvSpPr>
        <p:spPr/>
        <p:txBody>
          <a:bodyPr/>
          <a:lstStyle/>
          <a:p>
            <a:fld id="{D701691A-6E0D-4EE7-941B-7ED308D18C3B}"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188</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7413" name="Picture 5" descr="GASMONIT"/>
          <p:cNvPicPr>
            <a:picLocks noChangeAspect="1" noChangeArrowheads="1"/>
          </p:cNvPicPr>
          <p:nvPr/>
        </p:nvPicPr>
        <p:blipFill>
          <a:blip r:embed="rId3" cstate="print"/>
          <a:srcRect/>
          <a:stretch>
            <a:fillRect/>
          </a:stretch>
        </p:blipFill>
        <p:spPr bwMode="auto">
          <a:xfrm>
            <a:off x="6324601" y="1771650"/>
            <a:ext cx="2409825" cy="1543050"/>
          </a:xfrm>
          <a:prstGeom prst="rect">
            <a:avLst/>
          </a:prstGeom>
          <a:noFill/>
        </p:spPr>
      </p:pic>
      <p:sp>
        <p:nvSpPr>
          <p:cNvPr id="2" name="Text Placeholder 1"/>
          <p:cNvSpPr>
            <a:spLocks noGrp="1"/>
          </p:cNvSpPr>
          <p:nvPr>
            <p:ph type="body" idx="1"/>
          </p:nvPr>
        </p:nvSpPr>
        <p:spPr>
          <a:xfrm>
            <a:off x="381000" y="1047750"/>
            <a:ext cx="8382000" cy="3657600"/>
          </a:xfrm>
        </p:spPr>
        <p:txBody>
          <a:bodyPr/>
          <a:lstStyle/>
          <a:p>
            <a:pPr marL="76200" indent="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this Order:</a:t>
            </a:r>
          </a:p>
          <a:p>
            <a:pPr>
              <a:spcAft>
                <a:spcPts val="600"/>
              </a:spcAft>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Check for Oxygen Content:</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 least 19.5% and less than 23.5%.</a:t>
            </a:r>
          </a:p>
          <a:p>
            <a:pPr>
              <a:spcAft>
                <a:spcPts val="600"/>
              </a:spcAft>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Check for Combustibles:</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Less than 10% of the LEL.</a:t>
            </a:r>
          </a:p>
          <a:p>
            <a:pPr>
              <a:spcAft>
                <a:spcPts val="600"/>
              </a:spcAft>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Check for Toxic Gasses:</a:t>
            </a: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Most commonly carbon monoxide (PEL &lt;35 ppm) and H2S. </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Most multi-gas monitors automatically test in this order.</a:t>
            </a:r>
          </a:p>
          <a:p>
            <a:pPr marL="76200" indent="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75091741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idx="12"/>
          </p:nvPr>
        </p:nvSpPr>
        <p:spPr/>
        <p:txBody>
          <a:bodyPr/>
          <a:lstStyle/>
          <a:p>
            <a:fld id="{C80BD864-1AF0-49EA-81F0-077DEA3F7C04}"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189</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0494" name="Rectangle 14"/>
          <p:cNvSpPr>
            <a:spLocks noChangeArrowheads="1"/>
          </p:cNvSpPr>
          <p:nvPr/>
        </p:nvSpPr>
        <p:spPr bwMode="auto">
          <a:xfrm>
            <a:off x="6705600" y="1543050"/>
            <a:ext cx="1295400" cy="369974"/>
          </a:xfrm>
          <a:prstGeom prst="rect">
            <a:avLst/>
          </a:prstGeom>
          <a:noFill/>
          <a:ln w="9525">
            <a:noFill/>
            <a:miter lim="800000"/>
            <a:headEnd/>
            <a:tailEnd/>
          </a:ln>
          <a:effectLst/>
        </p:spPr>
        <p:txBody>
          <a:bodyPr wrap="square" lIns="92075" tIns="46038" rIns="92075" bIns="46038">
            <a:spAutoFit/>
          </a:bodyPr>
          <a:lstStyle/>
          <a:p>
            <a:pPr>
              <a:spcBef>
                <a:spcPct val="50000"/>
              </a:spcBef>
            </a:pPr>
            <a:r>
              <a:rPr lang="en-US" sz="1800" b="1" dirty="0">
                <a:ln>
                  <a:solidFill>
                    <a:schemeClr val="tx1"/>
                  </a:solidFill>
                </a:ln>
                <a:latin typeface="Microsoft Sans Serif" panose="020B0604020202020204" pitchFamily="34" charset="0"/>
                <a:ea typeface="Microsoft Sans Serif" panose="020B0604020202020204" pitchFamily="34" charset="0"/>
                <a:cs typeface="Microsoft Sans Serif" panose="020B0604020202020204" pitchFamily="34" charset="0"/>
              </a:rPr>
              <a:t>Good Air</a:t>
            </a:r>
          </a:p>
        </p:txBody>
      </p:sp>
      <p:sp>
        <p:nvSpPr>
          <p:cNvPr id="20495" name="Rectangle 15"/>
          <p:cNvSpPr>
            <a:spLocks noChangeArrowheads="1"/>
          </p:cNvSpPr>
          <p:nvPr/>
        </p:nvSpPr>
        <p:spPr bwMode="auto">
          <a:xfrm>
            <a:off x="6705600" y="2743201"/>
            <a:ext cx="1143000" cy="369974"/>
          </a:xfrm>
          <a:prstGeom prst="rect">
            <a:avLst/>
          </a:prstGeom>
          <a:noFill/>
          <a:ln w="9525">
            <a:noFill/>
            <a:miter lim="800000"/>
            <a:headEnd/>
            <a:tailEnd/>
          </a:ln>
          <a:effectLst/>
        </p:spPr>
        <p:txBody>
          <a:bodyPr wrap="square" lIns="92075" tIns="46038" rIns="92075" bIns="46038">
            <a:spAutoFit/>
          </a:bodyPr>
          <a:lstStyle/>
          <a:p>
            <a:pPr>
              <a:spcBef>
                <a:spcPct val="50000"/>
              </a:spcBef>
            </a:pPr>
            <a:r>
              <a:rPr lang="en-US" sz="1800" b="1" dirty="0">
                <a:ln>
                  <a:solidFill>
                    <a:schemeClr val="tx1"/>
                  </a:solidFill>
                </a:ln>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Poor Air</a:t>
            </a:r>
          </a:p>
        </p:txBody>
      </p:sp>
      <p:sp>
        <p:nvSpPr>
          <p:cNvPr id="20496" name="Rectangle 16"/>
          <p:cNvSpPr>
            <a:spLocks noChangeArrowheads="1"/>
          </p:cNvSpPr>
          <p:nvPr/>
        </p:nvSpPr>
        <p:spPr bwMode="auto">
          <a:xfrm>
            <a:off x="6781800" y="3886201"/>
            <a:ext cx="1295400" cy="369974"/>
          </a:xfrm>
          <a:prstGeom prst="rect">
            <a:avLst/>
          </a:prstGeom>
          <a:noFill/>
          <a:ln w="9525">
            <a:noFill/>
            <a:miter lim="800000"/>
            <a:headEnd/>
            <a:tailEnd/>
          </a:ln>
          <a:effectLst/>
        </p:spPr>
        <p:txBody>
          <a:bodyPr wrap="square" lIns="92075" tIns="46038" rIns="92075" bIns="46038">
            <a:spAutoFit/>
          </a:bodyPr>
          <a:lstStyle/>
          <a:p>
            <a:pPr>
              <a:spcBef>
                <a:spcPct val="50000"/>
              </a:spcBef>
            </a:pPr>
            <a:r>
              <a:rPr lang="en-US" sz="1800" dirty="0">
                <a:ln>
                  <a:solidFill>
                    <a:schemeClr val="tx1"/>
                  </a:solidFill>
                </a:ln>
                <a:solidFill>
                  <a:srgbClr val="FF0033"/>
                </a:solidFill>
                <a:latin typeface="Microsoft Sans Serif" panose="020B0604020202020204" pitchFamily="34" charset="0"/>
                <a:ea typeface="Microsoft Sans Serif" panose="020B0604020202020204" pitchFamily="34" charset="0"/>
                <a:cs typeface="Microsoft Sans Serif" panose="020B0604020202020204" pitchFamily="34" charset="0"/>
              </a:rPr>
              <a:t>Deadly Air</a:t>
            </a:r>
          </a:p>
        </p:txBody>
      </p:sp>
      <p:sp>
        <p:nvSpPr>
          <p:cNvPr id="2" name="Title 1"/>
          <p:cNvSpPr>
            <a:spLocks noGrp="1"/>
          </p:cNvSpPr>
          <p:nvPr>
            <p:ph type="title"/>
          </p:nvPr>
        </p:nvSpPr>
        <p:spPr>
          <a:xfrm>
            <a:off x="304800" y="209549"/>
            <a:ext cx="8382000" cy="676275"/>
          </a:xfrm>
        </p:spPr>
        <p:txBody>
          <a:bodyPr anchor="ctr"/>
          <a:lstStyle/>
          <a:p>
            <a:r>
              <a:rPr lang="en-US" sz="4100" dirty="0">
                <a:latin typeface="Microsoft Sans Serif" panose="020B0604020202020204" pitchFamily="34" charset="0"/>
                <a:ea typeface="Microsoft Sans Serif" panose="020B0604020202020204" pitchFamily="34" charset="0"/>
                <a:cs typeface="Microsoft Sans Serif" panose="020B0604020202020204" pitchFamily="34" charset="0"/>
              </a:rPr>
              <a:t>Testing the Atmosphere (continued)</a:t>
            </a:r>
          </a:p>
        </p:txBody>
      </p:sp>
      <p:sp>
        <p:nvSpPr>
          <p:cNvPr id="3" name="Text Placeholder 2"/>
          <p:cNvSpPr>
            <a:spLocks noGrp="1"/>
          </p:cNvSpPr>
          <p:nvPr>
            <p:ph type="body" idx="1"/>
          </p:nvPr>
        </p:nvSpPr>
        <p:spPr>
          <a:xfrm>
            <a:off x="381000" y="1047750"/>
            <a:ext cx="3505200" cy="3352800"/>
          </a:xfrm>
        </p:spPr>
        <p:txBody>
          <a:bodyPr/>
          <a:lstStyle/>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Always test the air at various levels to be sure that the entire space is safe.</a:t>
            </a:r>
          </a:p>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Good air near the opening does NOT mean there is good air at the bottom!</a:t>
            </a:r>
          </a:p>
          <a:p>
            <a:endParaRPr lang="en-US" dirty="0"/>
          </a:p>
        </p:txBody>
      </p:sp>
      <p:sp>
        <p:nvSpPr>
          <p:cNvPr id="42" name="AutoShape 2" descr="A diagram the air quality if a monitor is at a certain level." title="Testing the Atmosphere (continued)"/>
          <p:cNvSpPr>
            <a:spLocks noChangeArrowheads="1"/>
          </p:cNvSpPr>
          <p:nvPr/>
        </p:nvSpPr>
        <p:spPr bwMode="auto">
          <a:xfrm>
            <a:off x="4191000" y="1200150"/>
            <a:ext cx="2377440" cy="3657600"/>
          </a:xfrm>
          <a:prstGeom prst="roundRect">
            <a:avLst>
              <a:gd name="adj" fmla="val 11843"/>
            </a:avLst>
          </a:prstGeom>
          <a:solidFill>
            <a:srgbClr val="FFC000"/>
          </a:solidFill>
          <a:ln w="76200">
            <a:solidFill>
              <a:schemeClr val="bg2">
                <a:lumMod val="20000"/>
                <a:lumOff val="80000"/>
              </a:schemeClr>
            </a:solidFill>
            <a:round/>
            <a:headEnd/>
            <a:tailEnd/>
          </a:ln>
          <a:effectLst/>
        </p:spPr>
        <p:txBody>
          <a:bodyPr wrap="none" anchor="ctr"/>
          <a:lstStyle/>
          <a:p>
            <a:endParaRPr lang="en-US" dirty="0"/>
          </a:p>
        </p:txBody>
      </p:sp>
      <p:sp>
        <p:nvSpPr>
          <p:cNvPr id="43" name="Rectangle 42" descr="Rectangular yellow box on top of the &quot;monitor&quot; diagram." title="Testing the Atmospher (continued)"/>
          <p:cNvSpPr>
            <a:spLocks noChangeArrowheads="1"/>
          </p:cNvSpPr>
          <p:nvPr/>
        </p:nvSpPr>
        <p:spPr bwMode="auto">
          <a:xfrm>
            <a:off x="4495800" y="971550"/>
            <a:ext cx="711200" cy="177800"/>
          </a:xfrm>
          <a:prstGeom prst="rect">
            <a:avLst/>
          </a:prstGeom>
          <a:solidFill>
            <a:srgbClr val="FFC000"/>
          </a:solidFill>
          <a:ln w="50800">
            <a:solidFill>
              <a:schemeClr val="bg2">
                <a:lumMod val="20000"/>
                <a:lumOff val="80000"/>
              </a:schemeClr>
            </a:solidFill>
            <a:miter lim="800000"/>
            <a:headEnd/>
            <a:tailEnd/>
          </a:ln>
          <a:effectLst/>
        </p:spPr>
        <p:txBody>
          <a:bodyPr wrap="none" anchor="ctr"/>
          <a:lstStyle/>
          <a:p>
            <a:endParaRPr lang="en-US" dirty="0"/>
          </a:p>
        </p:txBody>
      </p:sp>
      <p:sp>
        <p:nvSpPr>
          <p:cNvPr id="44" name="Rectangle 43" descr="Black regtangular box with a grey box/red outline indicating the air quality is good if the monitor shows this level." title="Testing the Atmosphere (continued)"/>
          <p:cNvSpPr>
            <a:spLocks noChangeArrowheads="1"/>
          </p:cNvSpPr>
          <p:nvPr/>
        </p:nvSpPr>
        <p:spPr bwMode="auto">
          <a:xfrm>
            <a:off x="4343400" y="1352550"/>
            <a:ext cx="2103120" cy="1097280"/>
          </a:xfrm>
          <a:prstGeom prst="rect">
            <a:avLst/>
          </a:prstGeom>
          <a:solidFill>
            <a:schemeClr val="tx1"/>
          </a:solidFill>
          <a:ln w="12700">
            <a:solidFill>
              <a:schemeClr val="tx1"/>
            </a:solidFill>
            <a:miter lim="800000"/>
            <a:headEnd/>
            <a:tailEnd/>
          </a:ln>
          <a:effectLst/>
        </p:spPr>
        <p:txBody>
          <a:bodyPr wrap="none" anchor="ctr"/>
          <a:lstStyle/>
          <a:p>
            <a:endParaRPr lang="en-US" dirty="0"/>
          </a:p>
        </p:txBody>
      </p:sp>
      <p:sp>
        <p:nvSpPr>
          <p:cNvPr id="45" name="Rectangle 44" descr="Yellow regtangular box with a grey box/red dotted outline indicating the air quality is poor if the monitor shows this level." title="Testing the Atmospher (continued)"/>
          <p:cNvSpPr>
            <a:spLocks noChangeArrowheads="1"/>
          </p:cNvSpPr>
          <p:nvPr/>
        </p:nvSpPr>
        <p:spPr bwMode="auto">
          <a:xfrm>
            <a:off x="4343400" y="2419350"/>
            <a:ext cx="2103120" cy="1188720"/>
          </a:xfrm>
          <a:prstGeom prst="rect">
            <a:avLst/>
          </a:prstGeom>
          <a:solidFill>
            <a:srgbClr val="FFFF00"/>
          </a:solidFill>
          <a:ln w="12700">
            <a:solidFill>
              <a:schemeClr val="tx1"/>
            </a:solidFill>
            <a:miter lim="800000"/>
            <a:headEnd/>
            <a:tailEnd/>
          </a:ln>
          <a:effectLst/>
        </p:spPr>
        <p:txBody>
          <a:bodyPr wrap="none" anchor="ctr"/>
          <a:lstStyle/>
          <a:p>
            <a:endParaRPr lang="en-US" dirty="0"/>
          </a:p>
        </p:txBody>
      </p:sp>
      <p:sp>
        <p:nvSpPr>
          <p:cNvPr id="46" name="Rectangle 45" descr="Red regtangular box with a grey box/black dotted outline indicating the air quality is deadly if the monitor shows this level." title="Testing the Atmosphere (continued)"/>
          <p:cNvSpPr>
            <a:spLocks noChangeArrowheads="1"/>
          </p:cNvSpPr>
          <p:nvPr/>
        </p:nvSpPr>
        <p:spPr bwMode="auto">
          <a:xfrm>
            <a:off x="4343400" y="3516630"/>
            <a:ext cx="2103120" cy="1188720"/>
          </a:xfrm>
          <a:prstGeom prst="rect">
            <a:avLst/>
          </a:prstGeom>
          <a:solidFill>
            <a:srgbClr val="FF0033"/>
          </a:solidFill>
          <a:ln w="12700">
            <a:solidFill>
              <a:schemeClr val="tx1"/>
            </a:solidFill>
            <a:miter lim="800000"/>
            <a:headEnd/>
            <a:tailEnd/>
          </a:ln>
          <a:effectLst/>
        </p:spPr>
        <p:txBody>
          <a:bodyPr wrap="none" anchor="ctr"/>
          <a:lstStyle/>
          <a:p>
            <a:endParaRPr lang="en-US" dirty="0"/>
          </a:p>
        </p:txBody>
      </p:sp>
      <p:sp>
        <p:nvSpPr>
          <p:cNvPr id="30" name="AutoShape 8" descr="Grey box/red outline within the black &quot;good air&quot; quality box." title="Testing the Atmospher (continued)"/>
          <p:cNvSpPr>
            <a:spLocks noChangeArrowheads="1"/>
          </p:cNvSpPr>
          <p:nvPr/>
        </p:nvSpPr>
        <p:spPr bwMode="auto">
          <a:xfrm>
            <a:off x="4813300" y="1581150"/>
            <a:ext cx="182880" cy="365760"/>
          </a:xfrm>
          <a:prstGeom prst="roundRect">
            <a:avLst>
              <a:gd name="adj" fmla="val 12495"/>
            </a:avLst>
          </a:prstGeom>
          <a:solidFill>
            <a:schemeClr val="bg2">
              <a:lumMod val="40000"/>
              <a:lumOff val="60000"/>
            </a:schemeClr>
          </a:solidFill>
          <a:ln w="25400">
            <a:solidFill>
              <a:srgbClr val="FF0033"/>
            </a:solidFill>
            <a:round/>
            <a:headEnd/>
            <a:tailEnd/>
          </a:ln>
          <a:effectLst/>
        </p:spPr>
        <p:txBody>
          <a:bodyPr wrap="none" anchor="ctr"/>
          <a:lstStyle/>
          <a:p>
            <a:endParaRPr lang="en-US" dirty="0">
              <a:latin typeface="Corbel" pitchFamily="34" charset="0"/>
            </a:endParaRPr>
          </a:p>
        </p:txBody>
      </p:sp>
      <p:sp>
        <p:nvSpPr>
          <p:cNvPr id="31" name="AutoShape 9" descr="Grey box with dotted red outline within the yellow rectangular box indicating poor air quality." title="Testing the Atmosphere (continued)"/>
          <p:cNvSpPr>
            <a:spLocks noChangeArrowheads="1"/>
          </p:cNvSpPr>
          <p:nvPr/>
        </p:nvSpPr>
        <p:spPr bwMode="auto">
          <a:xfrm>
            <a:off x="4813300" y="2724150"/>
            <a:ext cx="182880" cy="365760"/>
          </a:xfrm>
          <a:prstGeom prst="roundRect">
            <a:avLst>
              <a:gd name="adj" fmla="val 12495"/>
            </a:avLst>
          </a:prstGeom>
          <a:solidFill>
            <a:schemeClr val="bg2">
              <a:lumMod val="40000"/>
              <a:lumOff val="60000"/>
            </a:schemeClr>
          </a:solidFill>
          <a:ln w="25400">
            <a:solidFill>
              <a:srgbClr val="FF0033"/>
            </a:solidFill>
            <a:prstDash val="sysDot"/>
            <a:round/>
            <a:headEnd/>
            <a:tailEnd/>
          </a:ln>
          <a:effectLst/>
        </p:spPr>
        <p:txBody>
          <a:bodyPr wrap="none" anchor="ctr"/>
          <a:lstStyle/>
          <a:p>
            <a:endParaRPr lang="en-US" dirty="0">
              <a:latin typeface="Corbel" pitchFamily="34" charset="0"/>
            </a:endParaRPr>
          </a:p>
        </p:txBody>
      </p:sp>
      <p:sp>
        <p:nvSpPr>
          <p:cNvPr id="34" name="Line 13" descr="Black dotted line between the grey box with red dotted outline and grey box with black dotted outline." title="Testing the Atmosphere (continued)"/>
          <p:cNvSpPr>
            <a:spLocks noChangeShapeType="1"/>
          </p:cNvSpPr>
          <p:nvPr/>
        </p:nvSpPr>
        <p:spPr bwMode="auto">
          <a:xfrm flipV="1">
            <a:off x="4876800" y="3105150"/>
            <a:ext cx="0" cy="966038"/>
          </a:xfrm>
          <a:prstGeom prst="line">
            <a:avLst/>
          </a:prstGeom>
          <a:noFill/>
          <a:ln w="12700">
            <a:solidFill>
              <a:srgbClr val="000000"/>
            </a:solidFill>
            <a:prstDash val="dash"/>
            <a:round/>
            <a:headEnd type="none" w="sm" len="sm"/>
            <a:tailEnd type="none" w="sm" len="sm"/>
          </a:ln>
          <a:effectLst/>
        </p:spPr>
        <p:txBody>
          <a:bodyPr wrap="none" anchor="ctr"/>
          <a:lstStyle/>
          <a:p>
            <a:endParaRPr lang="en-US" dirty="0">
              <a:latin typeface="Corbel" pitchFamily="34" charset="0"/>
            </a:endParaRPr>
          </a:p>
        </p:txBody>
      </p:sp>
      <p:sp>
        <p:nvSpPr>
          <p:cNvPr id="36" name="AutoShape 10" descr="Grey box with black dotted line around it within the red box showing &quot;deadly air&quot; on the monitor." title="Testing the Atmospher (continued)"/>
          <p:cNvSpPr>
            <a:spLocks noChangeArrowheads="1"/>
          </p:cNvSpPr>
          <p:nvPr/>
        </p:nvSpPr>
        <p:spPr bwMode="auto">
          <a:xfrm>
            <a:off x="4826000" y="4044950"/>
            <a:ext cx="182880" cy="365760"/>
          </a:xfrm>
          <a:prstGeom prst="roundRect">
            <a:avLst>
              <a:gd name="adj" fmla="val 12495"/>
            </a:avLst>
          </a:prstGeom>
          <a:solidFill>
            <a:schemeClr val="bg2">
              <a:lumMod val="40000"/>
              <a:lumOff val="60000"/>
            </a:schemeClr>
          </a:solidFill>
          <a:ln w="25400">
            <a:solidFill>
              <a:schemeClr val="tx1"/>
            </a:solidFill>
            <a:prstDash val="sysDot"/>
            <a:round/>
            <a:headEnd/>
            <a:tailEnd/>
          </a:ln>
          <a:effectLst/>
        </p:spPr>
        <p:txBody>
          <a:bodyPr wrap="none" anchor="ctr"/>
          <a:lstStyle/>
          <a:p>
            <a:endParaRPr lang="en-US" dirty="0">
              <a:latin typeface="Corbel" pitchFamily="34" charset="0"/>
            </a:endParaRPr>
          </a:p>
        </p:txBody>
      </p:sp>
      <p:sp>
        <p:nvSpPr>
          <p:cNvPr id="48" name="Line 13" descr="Black dotted line between the grey box with the red outline and the grey box with the red dotted line." title="Testing the Atmosphere (continued)"/>
          <p:cNvSpPr>
            <a:spLocks noChangeShapeType="1"/>
          </p:cNvSpPr>
          <p:nvPr/>
        </p:nvSpPr>
        <p:spPr bwMode="auto">
          <a:xfrm flipV="1">
            <a:off x="4876800" y="2038350"/>
            <a:ext cx="0" cy="685800"/>
          </a:xfrm>
          <a:prstGeom prst="line">
            <a:avLst/>
          </a:prstGeom>
          <a:noFill/>
          <a:ln w="12700">
            <a:solidFill>
              <a:srgbClr val="000000"/>
            </a:solidFill>
            <a:prstDash val="dash"/>
            <a:round/>
            <a:headEnd type="none" w="sm" len="sm"/>
            <a:tailEnd type="none" w="sm" len="sm"/>
          </a:ln>
          <a:effectLst/>
        </p:spPr>
        <p:txBody>
          <a:bodyPr wrap="none" anchor="ctr"/>
          <a:lstStyle/>
          <a:p>
            <a:endParaRPr lang="en-US" dirty="0">
              <a:latin typeface="Corbel" pitchFamily="34" charset="0"/>
            </a:endParaRPr>
          </a:p>
        </p:txBody>
      </p:sp>
      <p:sp>
        <p:nvSpPr>
          <p:cNvPr id="18" name="TextBox 1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78965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Employers Must:</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4038600"/>
          </a:xfrm>
          <a:prstGeom prst="rect">
            <a:avLst/>
          </a:prstGeom>
        </p:spPr>
        <p:txBody>
          <a:bodyPr spcFirstLastPara="1" wrap="square" lIns="0" tIns="0" rIns="0" bIns="0" anchor="t" anchorCtr="0">
            <a:noAutofit/>
          </a:bodyPr>
          <a:lstStyle/>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Provide a workplace free from recognized hazards and comply with standards, rules and regulations issued under the OSH Act;</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Eliminate or reduce hazards by making feasible changes in working conditions;</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 discriminate against employees who exercise their rights under the Act;</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Inform employees of hazards through training, labels, alarms, etc.;</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Train employees in a language/vocabulary employees can understand; and</a:t>
            </a:r>
          </a:p>
          <a:p>
            <a:pPr indent="-384048">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Keep accurate records of work-related injuries and illnesses.</a:t>
            </a:r>
          </a:p>
          <a:p>
            <a:pPr marL="73152" indent="0">
              <a:spcAft>
                <a:spcPts val="1000"/>
              </a:spcAft>
              <a:buSzPct val="120000"/>
              <a:buNone/>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Source: OSHA 3021-09R 2011, www.osha.gov/workers</a:t>
            </a:r>
          </a:p>
          <a:p>
            <a:pPr marL="76200" lvl="0" indent="0" algn="l" rtl="0">
              <a:lnSpc>
                <a:spcPct val="150000"/>
              </a:lnSpc>
              <a:spcBef>
                <a:spcPts val="0"/>
              </a:spcBef>
              <a:spcAft>
                <a:spcPts val="0"/>
              </a:spcAft>
              <a:buSzPts val="24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19</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3803206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1534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Gas Behavior in Trenches</a:t>
            </a:r>
          </a:p>
        </p:txBody>
      </p:sp>
      <p:sp>
        <p:nvSpPr>
          <p:cNvPr id="3" name="Text Placeholder 2"/>
          <p:cNvSpPr>
            <a:spLocks noGrp="1"/>
          </p:cNvSpPr>
          <p:nvPr>
            <p:ph type="body" idx="1"/>
          </p:nvPr>
        </p:nvSpPr>
        <p:spPr>
          <a:xfrm>
            <a:off x="457200" y="1047750"/>
            <a:ext cx="2819400" cy="1981200"/>
          </a:xfrm>
        </p:spPr>
        <p:txBody>
          <a:bodyPr/>
          <a:lstStyle/>
          <a:p>
            <a:pPr>
              <a:lnSpc>
                <a:spcPct val="150000"/>
              </a:lnSpc>
              <a:buFont typeface="Wingdings" panose="05000000000000000000" pitchFamily="2" charset="2"/>
              <a:buChar char="Ø"/>
            </a:pP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Stratification</a:t>
            </a:r>
          </a:p>
          <a:p>
            <a:pPr>
              <a:lnSpc>
                <a:spcPct val="150000"/>
              </a:lnSpc>
              <a:buFont typeface="Wingdings" panose="05000000000000000000" pitchFamily="2" charset="2"/>
              <a:buChar char="Ø"/>
            </a:pP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Pocketing</a:t>
            </a:r>
          </a:p>
          <a:p>
            <a:pPr>
              <a:lnSpc>
                <a:spcPct val="150000"/>
              </a:lnSpc>
              <a:buFont typeface="Wingdings" panose="05000000000000000000" pitchFamily="2" charset="2"/>
              <a:buChar char="Ø"/>
            </a:pP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Floating</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Microsoft Sans Serif" panose="020B0604020202020204" pitchFamily="34" charset="0"/>
                <a:ea typeface="Microsoft Sans Serif" panose="020B0604020202020204" pitchFamily="34" charset="0"/>
                <a:cs typeface="Microsoft Sans Serif" panose="020B0604020202020204" pitchFamily="34" charset="0"/>
              </a:rPr>
              <a:t>190</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grpSp>
        <p:nvGrpSpPr>
          <p:cNvPr id="6" name="Group 3" descr="Drawing showing the zones where gases will float, drift, and sink in underground vaults and trenches." title="Gas Behavior in Trenches"/>
          <p:cNvGrpSpPr>
            <a:grpSpLocks/>
          </p:cNvGrpSpPr>
          <p:nvPr/>
        </p:nvGrpSpPr>
        <p:grpSpPr bwMode="auto">
          <a:xfrm>
            <a:off x="4025900" y="971550"/>
            <a:ext cx="4508500" cy="3771900"/>
            <a:chOff x="2960" y="888"/>
            <a:chExt cx="2763" cy="2524"/>
          </a:xfrm>
        </p:grpSpPr>
        <p:sp>
          <p:nvSpPr>
            <p:cNvPr id="7" name="AutoShape 4"/>
            <p:cNvSpPr>
              <a:spLocks noChangeArrowheads="1"/>
            </p:cNvSpPr>
            <p:nvPr/>
          </p:nvSpPr>
          <p:spPr bwMode="auto">
            <a:xfrm>
              <a:off x="3420" y="1911"/>
              <a:ext cx="2303" cy="868"/>
            </a:xfrm>
            <a:prstGeom prst="roundRect">
              <a:avLst>
                <a:gd name="adj" fmla="val 27306"/>
              </a:avLst>
            </a:prstGeom>
            <a:noFill/>
            <a:ln w="28575">
              <a:solidFill>
                <a:schemeClr val="tx1"/>
              </a:solidFill>
              <a:round/>
              <a:headEnd type="none" w="sm" len="sm"/>
              <a:tailEnd type="none" w="sm" len="sm"/>
            </a:ln>
            <a:effectLst/>
          </p:spPr>
          <p:txBody>
            <a:bodyPr wrap="none" anchor="ctr"/>
            <a:lstStyle/>
            <a:p>
              <a:endParaRPr lang="en-US" dirty="0">
                <a:latin typeface="Corbel" pitchFamily="34" charset="0"/>
              </a:endParaRPr>
            </a:p>
          </p:txBody>
        </p:sp>
        <p:sp>
          <p:nvSpPr>
            <p:cNvPr id="8" name="AutoShape 5"/>
            <p:cNvSpPr>
              <a:spLocks noChangeArrowheads="1"/>
            </p:cNvSpPr>
            <p:nvPr/>
          </p:nvSpPr>
          <p:spPr bwMode="auto">
            <a:xfrm>
              <a:off x="4708" y="1570"/>
              <a:ext cx="558" cy="534"/>
            </a:xfrm>
            <a:prstGeom prst="roundRect">
              <a:avLst>
                <a:gd name="adj" fmla="val 0"/>
              </a:avLst>
            </a:prstGeom>
            <a:solidFill>
              <a:schemeClr val="bg1"/>
            </a:solidFill>
            <a:ln w="28575">
              <a:solidFill>
                <a:schemeClr val="tx1"/>
              </a:solidFill>
              <a:round/>
              <a:headEnd type="none" w="sm" len="sm"/>
              <a:tailEnd type="none" w="sm" len="sm"/>
            </a:ln>
            <a:effectLst/>
          </p:spPr>
          <p:txBody>
            <a:bodyPr wrap="none" anchor="ctr"/>
            <a:lstStyle/>
            <a:p>
              <a:endParaRPr lang="en-US" dirty="0">
                <a:latin typeface="Corbel" pitchFamily="34" charset="0"/>
              </a:endParaRPr>
            </a:p>
          </p:txBody>
        </p:sp>
        <p:sp>
          <p:nvSpPr>
            <p:cNvPr id="9" name="AutoShape 6"/>
            <p:cNvSpPr>
              <a:spLocks noChangeArrowheads="1"/>
            </p:cNvSpPr>
            <p:nvPr/>
          </p:nvSpPr>
          <p:spPr bwMode="auto">
            <a:xfrm>
              <a:off x="4393" y="2702"/>
              <a:ext cx="558" cy="518"/>
            </a:xfrm>
            <a:prstGeom prst="roundRect">
              <a:avLst>
                <a:gd name="adj" fmla="val 0"/>
              </a:avLst>
            </a:prstGeom>
            <a:solidFill>
              <a:schemeClr val="bg1"/>
            </a:solidFill>
            <a:ln w="28575">
              <a:solidFill>
                <a:schemeClr val="tx1"/>
              </a:solidFill>
              <a:round/>
              <a:headEnd type="none" w="sm" len="sm"/>
              <a:tailEnd type="none" w="sm" len="sm"/>
            </a:ln>
            <a:effectLst/>
          </p:spPr>
          <p:txBody>
            <a:bodyPr wrap="none" anchor="ctr"/>
            <a:lstStyle/>
            <a:p>
              <a:endParaRPr lang="en-US" dirty="0">
                <a:latin typeface="Corbel" pitchFamily="34" charset="0"/>
              </a:endParaRPr>
            </a:p>
          </p:txBody>
        </p:sp>
        <p:sp>
          <p:nvSpPr>
            <p:cNvPr id="10" name="Rectangle 7"/>
            <p:cNvSpPr>
              <a:spLocks noChangeArrowheads="1"/>
            </p:cNvSpPr>
            <p:nvPr/>
          </p:nvSpPr>
          <p:spPr bwMode="auto">
            <a:xfrm>
              <a:off x="3364" y="2124"/>
              <a:ext cx="56" cy="416"/>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dirty="0">
                <a:latin typeface="Corbel" pitchFamily="34" charset="0"/>
              </a:endParaRPr>
            </a:p>
          </p:txBody>
        </p:sp>
        <p:sp>
          <p:nvSpPr>
            <p:cNvPr id="11" name="Rectangle 8"/>
            <p:cNvSpPr>
              <a:spLocks noChangeArrowheads="1"/>
            </p:cNvSpPr>
            <p:nvPr/>
          </p:nvSpPr>
          <p:spPr bwMode="auto">
            <a:xfrm>
              <a:off x="4400" y="2870"/>
              <a:ext cx="541" cy="340"/>
            </a:xfrm>
            <a:prstGeom prst="rect">
              <a:avLst/>
            </a:prstGeom>
            <a:gradFill rotWithShape="0">
              <a:gsLst>
                <a:gs pos="0">
                  <a:schemeClr val="bg1"/>
                </a:gs>
                <a:gs pos="100000">
                  <a:srgbClr val="FF3300"/>
                </a:gs>
              </a:gsLst>
              <a:lin ang="5400000" scaled="1"/>
            </a:gradFill>
            <a:ln w="12700">
              <a:noFill/>
              <a:miter lim="800000"/>
              <a:headEnd type="none" w="sm" len="sm"/>
              <a:tailEnd type="none" w="sm" len="sm"/>
            </a:ln>
            <a:effectLst/>
          </p:spPr>
          <p:txBody>
            <a:bodyPr wrap="none" anchor="ctr"/>
            <a:lstStyle/>
            <a:p>
              <a:endParaRPr lang="en-US" dirty="0">
                <a:latin typeface="Corbel" pitchFamily="34" charset="0"/>
              </a:endParaRPr>
            </a:p>
          </p:txBody>
        </p:sp>
        <p:sp>
          <p:nvSpPr>
            <p:cNvPr id="12" name="Rectangle 9"/>
            <p:cNvSpPr>
              <a:spLocks noChangeArrowheads="1"/>
            </p:cNvSpPr>
            <p:nvPr/>
          </p:nvSpPr>
          <p:spPr bwMode="auto">
            <a:xfrm>
              <a:off x="4312" y="2550"/>
              <a:ext cx="712" cy="220"/>
            </a:xfrm>
            <a:prstGeom prst="rect">
              <a:avLst/>
            </a:prstGeom>
            <a:solidFill>
              <a:schemeClr val="bg1"/>
            </a:solidFill>
            <a:ln w="12700">
              <a:noFill/>
              <a:miter lim="800000"/>
              <a:headEnd type="none" w="sm" len="sm"/>
              <a:tailEnd type="none" w="sm" len="sm"/>
            </a:ln>
            <a:effectLst/>
          </p:spPr>
          <p:txBody>
            <a:bodyPr wrap="none" anchor="ctr"/>
            <a:lstStyle/>
            <a:p>
              <a:endParaRPr lang="en-US" dirty="0">
                <a:latin typeface="Corbel" pitchFamily="34" charset="0"/>
              </a:endParaRPr>
            </a:p>
          </p:txBody>
        </p:sp>
        <p:sp>
          <p:nvSpPr>
            <p:cNvPr id="13" name="Rectangle 10"/>
            <p:cNvSpPr>
              <a:spLocks noChangeArrowheads="1"/>
            </p:cNvSpPr>
            <p:nvPr/>
          </p:nvSpPr>
          <p:spPr bwMode="auto">
            <a:xfrm>
              <a:off x="4712" y="1576"/>
              <a:ext cx="544" cy="512"/>
            </a:xfrm>
            <a:prstGeom prst="rect">
              <a:avLst/>
            </a:prstGeom>
            <a:gradFill rotWithShape="0">
              <a:gsLst>
                <a:gs pos="0">
                  <a:srgbClr val="FF9900"/>
                </a:gs>
                <a:gs pos="100000">
                  <a:schemeClr val="bg1"/>
                </a:gs>
              </a:gsLst>
              <a:lin ang="5400000" scaled="1"/>
            </a:gradFill>
            <a:ln w="12700">
              <a:noFill/>
              <a:miter lim="800000"/>
              <a:headEnd type="none" w="sm" len="sm"/>
              <a:tailEnd type="none" w="sm" len="sm"/>
            </a:ln>
            <a:effectLst/>
          </p:spPr>
          <p:txBody>
            <a:bodyPr wrap="none" anchor="ctr"/>
            <a:lstStyle/>
            <a:p>
              <a:endParaRPr lang="en-US" dirty="0">
                <a:latin typeface="Corbel" pitchFamily="34" charset="0"/>
              </a:endParaRPr>
            </a:p>
          </p:txBody>
        </p:sp>
        <p:sp>
          <p:nvSpPr>
            <p:cNvPr id="14" name="Rectangle 11"/>
            <p:cNvSpPr>
              <a:spLocks noChangeArrowheads="1"/>
            </p:cNvSpPr>
            <p:nvPr/>
          </p:nvSpPr>
          <p:spPr bwMode="auto">
            <a:xfrm>
              <a:off x="4708" y="2080"/>
              <a:ext cx="548" cy="220"/>
            </a:xfrm>
            <a:prstGeom prst="rect">
              <a:avLst/>
            </a:prstGeom>
            <a:solidFill>
              <a:schemeClr val="bg1"/>
            </a:solidFill>
            <a:ln w="12700">
              <a:noFill/>
              <a:miter lim="800000"/>
              <a:headEnd type="none" w="sm" len="sm"/>
              <a:tailEnd type="none" w="sm" len="sm"/>
            </a:ln>
            <a:effectLst/>
          </p:spPr>
          <p:txBody>
            <a:bodyPr wrap="none" anchor="ctr"/>
            <a:lstStyle/>
            <a:p>
              <a:endParaRPr lang="en-US" dirty="0">
                <a:latin typeface="Corbel" pitchFamily="34" charset="0"/>
              </a:endParaRPr>
            </a:p>
          </p:txBody>
        </p:sp>
        <p:sp>
          <p:nvSpPr>
            <p:cNvPr id="15" name="Rectangle 12"/>
            <p:cNvSpPr>
              <a:spLocks noChangeArrowheads="1"/>
            </p:cNvSpPr>
            <p:nvPr/>
          </p:nvSpPr>
          <p:spPr bwMode="auto">
            <a:xfrm>
              <a:off x="3336" y="2092"/>
              <a:ext cx="27" cy="472"/>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dirty="0">
                <a:latin typeface="Corbel" pitchFamily="34" charset="0"/>
              </a:endParaRPr>
            </a:p>
          </p:txBody>
        </p:sp>
        <p:sp>
          <p:nvSpPr>
            <p:cNvPr id="16" name="Line 13"/>
            <p:cNvSpPr>
              <a:spLocks noChangeShapeType="1"/>
            </p:cNvSpPr>
            <p:nvPr/>
          </p:nvSpPr>
          <p:spPr bwMode="auto">
            <a:xfrm>
              <a:off x="4704" y="1904"/>
              <a:ext cx="0" cy="288"/>
            </a:xfrm>
            <a:prstGeom prst="line">
              <a:avLst/>
            </a:prstGeom>
            <a:noFill/>
            <a:ln w="28575">
              <a:solidFill>
                <a:schemeClr val="tx1"/>
              </a:solidFill>
              <a:round/>
              <a:headEnd type="none" w="sm" len="sm"/>
              <a:tailEnd type="none" w="sm" len="sm"/>
            </a:ln>
            <a:effectLst/>
          </p:spPr>
          <p:txBody>
            <a:bodyPr/>
            <a:lstStyle/>
            <a:p>
              <a:endParaRPr lang="en-US" dirty="0">
                <a:latin typeface="Corbel" pitchFamily="34" charset="0"/>
              </a:endParaRPr>
            </a:p>
          </p:txBody>
        </p:sp>
        <p:sp>
          <p:nvSpPr>
            <p:cNvPr id="17" name="Line 14"/>
            <p:cNvSpPr>
              <a:spLocks noChangeShapeType="1"/>
            </p:cNvSpPr>
            <p:nvPr/>
          </p:nvSpPr>
          <p:spPr bwMode="auto">
            <a:xfrm>
              <a:off x="5264" y="1900"/>
              <a:ext cx="0" cy="288"/>
            </a:xfrm>
            <a:prstGeom prst="line">
              <a:avLst/>
            </a:prstGeom>
            <a:noFill/>
            <a:ln w="28575">
              <a:solidFill>
                <a:schemeClr val="tx1"/>
              </a:solidFill>
              <a:round/>
              <a:headEnd type="none" w="sm" len="sm"/>
              <a:tailEnd type="none" w="sm" len="sm"/>
            </a:ln>
            <a:effectLst/>
          </p:spPr>
          <p:txBody>
            <a:bodyPr/>
            <a:lstStyle/>
            <a:p>
              <a:endParaRPr lang="en-US" dirty="0">
                <a:latin typeface="Corbel" pitchFamily="34" charset="0"/>
              </a:endParaRPr>
            </a:p>
          </p:txBody>
        </p:sp>
        <p:sp>
          <p:nvSpPr>
            <p:cNvPr id="18" name="AutoShape 15"/>
            <p:cNvSpPr>
              <a:spLocks noChangeArrowheads="1"/>
            </p:cNvSpPr>
            <p:nvPr/>
          </p:nvSpPr>
          <p:spPr bwMode="auto">
            <a:xfrm>
              <a:off x="3612" y="3056"/>
              <a:ext cx="696" cy="356"/>
            </a:xfrm>
            <a:prstGeom prst="wedgeRectCallout">
              <a:avLst>
                <a:gd name="adj1" fmla="val 89944"/>
                <a:gd name="adj2" fmla="val -47190"/>
              </a:avLst>
            </a:prstGeom>
            <a:solidFill>
              <a:schemeClr val="bg1"/>
            </a:solidFill>
            <a:ln w="12700">
              <a:solidFill>
                <a:schemeClr val="tx1"/>
              </a:solidFill>
              <a:miter lim="800000"/>
              <a:headEnd type="none" w="sm" len="sm"/>
              <a:tailEnd type="none" w="sm" len="sm"/>
            </a:ln>
            <a:effectLst/>
          </p:spPr>
          <p:txBody>
            <a:bodyPr/>
            <a:lstStyle/>
            <a:p>
              <a:pPr algn="ctr"/>
              <a:r>
                <a:rPr lang="en-US" sz="2800" b="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Sinks</a:t>
              </a:r>
            </a:p>
          </p:txBody>
        </p:sp>
        <p:sp>
          <p:nvSpPr>
            <p:cNvPr id="19" name="AutoShape 16"/>
            <p:cNvSpPr>
              <a:spLocks noChangeArrowheads="1"/>
            </p:cNvSpPr>
            <p:nvPr/>
          </p:nvSpPr>
          <p:spPr bwMode="auto">
            <a:xfrm>
              <a:off x="2960" y="1428"/>
              <a:ext cx="734" cy="356"/>
            </a:xfrm>
            <a:prstGeom prst="wedgeRectCallout">
              <a:avLst>
                <a:gd name="adj1" fmla="val 88792"/>
                <a:gd name="adj2" fmla="val 200000"/>
              </a:avLst>
            </a:prstGeom>
            <a:solidFill>
              <a:schemeClr val="bg1"/>
            </a:solidFill>
            <a:ln w="12700">
              <a:solidFill>
                <a:schemeClr val="tx1"/>
              </a:solidFill>
              <a:miter lim="800000"/>
              <a:headEnd type="none" w="sm" len="sm"/>
              <a:tailEnd type="none" w="sm" len="sm"/>
            </a:ln>
            <a:effectLst/>
          </p:spPr>
          <p:txBody>
            <a:bodyPr/>
            <a:lstStyle/>
            <a:p>
              <a:pPr algn="ctr"/>
              <a:r>
                <a:rPr lang="en-US" sz="2800" b="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Drift</a:t>
              </a:r>
            </a:p>
          </p:txBody>
        </p:sp>
        <p:sp>
          <p:nvSpPr>
            <p:cNvPr id="20" name="AutoShape 17"/>
            <p:cNvSpPr>
              <a:spLocks noChangeArrowheads="1"/>
            </p:cNvSpPr>
            <p:nvPr/>
          </p:nvSpPr>
          <p:spPr bwMode="auto">
            <a:xfrm>
              <a:off x="3968" y="888"/>
              <a:ext cx="1132" cy="356"/>
            </a:xfrm>
            <a:prstGeom prst="wedgeRectCallout">
              <a:avLst>
                <a:gd name="adj1" fmla="val 35338"/>
                <a:gd name="adj2" fmla="val 200000"/>
              </a:avLst>
            </a:prstGeom>
            <a:solidFill>
              <a:schemeClr val="bg1"/>
            </a:solidFill>
            <a:ln w="12700">
              <a:solidFill>
                <a:schemeClr val="tx1"/>
              </a:solidFill>
              <a:miter lim="800000"/>
              <a:headEnd type="none" w="sm" len="sm"/>
              <a:tailEnd type="none" w="sm" len="sm"/>
            </a:ln>
            <a:effectLst/>
          </p:spPr>
          <p:txBody>
            <a:bodyPr/>
            <a:lstStyle/>
            <a:p>
              <a:pPr algn="ctr"/>
              <a:r>
                <a:rPr lang="en-US" sz="2800" b="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Floats</a:t>
              </a:r>
            </a:p>
          </p:txBody>
        </p:sp>
      </p:grpSp>
    </p:spTree>
    <p:extLst>
      <p:ext uri="{BB962C8B-B14F-4D97-AF65-F5344CB8AC3E}">
        <p14:creationId xmlns:p14="http://schemas.microsoft.com/office/powerpoint/2010/main" val="13954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153400" cy="9297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Testing for Contaminants</a:t>
            </a:r>
          </a:p>
        </p:txBody>
      </p:sp>
      <p:sp>
        <p:nvSpPr>
          <p:cNvPr id="3" name="Text Placeholder 2"/>
          <p:cNvSpPr>
            <a:spLocks noGrp="1"/>
          </p:cNvSpPr>
          <p:nvPr>
            <p:ph type="body" idx="1"/>
          </p:nvPr>
        </p:nvSpPr>
        <p:spPr>
          <a:xfrm>
            <a:off x="457200" y="1047749"/>
            <a:ext cx="6629400" cy="1488693"/>
          </a:xfrm>
        </p:spPr>
        <p:txBody>
          <a:bodyPr/>
          <a:lstStyle/>
          <a:p>
            <a:pPr>
              <a:spcAft>
                <a:spcPts val="6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Multi-Gas Atmospheric Testing Equipment</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Bump test before each use</a:t>
            </a:r>
          </a:p>
          <a:p>
            <a:pPr marL="731520" lvl="1" indent="-274320">
              <a:spcBef>
                <a:spcPts val="0"/>
              </a:spcBef>
              <a:spcAft>
                <a:spcPts val="6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Calibrate monitors per manufacturer specifications</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Microsoft Sans Serif" panose="020B0604020202020204" pitchFamily="34" charset="0"/>
                <a:ea typeface="Microsoft Sans Serif" panose="020B0604020202020204" pitchFamily="34" charset="0"/>
                <a:cs typeface="Microsoft Sans Serif" panose="020B0604020202020204" pitchFamily="34" charset="0"/>
              </a:rPr>
              <a:t>191</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MicroMaxJ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62787" y="1200150"/>
            <a:ext cx="1471613" cy="643458"/>
          </a:xfrm>
          <a:prstGeom prst="rect">
            <a:avLst/>
          </a:prstGeom>
          <a:noFill/>
        </p:spPr>
      </p:pic>
      <p:pic>
        <p:nvPicPr>
          <p:cNvPr id="6" name="Picture 5" descr="MicroMaxpro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38987" y="2000250"/>
            <a:ext cx="1365504" cy="536193"/>
          </a:xfrm>
          <a:prstGeom prst="rect">
            <a:avLst/>
          </a:prstGeom>
          <a:noFill/>
        </p:spPr>
      </p:pic>
      <p:pic>
        <p:nvPicPr>
          <p:cNvPr id="7" name="Picture 2" descr="MVC-002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 y="2686050"/>
            <a:ext cx="3505200" cy="1831369"/>
          </a:xfrm>
          <a:prstGeom prst="rect">
            <a:avLst/>
          </a:prstGeom>
          <a:ln w="127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8" name="Picture 2" descr="http://t2.gstatic.com/images?q=tbn:ANd9GcS7suT5nijkSJIj8H8j-rF4QZJK9x730l1sxMgmipp-6eYELpaQ"/>
          <p:cNvPicPr>
            <a:picLocks noChangeAspect="1" noChangeArrowheads="1"/>
          </p:cNvPicPr>
          <p:nvPr/>
        </p:nvPicPr>
        <p:blipFill>
          <a:blip r:embed="rId6" cstate="print"/>
          <a:srcRect/>
          <a:stretch>
            <a:fillRect/>
          </a:stretch>
        </p:blipFill>
        <p:spPr bwMode="auto">
          <a:xfrm>
            <a:off x="4495800" y="2628900"/>
            <a:ext cx="1533525" cy="2235994"/>
          </a:xfrm>
          <a:prstGeom prst="rect">
            <a:avLst/>
          </a:prstGeom>
          <a:noFill/>
        </p:spPr>
      </p:pic>
      <p:pic>
        <p:nvPicPr>
          <p:cNvPr id="9" name="Picture 4" descr="http://t0.gstatic.com/images?q=tbn:ANd9GcRftrFU8D1k8pHBbUEbmrg3Mm0ZK6Ps0ZcFN41arH48dz4TpgLky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77000" y="3086100"/>
            <a:ext cx="1733550" cy="1257301"/>
          </a:xfrm>
          <a:prstGeom prst="rect">
            <a:avLst/>
          </a:prstGeom>
          <a:noFill/>
        </p:spPr>
      </p:pic>
      <p:sp>
        <p:nvSpPr>
          <p:cNvPr id="10" name="TextBox 9"/>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758229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304800" y="909450"/>
            <a:ext cx="4267201" cy="3033900"/>
          </a:xfrm>
          <a:noFill/>
          <a:ln/>
        </p:spPr>
        <p:txBody>
          <a:bodyPr>
            <a:normAutofit/>
          </a:bodyPr>
          <a:lstStyle/>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act by which a person intentionally passes through an opening into a permit required confined space.</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Any part of the body passing through the opening is considered entry.</a:t>
            </a:r>
          </a:p>
        </p:txBody>
      </p:sp>
      <p:sp>
        <p:nvSpPr>
          <p:cNvPr id="7" name="Slide Number Placeholder 5"/>
          <p:cNvSpPr>
            <a:spLocks noGrp="1"/>
          </p:cNvSpPr>
          <p:nvPr>
            <p:ph type="sldNum" idx="12"/>
          </p:nvPr>
        </p:nvSpPr>
        <p:spPr/>
        <p:txBody>
          <a:bodyPr/>
          <a:lstStyle/>
          <a:p>
            <a:fld id="{534EE6FC-8563-4282-8BEB-1673E858C751}"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192</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7172" name="Picture 4" descr="338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3409950"/>
            <a:ext cx="1371600" cy="1611242"/>
          </a:xfrm>
          <a:prstGeom prst="rect">
            <a:avLst/>
          </a:prstGeom>
          <a:noFill/>
        </p:spPr>
      </p:pic>
      <p:pic>
        <p:nvPicPr>
          <p:cNvPr id="9" name="Picture 8" descr="Top right picture shows a person entering a confined space (manhole)." title="Confined Space Entry"/>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87378" y="1085850"/>
            <a:ext cx="2351822" cy="1232499"/>
          </a:xfrm>
          <a:prstGeom prst="rect">
            <a:avLst/>
          </a:prstGeom>
          <a:ln w="9525"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10" name="Picture 9" descr="Center picture shows a person entering a confined space." title="Confined Space Entry"/>
          <p:cNvPicPr>
            <a:picLocks noChangeAspect="1"/>
          </p:cNvPicPr>
          <p:nvPr/>
        </p:nvPicPr>
        <p:blipFill>
          <a:blip r:embed="rId5" cstate="print"/>
          <a:stretch>
            <a:fillRect/>
          </a:stretch>
        </p:blipFill>
        <p:spPr>
          <a:xfrm>
            <a:off x="4496114" y="1466850"/>
            <a:ext cx="1866041" cy="2103120"/>
          </a:xfrm>
          <a:prstGeom prst="rect">
            <a:avLst/>
          </a:prstGeom>
          <a:ln w="9525"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11" name="Picture 10" descr="Bottom right picture showing a confined entry space." title="Confined Space Entry"/>
          <p:cNvPicPr>
            <a:picLocks noChangeAspect="1"/>
          </p:cNvPicPr>
          <p:nvPr/>
        </p:nvPicPr>
        <p:blipFill>
          <a:blip r:embed="rId6" cstate="print"/>
          <a:stretch>
            <a:fillRect/>
          </a:stretch>
        </p:blipFill>
        <p:spPr>
          <a:xfrm>
            <a:off x="6534824" y="2381250"/>
            <a:ext cx="2076090" cy="2171700"/>
          </a:xfrm>
          <a:prstGeom prst="rect">
            <a:avLst/>
          </a:prstGeom>
          <a:ln w="9525"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304800" y="133350"/>
            <a:ext cx="79839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Confined Space Entry</a:t>
            </a:r>
          </a:p>
        </p:txBody>
      </p:sp>
      <p:sp>
        <p:nvSpPr>
          <p:cNvPr id="12" name="TextBox 11"/>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65029993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3350"/>
            <a:ext cx="8686800" cy="838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Non-Permit Confined Space Entry</a:t>
            </a:r>
          </a:p>
        </p:txBody>
      </p:sp>
      <p:sp>
        <p:nvSpPr>
          <p:cNvPr id="31747" name="Rectangle 3"/>
          <p:cNvSpPr>
            <a:spLocks noGrp="1" noChangeArrowheads="1"/>
          </p:cNvSpPr>
          <p:nvPr>
            <p:ph type="body" idx="1"/>
          </p:nvPr>
        </p:nvSpPr>
        <p:spPr>
          <a:xfrm>
            <a:off x="304800" y="971550"/>
            <a:ext cx="3640500" cy="3033900"/>
          </a:xfrm>
        </p:spPr>
        <p:txBody>
          <a:bodyPr>
            <a:normAutofit/>
          </a:bodyPr>
          <a:lstStyle/>
          <a:p>
            <a:pPr>
              <a:lnSpc>
                <a:spcPct val="150000"/>
              </a:lnSpc>
              <a:buSzPct val="80000"/>
              <a:buFont typeface="Wingdings" panose="05000000000000000000" pitchFamily="2" charset="2"/>
              <a:buChar char="Ø"/>
            </a:pPr>
            <a:r>
              <a:rPr lang="en-US" sz="3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Test</a:t>
            </a:r>
          </a:p>
          <a:p>
            <a:pPr>
              <a:lnSpc>
                <a:spcPct val="150000"/>
              </a:lnSpc>
              <a:buSzPct val="80000"/>
              <a:buFont typeface="Wingdings" panose="05000000000000000000" pitchFamily="2" charset="2"/>
              <a:buChar char="Ø"/>
            </a:pPr>
            <a:r>
              <a:rPr lang="en-US" sz="3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Purge</a:t>
            </a:r>
          </a:p>
          <a:p>
            <a:pPr>
              <a:lnSpc>
                <a:spcPct val="150000"/>
              </a:lnSpc>
              <a:buSzPct val="80000"/>
              <a:buFont typeface="Wingdings" panose="05000000000000000000" pitchFamily="2" charset="2"/>
              <a:buChar char="Ø"/>
            </a:pPr>
            <a:r>
              <a:rPr lang="en-US" sz="3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Ventilate </a:t>
            </a:r>
          </a:p>
          <a:p>
            <a:pPr>
              <a:lnSpc>
                <a:spcPct val="150000"/>
              </a:lnSpc>
              <a:buSzPct val="80000"/>
              <a:buFont typeface="Wingdings" panose="05000000000000000000" pitchFamily="2" charset="2"/>
              <a:buChar char="Ø"/>
            </a:pPr>
            <a:r>
              <a:rPr lang="en-US" sz="3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Enter</a:t>
            </a: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5"/>
          <p:cNvSpPr>
            <a:spLocks noGrp="1"/>
          </p:cNvSpPr>
          <p:nvPr>
            <p:ph type="sldNum" idx="12"/>
          </p:nvPr>
        </p:nvSpPr>
        <p:spPr/>
        <p:txBody>
          <a:bodyPr/>
          <a:lstStyle/>
          <a:p>
            <a:fld id="{5504F146-F4B9-4ABE-B8E0-B105059E9E30}"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193</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Picture 7" descr="Top right picture shows a confined space where you are required to have a permit to enter the space." title="Non-Permit Confined Space Entr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0" y="1200150"/>
            <a:ext cx="1962150" cy="1743075"/>
          </a:xfrm>
          <a:prstGeom prst="rect">
            <a:avLst/>
          </a:prstGeom>
          <a:ln>
            <a:solidFill>
              <a:schemeClr val="accent2">
                <a:lumMod val="75000"/>
              </a:schemeClr>
            </a:solidFill>
          </a:ln>
        </p:spPr>
      </p:pic>
      <p:pic>
        <p:nvPicPr>
          <p:cNvPr id="9" name="Picture 8" descr="Top center picture shows people working and testing the confined space to make sure it is safe to enter." title="Non-Permit Confined Space Entry"/>
          <p:cNvPicPr>
            <a:picLocks noChangeAspect="1"/>
          </p:cNvPicPr>
          <p:nvPr/>
        </p:nvPicPr>
        <p:blipFill>
          <a:blip r:embed="rId4" cstate="print"/>
          <a:stretch>
            <a:fillRect/>
          </a:stretch>
        </p:blipFill>
        <p:spPr>
          <a:xfrm>
            <a:off x="4572000" y="1200150"/>
            <a:ext cx="1860396" cy="1765408"/>
          </a:xfrm>
          <a:prstGeom prst="rect">
            <a:avLst/>
          </a:prstGeom>
          <a:ln>
            <a:solidFill>
              <a:schemeClr val="accent2">
                <a:lumMod val="75000"/>
              </a:schemeClr>
            </a:solidFill>
          </a:ln>
        </p:spPr>
      </p:pic>
      <p:pic>
        <p:nvPicPr>
          <p:cNvPr id="11" name="Picture 10" descr="Shows different safety equipment that can be used when working in confined work spaces." title="Bottom picture"/>
          <p:cNvPicPr>
            <a:picLocks noChangeAspect="1"/>
          </p:cNvPicPr>
          <p:nvPr/>
        </p:nvPicPr>
        <p:blipFill>
          <a:blip r:embed="rId5" cstate="print"/>
          <a:stretch>
            <a:fillRect/>
          </a:stretch>
        </p:blipFill>
        <p:spPr>
          <a:xfrm>
            <a:off x="5562600" y="3200400"/>
            <a:ext cx="2286000" cy="1414221"/>
          </a:xfrm>
          <a:prstGeom prst="rect">
            <a:avLst/>
          </a:prstGeom>
        </p:spPr>
      </p:pic>
      <p:sp>
        <p:nvSpPr>
          <p:cNvPr id="10" name="TextBox 9"/>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16351321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381000" y="1061850"/>
            <a:ext cx="6019800" cy="3872100"/>
          </a:xfrm>
          <a:noFill/>
          <a:ln/>
        </p:spPr>
        <p:txBody>
          <a:bodyPr>
            <a:normAutofit fontScale="92500" lnSpcReduction="20000"/>
          </a:bodyPr>
          <a:lstStyle/>
          <a:p>
            <a:pPr>
              <a:spcAft>
                <a:spcPts val="1000"/>
              </a:spcAft>
              <a:buFont typeface="Wingdings" panose="05000000000000000000" pitchFamily="2" charset="2"/>
              <a:buChar char="Ø"/>
            </a:pPr>
            <a:r>
              <a:rPr lang="en-US" sz="2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Permit must be completely filled out prior to entry.</a:t>
            </a:r>
          </a:p>
          <a:p>
            <a:pPr>
              <a:spcAft>
                <a:spcPts val="1000"/>
              </a:spcAft>
              <a:buFont typeface="Wingdings" panose="05000000000000000000" pitchFamily="2" charset="2"/>
              <a:buChar char="Ø"/>
            </a:pPr>
            <a:r>
              <a:rPr lang="en-US" sz="2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Permits are activated by Entry Supervisor’s signature.</a:t>
            </a:r>
          </a:p>
          <a:p>
            <a:pPr>
              <a:spcAft>
                <a:spcPts val="1000"/>
              </a:spcAft>
              <a:buFont typeface="Wingdings" panose="05000000000000000000" pitchFamily="2" charset="2"/>
              <a:buChar char="Ø"/>
            </a:pPr>
            <a:r>
              <a:rPr lang="en-US" sz="2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 entry is allowed without a valid permit.</a:t>
            </a:r>
          </a:p>
          <a:p>
            <a:pPr>
              <a:spcAft>
                <a:spcPts val="1000"/>
              </a:spcAft>
              <a:buFont typeface="Wingdings" panose="05000000000000000000" pitchFamily="2" charset="2"/>
              <a:buChar char="Ø"/>
            </a:pPr>
            <a:r>
              <a:rPr lang="en-US" sz="2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duration of the permit may not exceed the time required to complete the work.</a:t>
            </a:r>
          </a:p>
          <a:p>
            <a:pPr>
              <a:spcAft>
                <a:spcPts val="1000"/>
              </a:spcAft>
              <a:buFont typeface="Wingdings" panose="05000000000000000000" pitchFamily="2" charset="2"/>
              <a:buChar char="Ø"/>
            </a:pPr>
            <a:r>
              <a:rPr lang="en-US" sz="2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work is completed, permit should be retained by the employer.</a:t>
            </a:r>
          </a:p>
          <a:p>
            <a:pPr>
              <a:spcAft>
                <a:spcPts val="1000"/>
              </a:spcAft>
              <a:buFont typeface="Wingdings" panose="05000000000000000000" pitchFamily="2" charset="2"/>
              <a:buChar char="Ø"/>
            </a:pPr>
            <a:r>
              <a:rPr lang="en-US" sz="2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Cancelled permits must be kept on file for at least one year.</a:t>
            </a:r>
          </a:p>
          <a:p>
            <a:endParaRPr lang="en-US" sz="2400" dirty="0"/>
          </a:p>
        </p:txBody>
      </p:sp>
      <p:sp>
        <p:nvSpPr>
          <p:cNvPr id="7" name="Slide Number Placeholder 5"/>
          <p:cNvSpPr>
            <a:spLocks noGrp="1"/>
          </p:cNvSpPr>
          <p:nvPr>
            <p:ph type="sldNum" idx="12"/>
          </p:nvPr>
        </p:nvSpPr>
        <p:spPr/>
        <p:txBody>
          <a:bodyPr/>
          <a:lstStyle/>
          <a:p>
            <a:fld id="{912BB0A7-402C-4233-8CF3-00158645F23A}" type="slidenum">
              <a:rPr lang="en-US">
                <a:latin typeface="Microsoft Sans Serif" panose="020B0604020202020204" pitchFamily="34" charset="0"/>
                <a:ea typeface="Microsoft Sans Serif" panose="020B0604020202020204" pitchFamily="34" charset="0"/>
                <a:cs typeface="Microsoft Sans Serif" panose="020B0604020202020204" pitchFamily="34" charset="0"/>
              </a:rPr>
              <a:pPr/>
              <a:t>194</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1511" name="AutoShape 7" descr="data:image/jpg;base64,/9j/4AAQSkZJRgABAQAAAQABAAD/2wCEAAkGBhQSERQUERQRERUWFRsVFhUXGRUXFxchFyMYGB0WGhYXJycqHyUnHxQZIjsgJCgrOC4sGSAyNTA2QSYrLDUBCQoKDQwOGQ8PGTQgHiQ2NTU1MjU1NTU1NTU1MCw1NTU1NS0tNS81NS01NDEvNTUvMi81KTUyNTE1LCwsMys1Nf/AABEIAHYAVAMBIgACEQEDEQH/xAAcAAABBQEBAQAAAAAAAAAAAAAGAAEEBQcDAgj/xABGEAACAQIEAQYJCgMHBQEAAAABAgMEEQAFEiExBgcTMkFRFBciI2Fzk8HSFTVSVHGBkpSz0SV1sTNCU2JydJEkY4Khshb/xAAZAQEBAQADAAAAAAAAAAAAAAAAAwYBAgX/xAAkEQEAAQMDBAIDAAAAAAAAAAAAAQIRIQQxUQMFEkFxoSIyYf/aAAwDAQACEQMRAD8APs2zOZamGnpxSrqpmnZ5Y3kPktGlgEZf8S9zfhiFU5zUxyxwvJlweS+keDVBHo1MJbLcggX6xBA4Y6ZvUBMwhYgm2XSnSLamtJAdK3tubYy2vgzScV0jwyRyTPA0SixKiBmZQrA2Gm4NzxJuO3GZ1mq1Uaurp0dWKKIiN/HefmL43n49LU00+N7NUrcwqoULyzZVEg4s8EyqPvMuONFnk80ZliqMokjW+p1hlKrYXOoibaw337MDWdUdTX0VHJJHGtRTzrJLTSsirNp2NjuADx372H28szy2smpalIqaho2qpEQ9HImsRi+t5XGzdgAUcGb7/Lo7lrZpiKuvEVXtP6WjNuLzjN4x6U8KeBN/+jl6Hp/Csn6G+npeil0X4W1dNa/ox6qs+miYrJU5OjKnSENDKCF4ayDNwueOAGXkHV+D1lIPBBHKY54TG9ow6WDRhXOoal7T2qO/BDk2TzT5i1XWxQQR+DCn6IyxzazcEk22tsePoxTqdy1FETVGovEX9U32pti283mJ4s4iiOFrBywZyQlbkjEKWIEchsFFyf7bgAL47VHKWSONJZKrJkjk6jmKQB/9J6bf7sDeTcj2jpczRo6cSzyT+DkNFfTItlAYdUejbEWk5MT070M/RU9WYaTweSnaWNdDXY61Zrqet/XFI7j1pqm2o2/lGcX3taM4vJ4RwMn5QShY2NTlGmU2iPRSWkPcp6Xc78BiNmPKKojjncPlkrQAGSNYpQy3IAB84dJNzxHZgLTm6leCmilMQU1cs0yxyJaFJQoCoTxI032xJpsjqKamzVqp0kMqxBJQykyiMldRUbg208e2+L067q3i2o8pvGLU5/OI44vP3GHXxjhs0E1i6jYK1gPuB9+FjlF1pfWe5cLGrQD1TlkU+Z06zxRTKMvkIWRFcA9JCLgMDvvxxFfOOT4JB+SQQbEdHD2f+OLOL51g/l0n6sGK/mipUbLVLIhPTz7kAn+1fvwHP5b5Pd+U+zh+HC+W+T3flPs4fhwQ8rEkio53o4I5Z1S8aaFNztvbtsLm3ba2MPoeeiupX0V1JBL3q8XQSD/gWH3qcBp/y3ye78p9nD8OH+WuT/flPs4fhxVZJz3ZZNYTxNSN/mjV0/EgP/sDBxluZ0lSuqmemnHenRtb7QNx9+AGjnmQdjZT+CH4cMM6yH6eU/gh+HBklGp/uJ+Ff2x2WhT6CfhX9sAFDPcg+llP4Ifhxz5RUmXTZXVT0cVE4VCBJFHF5LLY7MBsRcYO/AY/oJ+FcZnSrbK86A2HhtVt96YDQYutJ6z3LhsKLrS+s9y4WAp4vnWD+XSfqwYicz3zYvr6j9V8S4vnWD+XSfqwYicz3zYvr6j9V8AMc53PTJRVJpaOONnS3SySBmAJAOhVBHYRck9trduK+g554pYolzelikEt2uialVb6Q7RSX4kP1TwUG2+IvO9zbs2YQzQMWNbKI2S26sFF3HeNKk27CPTsHS8hcwqKkqlFUx7hFDoURFXyVBkbbZQNwTc378AXc7vJrLaalhmo4wktQwMZjdujZLamfQbi1ioFrbsMQOYjImlzBp9wtPGbkdrS3VVPeLBjb0DA5y5qLTx0ofpEoolpQ3YzLvKw9GskfYoxTZRyjno5RLTSNE47uDD6LKdmHoOA+wlXHvGb83vPPT1+mGo001SdgL+bkP8AkY8Cfon7icaRfALGXwIRlmc3BF62qO+3am+NMd8DnLlr5fVepP8AUYC0h60vrPcuFhQ9aX1nuXCwFPF86wfy9/1YMQ+aI2yxPX1H6r4mxfOkH8vf9WHFdzUH+GJ6+o/VfAFs0asysVUspJViAStxYkHsuDbAXznc4By2KMQiJ6iQmyuSdCgHzhQbnewF7C/fbE3nI5YNllH00aa5Hfo0J6iEgnW/4dh2nHz9mOT1tRTS5nPraMuoMsh8qQsdPkDtUcL7AcBwOAqIcx0SrIypMVfWVkBZXN7kOBa4J4i++ImY1YkkZ1jSEMb9HHq0L6F1liB6L407mKyCjrXqo6uCOdlWN4y17gXZW4EdpTFjzptlFCGpqSjp3qiLM3lFYAe077v3L2cT3EMZRMb7zFcs6moE1NUM0yQxq8crbstzp6Nm7b8RffyW9GMn5G8jJ8xnEUAsBYySkeRGO89522Ubn/k4+l+THJeGggWCnWwG7MevI3a7Hv8AR2DYYC3Zr4o+W4/h1V6k/wBRi9VMZ+9dJLlmcGR2fRVVEaajfSqlNKD0DuwBxD1pfWe5cLCi60vrPcuFgKaE3zOD/YP+rDiJzSJ/DE9dUfqvibTr/Eof9g/6sOPEfNfRLcJ4UgJLaVqalVuxJJCq4A3OAKJadXUq6q6nirAEH7QcD3OHydaryyop4VUuUHRrsouhDBR2Dq2xy8WlJ9Kt/N1fx4bxaUn0q383V/HgMv5m+Q+YQVFS7xSUgamkhV5FsdbFSjKp42K3vw29OBuo5ns21tqpjIdRJcSxHWTxa7MCb8d8bi3NvS99b+bq/jx48W9L31v5ur+PAYivNLmw4Usg+yWIf0fD+KfN/q0vtovjxt682tL31v5ur+PHsc2lJ31v5ur+PAVvNByZraOlkSuJGqQNFEX1mMWsfKBIGo76QdrenFZD8153/var+qYJ/FpSfSrfzdX8eIvKTk7DRZRWx04dVZXlbU7yMWa12LOSezAEcXWk9Z7lw2Hi60nrPcuGwGUc71I81dlkMcrQGWJ0LqSDa6G1gRqJtYLfc2wBNybq5A7w1FWiKgbTUGSOQnTJIRZSwC6YWs7FQTYYNeeunikrMsWokMMRifXIBcrutvs3sL9l79mA+my3LRL52rncGQdIC9gyCSFSjELc3R5G1A8IthvgJlFyGqdbLNXyAhxEvRtM13MogZSWtYKTx7bj04j0nI2vk06asG6gt56caNSwyBTfj5NSnVvbfuxw+SKQxzOtRU+ZiWViHVld31DoEOkeUHMZvvcBztYYWX5NSdDTyVFXLC8q6yA97eVLHp0gXQaY184SbXta1sA1dkNVDBHI9VJqkmjiCiSYoBKhcMZOB4Dq34n7MSJ+RlevSf8AUsdHC0k/l2Qy+Sw2A0qQCxFzt244DLst1KjVdQUuTfWoVfOJGABpO+h3k1DiF2AviRroPBpY/CpZNYeRUeRgdYiYLrYCzeUi7Ef3gL4DnW8jcwiBLVLbBbWkqCSW6UaSADot0D3ZrAbXPG1JyppqyhmEUtS7MV1XSWQjYspBvw3Q/aLHtxOy6joZI16esqEkNPqkGq66tbDotx/dVQ+knytdha2JMnJigdYnateznRrZgep4IXuum6ELPNZTfeNd98AH/LlR/jz+0f8AfHqLN5mYK00zAkAgu5B3GxBOCj5GytmjBqWW/kkqbAaY9V21A7u/kXGw42x4qcry6OCQwTGaXpEEeokMLSkECMAA+bCnWTY6jYC2A+nIutJ6z3LhsPF1pPWe5cNgMk55MxWnrsrmZBKI43Yptvuo2vcXF7i44gYB4uVFN5wzR1NU5RVSWboWdSoYhrgXWzEG2o7DfBVz+m8lD6iT/wCkxlOALZuUVLU1yS1EZEHRyK6kXfynllHRlBs3nFUE7bG+2OA5SURQB6NVYhtRQRgIWEw1oeLbyRkI2y9ELccCzHHF3wBJmvKKlaWAw0qRxJKZJFKpqkGoEIWG9tItpuBc4lDlHlrSEmkKAvtshUBhApJCgEBTHIwAufOHfAWxx5wB1X8qst88qUSte6pJpVLi8tvIW2iwePcbnoxq4nHOLlnRiQyeBKrCoYoUCJphJLLHZdtYOka+1bj04CcLAG0fKvLwyE0I2iRW2j0sVILAKeGtQVMlywvdbYoMzzGOaeIwxLAipEmkBQSVCh2YjrEtqNzvYjFRjrS9df8AUP6jAfZkXWk9Z7lw2Hi60nrPcuGwFbyh5EU1UIzUQR1DRrpUu0i2BsT1D3jtxSeKjL/qNP7Wo/fD4WAbxT5f9Rp/a1H74bxTZd9Rp/a1H74WFgF4pcu+o0/taj98LxS5d9Rp/a1H74WFgF4pcu+o0/taj98LxS5d9Rp/a1H74WFgF4pcu+o0/taj98OvNPl4NxQ0+3/dqP3wsLAGsFOdybAsb7XI7B7sLCwsB//Z"/>
          <p:cNvSpPr>
            <a:spLocks noChangeAspect="1" noChangeArrowheads="1"/>
          </p:cNvSpPr>
          <p:nvPr/>
        </p:nvSpPr>
        <p:spPr bwMode="auto">
          <a:xfrm>
            <a:off x="63500" y="-408384"/>
            <a:ext cx="800100" cy="842963"/>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513" name="AutoShape 9" descr="data:image/jpg;base64,/9j/4AAQSkZJRgABAQAAAQABAAD/2wCEAAkGBhQSERQUERQRERUWFRsVFhUXGRUXFxchFyMYGB0WGhYXJycqHyUnHxQZIjsgJCgrOC4sGSAyNTA2QSYrLDUBCQoKDQwOGQ8PGTQgHiQ2NTU1MjU1NTU1NTU1MCw1NTU1NS0tNS81NS01NDEvNTUvMi81KTUyNTE1LCwsMys1Nf/AABEIAHYAVAMBIgACEQEDEQH/xAAcAAABBQEBAQAAAAAAAAAAAAAGAAEEBQcDAgj/xABGEAACAQIEAQYJCgMHBQEAAAABAgMEEQAFEiExBgcTMkFRFBciI2Fzk8HSFTVSVHGBkpSz0SV1sTNCU2JydJEkY4Khshb/xAAZAQEBAQADAAAAAAAAAAAAAAAAAwYBAgX/xAAkEQEAAQMDBAIDAAAAAAAAAAAAAQIRIQQxUQMFEkFxoSIyYf/aAAwDAQACEQMRAD8APs2zOZamGnpxSrqpmnZ5Y3kPktGlgEZf8S9zfhiFU5zUxyxwvJlweS+keDVBHo1MJbLcggX6xBA4Y6ZvUBMwhYgm2XSnSLamtJAdK3tubYy2vgzScV0jwyRyTPA0SixKiBmZQrA2Gm4NzxJuO3GZ1mq1Uaurp0dWKKIiN/HefmL43n49LU00+N7NUrcwqoULyzZVEg4s8EyqPvMuONFnk80ZliqMokjW+p1hlKrYXOoibaw337MDWdUdTX0VHJJHGtRTzrJLTSsirNp2NjuADx372H28szy2smpalIqaho2qpEQ9HImsRi+t5XGzdgAUcGb7/Lo7lrZpiKuvEVXtP6WjNuLzjN4x6U8KeBN/+jl6Hp/Csn6G+npeil0X4W1dNa/ox6qs+miYrJU5OjKnSENDKCF4ayDNwueOAGXkHV+D1lIPBBHKY54TG9ow6WDRhXOoal7T2qO/BDk2TzT5i1XWxQQR+DCn6IyxzazcEk22tsePoxTqdy1FETVGovEX9U32pti283mJ4s4iiOFrBywZyQlbkjEKWIEchsFFyf7bgAL47VHKWSONJZKrJkjk6jmKQB/9J6bf7sDeTcj2jpczRo6cSzyT+DkNFfTItlAYdUejbEWk5MT070M/RU9WYaTweSnaWNdDXY61Zrqet/XFI7j1pqm2o2/lGcX3taM4vJ4RwMn5QShY2NTlGmU2iPRSWkPcp6Xc78BiNmPKKojjncPlkrQAGSNYpQy3IAB84dJNzxHZgLTm6leCmilMQU1cs0yxyJaFJQoCoTxI032xJpsjqKamzVqp0kMqxBJQykyiMldRUbg208e2+L067q3i2o8pvGLU5/OI44vP3GHXxjhs0E1i6jYK1gPuB9+FjlF1pfWe5cLGrQD1TlkU+Z06zxRTKMvkIWRFcA9JCLgMDvvxxFfOOT4JB+SQQbEdHD2f+OLOL51g/l0n6sGK/mipUbLVLIhPTz7kAn+1fvwHP5b5Pd+U+zh+HC+W+T3flPs4fhwQ8rEkio53o4I5Z1S8aaFNztvbtsLm3ba2MPoeeiupX0V1JBL3q8XQSD/gWH3qcBp/y3ye78p9nD8OH+WuT/flPs4fhxVZJz3ZZNYTxNSN/mjV0/EgP/sDBxluZ0lSuqmemnHenRtb7QNx9+AGjnmQdjZT+CH4cMM6yH6eU/gh+HBklGp/uJ+Ff2x2WhT6CfhX9sAFDPcg+llP4Ifhxz5RUmXTZXVT0cVE4VCBJFHF5LLY7MBsRcYO/AY/oJ+FcZnSrbK86A2HhtVt96YDQYutJ6z3LhsKLrS+s9y4WAp4vnWD+XSfqwYicz3zYvr6j9V8S4vnWD+XSfqwYicz3zYvr6j9V8AMc53PTJRVJpaOONnS3SySBmAJAOhVBHYRck9trduK+g554pYolzelikEt2uialVb6Q7RSX4kP1TwUG2+IvO9zbs2YQzQMWNbKI2S26sFF3HeNKk27CPTsHS8hcwqKkqlFUx7hFDoURFXyVBkbbZQNwTc378AXc7vJrLaalhmo4wktQwMZjdujZLamfQbi1ioFrbsMQOYjImlzBp9wtPGbkdrS3VVPeLBjb0DA5y5qLTx0ofpEoolpQ3YzLvKw9GskfYoxTZRyjno5RLTSNE47uDD6LKdmHoOA+wlXHvGb83vPPT1+mGo001SdgL+bkP8AkY8Cfon7icaRfALGXwIRlmc3BF62qO+3am+NMd8DnLlr5fVepP8AUYC0h60vrPcuFhQ9aX1nuXCwFPF86wfy9/1YMQ+aI2yxPX1H6r4mxfOkH8vf9WHFdzUH+GJ6+o/VfAFs0asysVUspJViAStxYkHsuDbAXznc4By2KMQiJ6iQmyuSdCgHzhQbnewF7C/fbE3nI5YNllH00aa5Hfo0J6iEgnW/4dh2nHz9mOT1tRTS5nPraMuoMsh8qQsdPkDtUcL7AcBwOAqIcx0SrIypMVfWVkBZXN7kOBa4J4i++ImY1YkkZ1jSEMb9HHq0L6F1liB6L407mKyCjrXqo6uCOdlWN4y17gXZW4EdpTFjzptlFCGpqSjp3qiLM3lFYAe077v3L2cT3EMZRMb7zFcs6moE1NUM0yQxq8crbstzp6Nm7b8RffyW9GMn5G8jJ8xnEUAsBYySkeRGO89522Ubn/k4+l+THJeGggWCnWwG7MevI3a7Hv8AR2DYYC3Zr4o+W4/h1V6k/wBRi9VMZ+9dJLlmcGR2fRVVEaajfSqlNKD0DuwBxD1pfWe5cLCi60vrPcuFgKaE3zOD/YP+rDiJzSJ/DE9dUfqvibTr/Eof9g/6sOPEfNfRLcJ4UgJLaVqalVuxJJCq4A3OAKJadXUq6q6nirAEH7QcD3OHydaryyop4VUuUHRrsouhDBR2Dq2xy8WlJ9Kt/N1fx4bxaUn0q383V/HgMv5m+Q+YQVFS7xSUgamkhV5FsdbFSjKp42K3vw29OBuo5ns21tqpjIdRJcSxHWTxa7MCb8d8bi3NvS99b+bq/jx48W9L31v5ur+PAYivNLmw4Usg+yWIf0fD+KfN/q0vtovjxt682tL31v5ur+PHsc2lJ31v5ur+PAVvNByZraOlkSuJGqQNFEX1mMWsfKBIGo76QdrenFZD8153/var+qYJ/FpSfSrfzdX8eIvKTk7DRZRWx04dVZXlbU7yMWa12LOSezAEcXWk9Z7lw2Hi60nrPcuGwGUc71I81dlkMcrQGWJ0LqSDa6G1gRqJtYLfc2wBNybq5A7w1FWiKgbTUGSOQnTJIRZSwC6YWs7FQTYYNeeunikrMsWokMMRifXIBcrutvs3sL9l79mA+my3LRL52rncGQdIC9gyCSFSjELc3R5G1A8IthvgJlFyGqdbLNXyAhxEvRtM13MogZSWtYKTx7bj04j0nI2vk06asG6gt56caNSwyBTfj5NSnVvbfuxw+SKQxzOtRU+ZiWViHVld31DoEOkeUHMZvvcBztYYWX5NSdDTyVFXLC8q6yA97eVLHp0gXQaY184SbXta1sA1dkNVDBHI9VJqkmjiCiSYoBKhcMZOB4Dq34n7MSJ+RlevSf8AUsdHC0k/l2Qy+Sw2A0qQCxFzt244DLst1KjVdQUuTfWoVfOJGABpO+h3k1DiF2AviRroPBpY/CpZNYeRUeRgdYiYLrYCzeUi7Ef3gL4DnW8jcwiBLVLbBbWkqCSW6UaSADot0D3ZrAbXPG1JyppqyhmEUtS7MV1XSWQjYspBvw3Q/aLHtxOy6joZI16esqEkNPqkGq66tbDotx/dVQ+knytdha2JMnJigdYnateznRrZgep4IXuum6ELPNZTfeNd98AH/LlR/jz+0f8AfHqLN5mYK00zAkAgu5B3GxBOCj5GytmjBqWW/kkqbAaY9V21A7u/kXGw42x4qcry6OCQwTGaXpEEeokMLSkECMAA+bCnWTY6jYC2A+nIutJ6z3LhsPF1pPWe5cNgMk55MxWnrsrmZBKI43Yptvuo2vcXF7i44gYB4uVFN5wzR1NU5RVSWboWdSoYhrgXWzEG2o7DfBVz+m8lD6iT/wCkxlOALZuUVLU1yS1EZEHRyK6kXfynllHRlBs3nFUE7bG+2OA5SURQB6NVYhtRQRgIWEw1oeLbyRkI2y9ELccCzHHF3wBJmvKKlaWAw0qRxJKZJFKpqkGoEIWG9tItpuBc4lDlHlrSEmkKAvtshUBhApJCgEBTHIwAufOHfAWxx5wB1X8qst88qUSte6pJpVLi8tvIW2iwePcbnoxq4nHOLlnRiQyeBKrCoYoUCJphJLLHZdtYOka+1bj04CcLAG0fKvLwyE0I2iRW2j0sVILAKeGtQVMlywvdbYoMzzGOaeIwxLAipEmkBQSVCh2YjrEtqNzvYjFRjrS9df8AUP6jAfZkXWk9Z7lw2Hi60nrPcuGwFbyh5EU1UIzUQR1DRrpUu0i2BsT1D3jtxSeKjL/qNP7Wo/fD4WAbxT5f9Rp/a1H74bxTZd9Rp/a1H74WFgF4pcu+o0/taj98LxS5d9Rp/a1H74WFgF4pcu+o0/taj98LxS5d9Rp/a1H74WFgF4pcu+o0/taj98OvNPl4NxQ0+3/dqP3wsLAGsFOdybAsb7XI7B7sLCwsB//Z"/>
          <p:cNvSpPr>
            <a:spLocks noChangeAspect="1" noChangeArrowheads="1"/>
          </p:cNvSpPr>
          <p:nvPr/>
        </p:nvSpPr>
        <p:spPr bwMode="auto">
          <a:xfrm>
            <a:off x="63500" y="-408384"/>
            <a:ext cx="800100" cy="842963"/>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1515" name="Picture 11" descr="http://t2.gstatic.com/images?q=tbn:ANd9GcTgHjo8merJ7GAIW1Ku-tUfKmFhplzXa9dccJeG2W6WySeOdDloYQ"/>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44640" y="923753"/>
            <a:ext cx="2194560" cy="1190797"/>
          </a:xfrm>
          <a:prstGeom prst="rect">
            <a:avLst/>
          </a:prstGeom>
          <a:noFill/>
        </p:spPr>
      </p:pic>
      <p:pic>
        <p:nvPicPr>
          <p:cNvPr id="21517" name="Picture 13" descr="http://t0.gstatic.com/images?q=tbn:ANd9GcQrtbyuXyAMEjDbYNLIGiUik5_3rFKrbia52EHwtOKVcnTUdInZ"/>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92992" y="2419350"/>
            <a:ext cx="1112808" cy="1571625"/>
          </a:xfrm>
          <a:prstGeom prst="rect">
            <a:avLst/>
          </a:prstGeom>
          <a:noFill/>
        </p:spPr>
      </p:pic>
      <p:sp>
        <p:nvSpPr>
          <p:cNvPr id="2" name="Title 1"/>
          <p:cNvSpPr>
            <a:spLocks noGrp="1"/>
          </p:cNvSpPr>
          <p:nvPr>
            <p:ph type="title"/>
          </p:nvPr>
        </p:nvSpPr>
        <p:spPr>
          <a:xfrm>
            <a:off x="304800" y="133350"/>
            <a:ext cx="8458200" cy="6096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Completing the Entry Permit Form</a:t>
            </a:r>
          </a:p>
        </p:txBody>
      </p:sp>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5188387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idx="1"/>
          </p:nvPr>
        </p:nvSpPr>
        <p:spPr>
          <a:xfrm>
            <a:off x="228600" y="1123950"/>
            <a:ext cx="5410200" cy="3886200"/>
          </a:xfrm>
        </p:spPr>
        <p:txBody>
          <a:bodyPr>
            <a:noAutofit/>
          </a:bodyPr>
          <a:lstStyle/>
          <a:p>
            <a:pPr indent="-384048">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a space is designated as a permit space employers must: </a:t>
            </a:r>
          </a:p>
          <a:p>
            <a:pPr marL="731520" indent="-274320">
              <a:spcAft>
                <a:spcPts val="600"/>
              </a:spcAft>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Designate the persons who are to have active roles:</a:t>
            </a:r>
          </a:p>
          <a:p>
            <a:pPr marL="1074420" lvl="1" indent="-342900">
              <a:spcBef>
                <a:spcPts val="0"/>
              </a:spcBef>
              <a:spcAft>
                <a:spcPts val="600"/>
              </a:spcAft>
              <a:buSzPct val="110000"/>
              <a:buFont typeface="Courier New" panose="02070309020205020404" pitchFamily="49" charset="0"/>
              <a:buChar char="o"/>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Attendant</a:t>
            </a:r>
          </a:p>
          <a:p>
            <a:pPr marL="1074420" lvl="1" indent="-342900">
              <a:spcBef>
                <a:spcPts val="0"/>
              </a:spcBef>
              <a:spcAft>
                <a:spcPts val="600"/>
              </a:spcAft>
              <a:buSzPct val="110000"/>
              <a:buFont typeface="Courier New" panose="02070309020205020404" pitchFamily="49" charset="0"/>
              <a:buChar char="o"/>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Entrant</a:t>
            </a:r>
          </a:p>
          <a:p>
            <a:pPr marL="1074420" lvl="1" indent="-342900">
              <a:spcBef>
                <a:spcPts val="0"/>
              </a:spcBef>
              <a:spcAft>
                <a:spcPts val="600"/>
              </a:spcAft>
              <a:buSzPct val="110000"/>
              <a:buFont typeface="Courier New" panose="02070309020205020404" pitchFamily="49" charset="0"/>
              <a:buChar char="o"/>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Supervisor</a:t>
            </a:r>
          </a:p>
          <a:p>
            <a:pPr marL="731520" indent="-274320">
              <a:spcAft>
                <a:spcPts val="600"/>
              </a:spcAft>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Establish procedures for rescuing entrants from permit spaces and train accordingly.</a:t>
            </a:r>
          </a:p>
          <a:p>
            <a:pPr marL="731520" indent="-274320">
              <a:spcAft>
                <a:spcPts val="600"/>
              </a:spcAft>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Develop a system for the preparation, issuance and cancellation of entry permits.</a:t>
            </a:r>
          </a:p>
        </p:txBody>
      </p:sp>
      <p:sp>
        <p:nvSpPr>
          <p:cNvPr id="6" name="Slide Number Placeholder 5"/>
          <p:cNvSpPr>
            <a:spLocks noGrp="1"/>
          </p:cNvSpPr>
          <p:nvPr>
            <p:ph type="sldNum" idx="12"/>
          </p:nvPr>
        </p:nvSpPr>
        <p:spPr/>
        <p:txBody>
          <a:bodyPr/>
          <a:lstStyle/>
          <a:p>
            <a:fld id="{A82AC605-753E-4166-9A16-FF8209DBF358}"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195</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25954" name="Picture 2" descr="http://t0.gstatic.com/images?q=tbn:ANd9GcShASGEvJHo5xNY2PzdHKSKUt3nEnIN1zxhKAeBK0XwYAzAbn2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01743" y="1143000"/>
            <a:ext cx="1937457" cy="1645920"/>
          </a:xfrm>
          <a:prstGeom prst="rect">
            <a:avLst/>
          </a:prstGeom>
          <a:noFill/>
        </p:spPr>
      </p:pic>
      <p:sp>
        <p:nvSpPr>
          <p:cNvPr id="125956" name="AutoShape 4" descr="data:image/jpg;base64,/9j/4AAQSkZJRgABAQAAAQABAAD/2wCEAAkGBhQREBIUExQUFBUWFRcUFRYVFhgXHBQUHhYVFxQYHBUZHSYfHBsoGRkWIC8gIycpOCwsFR4yNTAqNSYrLC0BCQoKDgwOGQ8PGiokHSQyKTU1KjUvNSwpLik1LSkqMCkqKSwpNTMsLC0pLCkpKSkpLC4pKjQpLCwsKSwpKSksLP/AABEIAGwAcwMBIgACEQEDEQH/xAAcAAACAwEBAQEAAAAAAAAAAAAABwQFBgEDAgj/xAA+EAACAQIDBAcEBwYHAAAAAAABAgMAEQQSIQUGMUEHEyIyUXGBQpGhsRQjUmFygsEkM1Oi0fBDYmOSwuHx/8QAGQEBAQEBAQEAAAAAAAAAAAAAAAIBAwQF/8QAJREAAwACAgIABgMAAAAAAAAAAAECAxEhMRJBBBMicYGhMlFh/9oADAMBAAIRAxEAPwB40UUUAUUUUAUUUUAUu+k5ZZ5IIYS3ZDO+U2AJsEJNx4NYUwZDWQ3njaTDySI3VlmEcbC1xbNk4g6GS1/uoOiVuFjZDA0M37yAqoubloioaNybnU9safZrUVldz5LQYRj/AIsCgnTtMAShuON1zfCtVQBRRRQBRRRQBRRRQBRRRQBRRRQBRRXxK9vX+yaAi48F1KKcrNoDa9hzNvhWP6TNjzyR4RcPH1oWQho8wX2RlY3BBAsb+F71rdmz9YXf2Qcq/eBzr2xS9qL8R+KMK3ejHyUOyISNnYYjVokW1uZQ8PWxHrWlikDKCNQQCD4g6iqndqP9kVRyaQD0drVJ2M/YZP4bFfy95PgbelSujSwooorQFFFFAFFFFAFF65UPFbRVbgdpvAVql1wger7RiDiMyIHPBCwzH8t71IpN7xQSGQpGXlmc3VSvbduObMO6BrqOGlN7BxssaKxzMFUM32mAAJ9TrRpp6ZdT4pcnsap9r4o5cq96Q9Wnl7R/vwq0mbSw4nT+p91VOz166d5fZj+rTz5n+/GsILTCYcRoqDgBb+tcxR7v4x/Svaoe1zaFiOK2bjbgfGpttS2kCJuwfqWHhLIP5if1r0D9XiQOUgt+YXZfgWqHubNmhkN73lLejKjDjrzqbtyM5A68UIYehvb11HrWY26lNrQLOivOGUMoYaggEeR1Hwr0qwFFFFAFFFFAQtqYjJHobFuyP1+FZPbWM6qMsL6Dl4frVjvft1YHiVlYghnuuXS1l5keNL7fDeqJ4ckcgDvcEMMhUcQbkW4+FfS+EmfZztml2PjyjriR2lcdoWF8psWt4G4vb7rVv8PiA6Kym4IuD4ilT0XYdcXDjE6wiRHWzjUWePTsHiAyk+taLZGKmwc4wkoa0tykvFA+max46jkeBI5GufxNY720+V+xCZods4wqnZ1aQ9XH/wAjU/Z+EEUaoOQ1PieZ99UuysQuKxBlQgxQ3jS3AvwP6/CtHXhOhyq7b7fs0q2uWRkAva5II/79KsTWI3i3lxEWJcJh4pUH1a58R1RJy3kIUxkX1AGvDlrU1Uyt10ak30WO46FI5EIKlDGpUnNlIjVbZufdvf760c0eZSPEf+Uv9ibz4j6aFbDBUdkjkZZ1fJYMAxXKDfNbXhY0wgaTrXBtJrsrdiyWVk/hsV/Ke0nwNvy1Z1ndqY04WYvkZ1dSCFIuLXcNr4DPXpsjfTDYhlQOY5G7scqmNm0vdQ3EWq+yS/ooorAFFFFALbpcwrKIZ+KWMTceyb5lPz91K91bEyYdFsGeaNYydLXkUITfyvT538hVtn4gNbugi/I5hakns2dI9obPL8PpUd78uSfzEGvfireF79HCl9Yxt7tgz4fHHGYd+rinRIcSVOUoFN+sFhrdRlvxBIrFbU3hIusTS5XbOzFmYKASQysTe57ptxsNOFPkisZs7YcWI2g06pGIYboiqgAaa5zubaNY8/uFfLuW2tM9Gy93S2V9GwkSEWYrnk8esbVr/L0q4rlq7XUwot6tvjCICb6hrWtckAGwvVfu9hosZA8jWkz2GcclKI+Vb3ykFrHncV8dKWwRidnSm5V4VMqMDbh3gfEFb6eVKLc3bM+zrtCysSDeOS+Q5muTYEENoutY4+l2+kerBjvO/lY1zz+RhbcgwmC2gXknKdewZrk3Rsrk5WHAHs9mx41c7obxGeUqjh48rMR7SANlQkezm+zSa2zjsTtjG4eFo44GkfKMuZhcm7OSxJNlB0HhX6A3a3ZhwMKxRLyGZz3pD9pm5m5PlepmVpNHPJOTFTx2vwRt8rDDlirNa5strm3aI9QCPWl3vPt5cZkjwClpVPXZ1TIUVMrJZjwccLX14c7U3MZhBIhVhfw8+Rqp3VRFiaJUVOrkJygAcTmB8+Iv/lq5bmto5ca0XOHkzKrEFSQDlPEXF7H7+VetctXaGBRRRQGY6RXIwD2+2l/LMKTO7eHjk2zg1kDG82bjbtIpePTwzKPdTb6QMffBSgiw0Ym/ABgaSOG259Gx0GLWwEciX9sCM3V7qNb2Jr0xc/Ka2c6l+aP0JvbtMw4chP3sp6qMDjmPEjyHxtUvYGyRhsPHEPZHaPix7x99YeDe2LE4kYjrYcka2iDNZdeL2JB4/IVaS9I0K8Z8MPJr/I14/Lk66NrRS8m6VYhwfP8Agic/Oor9LLezDKfNUX5tVLkw3u3ow2GnU2s0bg5iFGqkak6CkLvfMIJML1kOHI6uPXUtnAHW3ZSODaWPhwrQ7zdKMkuFmjaCyupXtkd64toByNjx5UqcVtp2jaNyGBkM9zx6w6Ob8deNvHWpeJ1Sp/xW01vXfvh+i5zONKf7TGr0e4SN9rR5QAyQdexBLWY51ChiT7LqfWnSK/MOy9vPsuaLqWRyuWSZl9tmSxjzgm6oG001N78KYkfSs5Iu8S/nc390VRihxHT16+xWbK8tu67Y2qo8vU40clmBH5uI+IP++sgnSDI3Auw/04ZWv6kAV7xbwSTsAY51A1V3TLlYajnfjXTyOehiXovWJ2bvE8hOrjz091aHAszWJJPrWKtjRbUVyirMMzt/ZazxtG4urcR8eVYWbo2iHdVh5SMKaWJQVDeMeFcanbLVGAwm6KRLYQRt979s+9qnQ4TJ3Y41/CoHyFaqSIeFQZsMtc3P+lbRV9a9uXkeHuIqNPs5JO/HGfS3yq0OGWvn6OKnTN4MltXcaKcAXaMA3AVrgehFUi9EyjN9cbnS5XULz0va9McwCvkwir86S1szxQux0V206644ajlV9sXdZsKuVJbak3spbyzHlWlEIrvVCtrJdLTZnikRoi47zB/RV+KiviRpLkhj5EgipqwCpeGwimo0bsqdk4R85uOJJ08L3rd7PgsoqJgsIo4CrZRYV3haIbO0V2irJP/Z"/>
          <p:cNvSpPr>
            <a:spLocks noChangeAspect="1" noChangeArrowheads="1"/>
          </p:cNvSpPr>
          <p:nvPr/>
        </p:nvSpPr>
        <p:spPr bwMode="auto">
          <a:xfrm>
            <a:off x="63501" y="-373856"/>
            <a:ext cx="1095375" cy="7715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5958" name="AutoShape 6" descr="data:image/jpg;base64,/9j/4AAQSkZJRgABAQAAAQABAAD/2wCEAAkGBhQREBIUExQUFBUWFRcUFRYVFhgXHBQUHhYVFxQYHBUZHSYfHBsoGRkWIC8gIycpOCwsFR4yNTAqNSYrLC0BCQoKDgwOGQ8PGiokHSQyKTU1KjUvNSwpLik1LSkqMCkqKSwpNTMsLC0pLCkpKSkpLC4pKjQpLCwsKSwpKSksLP/AABEIAGwAcwMBIgACEQEDEQH/xAAcAAACAwEBAQEAAAAAAAAAAAAABwQFBgEDAgj/xAA+EAACAQIDBAcEBwYHAAAAAAABAgMAEQQSIQUGMUEHEyIyUXGBQpGhsRQjUmFygsEkM1Oi0fBDYmOSwuHx/8QAGQEBAQEBAQEAAAAAAAAAAAAAAAIBAwQF/8QAJREAAwACAgIABgMAAAAAAAAAAAECAxEhMRJBBBMicYGhMlFh/9oADAMBAAIRAxEAPwB40UUUAUUUUAUUUUAUu+k5ZZ5IIYS3ZDO+U2AJsEJNx4NYUwZDWQ3njaTDySI3VlmEcbC1xbNk4g6GS1/uoOiVuFjZDA0M37yAqoubloioaNybnU9safZrUVldz5LQYRj/AIsCgnTtMAShuON1zfCtVQBRRRQBRRRQBRRRQBRRRQBRRRQBRRXxK9vX+yaAi48F1KKcrNoDa9hzNvhWP6TNjzyR4RcPH1oWQho8wX2RlY3BBAsb+F71rdmz9YXf2Qcq/eBzr2xS9qL8R+KMK3ejHyUOyISNnYYjVokW1uZQ8PWxHrWlikDKCNQQCD4g6iqndqP9kVRyaQD0drVJ2M/YZP4bFfy95PgbelSujSwooorQFFFFAFFFFAFF65UPFbRVbgdpvAVql1wger7RiDiMyIHPBCwzH8t71IpN7xQSGQpGXlmc3VSvbduObMO6BrqOGlN7BxssaKxzMFUM32mAAJ9TrRpp6ZdT4pcnsap9r4o5cq96Q9Wnl7R/vwq0mbSw4nT+p91VOz166d5fZj+rTz5n+/GsILTCYcRoqDgBb+tcxR7v4x/Svaoe1zaFiOK2bjbgfGpttS2kCJuwfqWHhLIP5if1r0D9XiQOUgt+YXZfgWqHubNmhkN73lLejKjDjrzqbtyM5A68UIYehvb11HrWY26lNrQLOivOGUMoYaggEeR1Hwr0qwFFFFAFFFFAQtqYjJHobFuyP1+FZPbWM6qMsL6Dl4frVjvft1YHiVlYghnuuXS1l5keNL7fDeqJ4ckcgDvcEMMhUcQbkW4+FfS+EmfZztml2PjyjriR2lcdoWF8psWt4G4vb7rVv8PiA6Kym4IuD4ilT0XYdcXDjE6wiRHWzjUWePTsHiAyk+taLZGKmwc4wkoa0tykvFA+max46jkeBI5GufxNY720+V+xCZods4wqnZ1aQ9XH/wAjU/Z+EEUaoOQ1PieZ99UuysQuKxBlQgxQ3jS3AvwP6/CtHXhOhyq7b7fs0q2uWRkAva5II/79KsTWI3i3lxEWJcJh4pUH1a58R1RJy3kIUxkX1AGvDlrU1Uyt10ak30WO46FI5EIKlDGpUnNlIjVbZufdvf760c0eZSPEf+Uv9ibz4j6aFbDBUdkjkZZ1fJYMAxXKDfNbXhY0wgaTrXBtJrsrdiyWVk/hsV/Ke0nwNvy1Z1ndqY04WYvkZ1dSCFIuLXcNr4DPXpsjfTDYhlQOY5G7scqmNm0vdQ3EWq+yS/ooorAFFFFALbpcwrKIZ+KWMTceyb5lPz91K91bEyYdFsGeaNYydLXkUITfyvT538hVtn4gNbugi/I5hakns2dI9obPL8PpUd78uSfzEGvfireF79HCl9Yxt7tgz4fHHGYd+rinRIcSVOUoFN+sFhrdRlvxBIrFbU3hIusTS5XbOzFmYKASQysTe57ptxsNOFPkisZs7YcWI2g06pGIYboiqgAaa5zubaNY8/uFfLuW2tM9Gy93S2V9GwkSEWYrnk8esbVr/L0q4rlq7XUwot6tvjCICb6hrWtckAGwvVfu9hosZA8jWkz2GcclKI+Vb3ykFrHncV8dKWwRidnSm5V4VMqMDbh3gfEFb6eVKLc3bM+zrtCysSDeOS+Q5muTYEENoutY4+l2+kerBjvO/lY1zz+RhbcgwmC2gXknKdewZrk3Rsrk5WHAHs9mx41c7obxGeUqjh48rMR7SANlQkezm+zSa2zjsTtjG4eFo44GkfKMuZhcm7OSxJNlB0HhX6A3a3ZhwMKxRLyGZz3pD9pm5m5PlepmVpNHPJOTFTx2vwRt8rDDlirNa5strm3aI9QCPWl3vPt5cZkjwClpVPXZ1TIUVMrJZjwccLX14c7U3MZhBIhVhfw8+Rqp3VRFiaJUVOrkJygAcTmB8+Iv/lq5bmto5ca0XOHkzKrEFSQDlPEXF7H7+VetctXaGBRRRQGY6RXIwD2+2l/LMKTO7eHjk2zg1kDG82bjbtIpePTwzKPdTb6QMffBSgiw0Ym/ABgaSOG259Gx0GLWwEciX9sCM3V7qNb2Jr0xc/Ka2c6l+aP0JvbtMw4chP3sp6qMDjmPEjyHxtUvYGyRhsPHEPZHaPix7x99YeDe2LE4kYjrYcka2iDNZdeL2JB4/IVaS9I0K8Z8MPJr/I14/Lk66NrRS8m6VYhwfP8Agic/Oor9LLezDKfNUX5tVLkw3u3ow2GnU2s0bg5iFGqkak6CkLvfMIJML1kOHI6uPXUtnAHW3ZSODaWPhwrQ7zdKMkuFmjaCyupXtkd64toByNjx5UqcVtp2jaNyGBkM9zx6w6Ob8deNvHWpeJ1Sp/xW01vXfvh+i5zONKf7TGr0e4SN9rR5QAyQdexBLWY51ChiT7LqfWnSK/MOy9vPsuaLqWRyuWSZl9tmSxjzgm6oG001N78KYkfSs5Iu8S/nc390VRihxHT16+xWbK8tu67Y2qo8vU40clmBH5uI+IP++sgnSDI3Auw/04ZWv6kAV7xbwSTsAY51A1V3TLlYajnfjXTyOehiXovWJ2bvE8hOrjz091aHAszWJJPrWKtjRbUVyirMMzt/ZazxtG4urcR8eVYWbo2iHdVh5SMKaWJQVDeMeFcanbLVGAwm6KRLYQRt979s+9qnQ4TJ3Y41/CoHyFaqSIeFQZsMtc3P+lbRV9a9uXkeHuIqNPs5JO/HGfS3yq0OGWvn6OKnTN4MltXcaKcAXaMA3AVrgehFUi9EyjN9cbnS5XULz0va9McwCvkwir86S1szxQux0V206644ajlV9sXdZsKuVJbak3spbyzHlWlEIrvVCtrJdLTZnikRoi47zB/RV+KiviRpLkhj5EgipqwCpeGwimo0bsqdk4R85uOJJ08L3rd7PgsoqJgsIo4CrZRYV3haIbO0V2irJP/Z"/>
          <p:cNvSpPr>
            <a:spLocks noChangeAspect="1" noChangeArrowheads="1"/>
          </p:cNvSpPr>
          <p:nvPr/>
        </p:nvSpPr>
        <p:spPr bwMode="auto">
          <a:xfrm>
            <a:off x="63501" y="-373856"/>
            <a:ext cx="1095375" cy="7715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25960" name="Picture 8" descr="http://t2.gstatic.com/images?q=tbn:ANd9GcRD8e345AcCa6TADDQOMpO25RfBXjR2aN3hZIfC4avZ8R753QuG3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3267074"/>
            <a:ext cx="2286000" cy="1285876"/>
          </a:xfrm>
          <a:prstGeom prst="rect">
            <a:avLst/>
          </a:prstGeom>
          <a:noFill/>
          <a:ln>
            <a:solidFill>
              <a:schemeClr val="accent2">
                <a:lumMod val="50000"/>
              </a:schemeClr>
            </a:solidFill>
          </a:ln>
        </p:spPr>
      </p:pic>
      <p:pic>
        <p:nvPicPr>
          <p:cNvPr id="125962" name="Picture 10" descr="http://t3.gstatic.com/images?q=tbn:ANd9GcRAJOIsy3-BF3D5avquMtj3GBna4hq8pZ38VyxUVLr3E-E22a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8164" y="1718310"/>
            <a:ext cx="1461158" cy="1463040"/>
          </a:xfrm>
          <a:prstGeom prst="rect">
            <a:avLst/>
          </a:prstGeom>
          <a:noFill/>
          <a:ln>
            <a:solidFill>
              <a:schemeClr val="accent2">
                <a:lumMod val="50000"/>
              </a:schemeClr>
            </a:solidFill>
          </a:ln>
        </p:spPr>
      </p:pic>
      <p:sp>
        <p:nvSpPr>
          <p:cNvPr id="2" name="Title 1"/>
          <p:cNvSpPr>
            <a:spLocks noGrp="1"/>
          </p:cNvSpPr>
          <p:nvPr>
            <p:ph type="title"/>
          </p:nvPr>
        </p:nvSpPr>
        <p:spPr>
          <a:xfrm>
            <a:off x="228600" y="133350"/>
            <a:ext cx="8610600" cy="1009650"/>
          </a:xfrm>
        </p:spPr>
        <p:txBody>
          <a:bodyPr anchor="ctr"/>
          <a:lstStyle/>
          <a:p>
            <a:r>
              <a:rPr lang="en-US" sz="3900" dirty="0">
                <a:latin typeface="Microsoft Sans Serif" panose="020B0604020202020204" pitchFamily="34" charset="0"/>
                <a:ea typeface="Microsoft Sans Serif" panose="020B0604020202020204" pitchFamily="34" charset="0"/>
                <a:cs typeface="Microsoft Sans Serif" panose="020B0604020202020204" pitchFamily="34" charset="0"/>
              </a:rPr>
              <a:t>Permit Required Confined Space Entry</a:t>
            </a:r>
          </a:p>
        </p:txBody>
      </p:sp>
      <p:sp>
        <p:nvSpPr>
          <p:cNvPr id="10" name="TextBox 9"/>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16985312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321900" y="1047750"/>
            <a:ext cx="4270153" cy="3962400"/>
          </a:xfrm>
        </p:spPr>
        <p:txBody>
          <a:bodyPr>
            <a:normAutofit fontScale="92500" lnSpcReduction="20000"/>
          </a:bodyPr>
          <a:lstStyle/>
          <a:p>
            <a:pPr indent="-384048">
              <a:lnSpc>
                <a:spcPct val="110000"/>
              </a:lnSpc>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company shall provide the following equipment at </a:t>
            </a:r>
            <a:r>
              <a:rPr lang="en-US" sz="18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 cost to the employees</a:t>
            </a: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731520" indent="-274320">
              <a:lnSpc>
                <a:spcPct val="110000"/>
              </a:lnSpc>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Testing and monitoring equipment</a:t>
            </a:r>
          </a:p>
          <a:p>
            <a:pPr marL="731520" indent="-274320">
              <a:lnSpc>
                <a:spcPct val="110000"/>
              </a:lnSpc>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Ventilating equipment</a:t>
            </a:r>
          </a:p>
          <a:p>
            <a:pPr marL="731520" indent="-274320">
              <a:lnSpc>
                <a:spcPct val="110000"/>
              </a:lnSpc>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Communications equipment </a:t>
            </a:r>
          </a:p>
          <a:p>
            <a:pPr marL="731520" indent="-274320">
              <a:lnSpc>
                <a:spcPct val="110000"/>
              </a:lnSpc>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PPE</a:t>
            </a:r>
          </a:p>
          <a:p>
            <a:pPr marL="731520" indent="-274320">
              <a:lnSpc>
                <a:spcPct val="110000"/>
              </a:lnSpc>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Lighting equipment </a:t>
            </a:r>
          </a:p>
          <a:p>
            <a:pPr marL="731520" indent="-274320">
              <a:lnSpc>
                <a:spcPct val="110000"/>
              </a:lnSpc>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Barriers and shields</a:t>
            </a:r>
          </a:p>
          <a:p>
            <a:pPr marL="731520" indent="-274320">
              <a:lnSpc>
                <a:spcPct val="110000"/>
              </a:lnSpc>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Ladders </a:t>
            </a:r>
          </a:p>
          <a:p>
            <a:pPr marL="731520" indent="-274320">
              <a:lnSpc>
                <a:spcPct val="110000"/>
              </a:lnSpc>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Rescue and emergency equipment</a:t>
            </a:r>
          </a:p>
          <a:p>
            <a:pPr marL="731520" indent="-274320">
              <a:lnSpc>
                <a:spcPct val="110000"/>
              </a:lnSpc>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Any other equipment for safe entry into or rescue from </a:t>
            </a: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118872" indent="0">
              <a:lnSpc>
                <a:spcPct val="80000"/>
              </a:lnSpc>
              <a:buNone/>
            </a:pP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5"/>
          <p:cNvSpPr>
            <a:spLocks noGrp="1"/>
          </p:cNvSpPr>
          <p:nvPr>
            <p:ph type="sldNum" idx="12"/>
          </p:nvPr>
        </p:nvSpPr>
        <p:spPr/>
        <p:txBody>
          <a:bodyPr/>
          <a:lstStyle/>
          <a:p>
            <a:fld id="{963F3C05-6075-4E63-B71C-F66D26A428EC}"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196</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8002" name="AutoShape 2" descr="data:image/jpg;base64,/9j/4AAQSkZJRgABAQAAAQABAAD/2wCEAAkGBhISERUUEhMWFRUUGBgVGBYXFRcUFRUUFxQVFRQVGBUXHCYeFxkjGRcUHzAgJCcpLCwsFR4xNTAqNSYrLCkBCQoKDgwOGg8PFzUcHB0sKSkpLCopKSkpKSkpLCkpKSksLSwpKSksNiwpLCwsKSksLCwpKSksLCkpKSkpLCwsKf/AABEIAOEA4QMBIgACEQEDEQH/xAAcAAEAAgMBAQEAAAAAAAAAAAAABAUDBgcCAQj/xABLEAABAwEEBAoGBwUFCQEAAAABAAIRAwQSITEFBkFRBxMiMmFxgZGhsSNScrLB0RQzQkNikqJTgsLh8CVjc4PSFSQ0RFSjs8PxFv/EABoBAQEBAQEBAQAAAAAAAAAAAAABAgMEBQb/xAApEQEBAAIBAwMEAAcAAAAAAAAAAQIRAyExQQQFEhMyUWEUIzNScYGh/9oADAMBAAIRAxEAPwDuKIiAiIgIiICL4StW1k4R7HY3Gm9xqVR91SF9wnK9jDZ3Eyg2mUlcgt3DBbas/RbMxjQYvPJqEHpODQejFUVfTul7QfSWqowbmeiH6ACrpNu6aQ0hToU3VargxjAXOccgB5rRbZw12BvMbWqdTAwfrIPgubWvVys/EvqVHbSXlxP558VDfqjVg3aovATde0scegEEtJV1VdAfw5z9VZJ9qt8GtKwnhktZ5tlpDre8/JcjsmkiCY5zTB6stnSpr9KvO2EG4ax6+1rU6marGMNOYDHVBIMSDjuGYXjVjXqpZKoqGa0MNO66o8DFwdeyOIiMlpb7U44k/FPpTt/gFnSuzUuHCgPrLO8ey9ru6QFc6N4WbBWEg1G771MmOu6Svz+bSTmUpWgt5uHVgg/Tth1usdUhrLQwuOTSSwnqDgCVbyvymzSdQfaK7Rwd8IYrWYMryatKGucMbzfsOO2YBHYrpHRUUSyaUpVOY8E7sj3KWoCIiAiIgIiICIiAiIgIiICIiCk1y0q6zWG0VmmHMpm6dzjDWnvIX570do1zwTempWqcVeOLuVyqjp34jFdo4XrQW6Oc0feVKTOy9f8A4FyqxVOKZZ3xeuufUunAGTdHl4KydGMr4bjS0CKdNoaAG/ZgYBow7zmTnislPRkQqp+vV8AGk5sACA8EeI61hpa936oY2kccMSB5LvuJ1X1pp8WN/kqLSdB7y1wMGfNedP638W4NNN3Y4fEKptWvAIBbSxbiL5F2Y2gDFS5RZuNNslmvWirGV9/dJ+RWd7BOa8aDPJcdsE98fNbLQ0rSaxg4y6QwAtFPaBHOA/ESfZauU/LW2uhgTBX9XS9O4+HklzXNAuOIxBgyTEzd2bFIs+sFItb6MgiC+7SY7ow60GtYJA3f1tW0f7epxAZUkCJFKmDOU+BVVbtMtvudQZcD4vBzQcQCDAGEHNDatELZdQqwFpLfXYe9sOHkVrFWsXOLjmcTsWexWx9N4eww4THaIKs7p1rtQrXWhwlrhi1w2HPuW86OtfG0mVBk9rXd4BX5stGt9qLYviMuYD5rvPB5beN0ZZX4Y0wDG9pLT4gplrwsljY0RFhRERAREQEREBERAREQEREHOuGer/u1BvrVSfy03f6lzq0MhlIbqY8S53xW88M9XlWVn+K//wAbfiVpdsbiB6rGDuY1anhm94iNZmvOq9K9apKz5A9Sk6gUb1V7jsBWmlbrq4GvhsC1u1Ohp6AfIq71oq3rS/cqDSJ5B6YHeUolaHZdpGROQiSNvR1L6549Txd817sZ9C3pIOGeAnDvUt1vGY42f3cccubuWZ2ZvdADh+zH6j8VkpVnNMtZHVe+alNthgcmqRlz+vbd3LIyu7H0dUjdff8AJBg+lV5mHSOh529aw0bK4uN6m4gzkHDlHLHrU3jKmJFKp2vftxJ2Lw41DB4kxs5TtuR5yXr0WdLsNjaZik+BvBkTvx61itFENjkFsznujrK+1LPUdAFMNx2OzMxjJUMAgwcwd8qTGRr5benc1dz4FLVe0W1v7OrVZ+q+PfXDTkV13gEtE2a0s9WsHfnpgfwK5I6miIsgiIgIiICIiAiIgIiICIiDknC669bKLd1H36jh/CtatZl7uvywV/wjVL2lAPVZRb4ud/EqIskk9K6TwnlDtBhjj0HyVnqDSPFVHdKrdKC7Rf2eav8AUg3bI87wSkVo2mjNZ3WfNU1uOAHSFZ6QfNV56Squ2ZtG90+CUizbg1ntTu3DPsKncaQQS7L+/G2YyHUVBriAyd232jtWapSpjZTH+Y53bl0+CyyyccMOU2N3HPzz3YDPDpXxtVuALmnPG/U3jOM9qwWl9MRdbTdvi/0jasf0wfs6fcfmmhMNdmd5mWBiqSCNme8T2rC60MHqYb2OM4xtO4KOLWR9hmUcwFfRbXzg1vZTB+CDObZTAwIOf3TR8c1FrBgi4XE7ZAA8Csn02psw6mAfBYXuc4y6ZO2B1bFdK9A5rpvAJXipbGb20n9xqD4rmROJ61v3AXVi312+tQn8tRv+pSq7kiIsgiIgIiICIiAiIgIiICIiDjWupnStXoNMd1JhVTTCsdZXTpO09Dz4UWhQgIXSM+VXp1/oj1hXur7rthceha/rFhTHS74FW9jltg6wtRWj1nS4npPmq+0u5bOv5KcTiVFtNnvEHd5dSzViztT8Gj8I8v5qN2DuC8scYhxkjaA7LpBCXug9x+KkHoFep846FjnoPh819g+r3kKidp/Q77JaRRNQVJZfkNuEQS0yJyJBI3ggqESsTLNDpDcTtLp7OpZQx24d5+SaBF7FF34fFOJO09381R4jH+ty3LgarXdLAetRqjuLHfBao1kCVsHBbUu6Ys/4hVb30Xn4LOROr9FIvgX1YBERAREQEREBERAREQEREHFNOj+07X1u92mPiohU7Tbf7Stx3ED8wpkKCzNdYx+VPrPzWDpKuapu2IdSpNZ8SwK20gCLGOpFaSRiUISVksx5bfab7wS3UXb4wzkHHqDj5BZ2WeocqVQ9VN3yXUm1akSGgDdMGJ3dSzU3zBxx2T5r4eXulnbD/rh9a/hy0aItBys9X8hHmsrdXrYf+Xqdt0eZXQqNse4iWRvwdux2RM4L1x9SDyIN1xGEcoPIA5RyLcVm+5cv9sPq1oLdVLYfuY63sHxWUan2w/ZpjrqD4BbzQNYu5RaWy6bvUI/rpUgrnfcuXeuiXlrnzdULTtfSHa87Y9VVtqsNWnUexxaeLAJInJxgZhbfa3EVmOkgPIIHGECQcQGBuWWZVRp0entHssH617/S+o5OTOTK9NLx8mWWWqoXK14Pql3S9kP94R+am8KqerDUs/2pY/8AGZ8R8V9LLs7x+lwvq+BfVzUREQEREBERAREQEREBERBx3Wujd0hbfxGg7sNL5hVLaoW2cJ9kuV6dUNMV6bqTnThxlPl0mxsJaaomcclobbW07V1wcu1qHrC/lMIUnS+kZs7QNyh6bZyA4GQCqmtbpaBuVt02xNWey89vtN94KPSKkUgZBGYIInKQZxWLNyxa6xx5M8l05ZQNoWShTugDctCdrxa99Fv7vzKxHW21n75o9mm35FfnL7fy/qf7ef6ddBq2aSDecMsugghfPoLek92RMwFz7/a9tflVrH2WEeTV9NG3v/6o9r2/JbnoMp3zkX4ft0KnZ7ogA7/CNyxvrNGbmjrLR5laD/8AnbW7OlUPtVB8XL0NTbQc6bB1vBUno+Od+WM3DHzW51tJUGjGrSH7zR8VpOk7dTfWtFx4cCKcEHAw7GFIZqRWG2iO1x8mqstNhfSqPYbh4sNJInJxgZr2+j4uLDPeGe61x44zLpURwxVzwd0DU0tZQPsvc89AZTc4nvjvVLWqLofAVoS9Vr2p2TAKLD+J0PqeAYO1fUyd47KF9RFhRERAREQEREBERAREQEREFNrVoMWuy1KWAcRepu9Wqw3qbu8dxK/PukKd1xBFwySWnAtMw5n7rrzexfpkrjvCXoQNtTjdkVIqjCef6OqPzMpu/fKuN1XPP8ue8W4giZB6ZVXBBgq8q6NA3tPXHgoNssZaL0zjB+C6ZTy1ijU8FNs55TRsLmg9RcAVBKl2Qy5ntN99qxftq3s6nVsLGD0VGlMnNjQAACR05gd6j/THhl/0LW7w4XZnAXgpOkwTTeACTGQzPKG3dCrmv9JeYxxaHh8BhabvFFhhuEG9s7V+Vxly614bkk07XVc4DjGb4aC7k4nPKYViVTWSkadwCW5F/Kbxe2QW534uq2lZ5Z1ZtVNc3SWk1bziQzJoeZHNN7DDfvUV3FjEhziZJDngEXXlt1vrukZBTm2Bwx5AIdevcoueQSQHjKIOzcsVWiQ0sJkEkmGAmH4kAk8nEnFdZceyWrN60nTo9NX9mn763K/IlaZpnGtaPZZ7y9Xt2P8ANrfp/va3a6mC/Q/Bnof6No2ztIhz28a72qhL/ItHYvz/AGOxcfaKVEfe1GU+xzgD4Er9T02AAAZDAdQwC+7k970iIsgiIgIiICIiAiIgIiICIiD4Quf8LdjmnQqRk91I7oqNDh+qm3vXQVq3CVZA/R1U/syyqOi5UaT+m8rOlS9nGQNxcOpxjuMhQ9LGKZEAzti7EHowKl1qNVjyJa6CRjLSYJHTuUa3Oc9paabgdkQ4eC7XskvRSFuCz2M8pntN94L61nJI2rxZOe0fib7wXPL7b/hb2dZq2hrecQM8zH9BKdcOmDMd2U/11Kpq2+8LzqYN5l5mJ5rnsbDgYx5QPYvd97WVC1zWmlMwzB/Ia7aZbmvyn0tR81YmyNmY271jZbQX3bp244bP68lnveKjaUrEUnkE5bN0gHw2rOPW6qJRcoVorvv3WhuQMkiROZImYzxWPRpby7hll8BpmWkXWzBkyJnaoVoZLnC4b9+pjB5rqbmM5QGUkYTgumHHPlZWasrPaLzZlpIwN0ggHFahpb620+zT8ytjs1WHOJFzksbBhrpbevYTlitZ0qfTWn2We8voehx1yunpv6mv0k8GFi43S1Ccqd+r+WmY8SF+iAuH8B9CbfWd6lGB0F9RnwaV3AL69fSfURFAREQEREBERAREQEREBERAVLrnTvaPtY/uKvhTcR5K6VfrCybJXG+jVH/bcg4JVtRJk03QYMtcHZieaYX2na6cxeunc4Fp8cEsldt1gkTcZgcDzQcj1qTVpy04bDsnzXp8Oc7dGvvYL9QdJ+ag0BFRo/EPBzVOsNOXkdag1TFQxsOHWDIXPKdFvXs6GNGNwBeSGgtAwENmQMM4cGGT6qzOYQ0ta2+H85zjJMgAzlOA8lpT9ZLWfvAOpjfisL9L2l2doqdhjyXx/wCB5b3rxY+n5PNdGovN0SDMdywWq0CCLwb1uA81zd7nO51R7ut5PmVi4tm3xxTH23za3/DXzk32npOhT51oZui+Du3Hr715qa2WUfeT1NcfgtFlg/8AifSW7l3nt+He0npcfNbRX1ps0yGVHH2Y37z0qjraVvvquuOAqAAGRhDgZKhfSRuX36ReEQvTxemw47uO/HxY4XcdK4B6fpbY7c2kO91Q/BdkXH+AQ8q2f5P/ALV2BbdhERAREQEREBERAREQEREBERAUDT74stc7qVQ9zHKeqDX2vd0dajvpOZ+fkfxIOO1LO0taC0Hk0xiJyo00paPH2S5vUZHc6QsFbR5vksqPYcMjIwAGRnZC+trWinJdxdRueMsdHYIXeTU05SItlsYZaHMkmBMkAZgHYqO2MioVeWG2ipaHPAgEAQYkQ0DPbiqfSDfSFTJqTqhGudi83zvXklbPq1oGm8s4xoe6o01IdN1lMktYboINR7iMBN1oxMpOq3o1kuKk2PRdarJp03vAzIaboOcFxwGC2nWnVynSphzWsa6CZYHNDoDiQWyWxDSAQZBGOYVrqboxjqNDjCOLBBcDhJrPq8on7Iu0mCegBZyunLkzuM3HP7ZYKlIhtVhaSJExiJiQRIzCzWTQleo28ynyZi8XNY0kZgF5AJ6sle63WFrHULxN1wY4yILRUa1zh2Q49WKvdGVKTHONbixUD3tpsecOLaG8XcHM4sUyTjmcpJWsZ8jjzuWO7HPbRZn03Fr2lrhEg545dBB3hKO1WGnLQXFt7nco45gOgwd0uvOjZKr6ZSu0dO4B60V7Wzeym78r3j+ILsy4LwL2u5pNzf2lF7e1rmP8mld5C5VX1ERQEREBERAREQEREBERAREQFqfCU6bGKcxx1ajT7OMDz4NK2xc74UNK3X0WAE8WyraCB60cTSHaXPPYm9M53WN05/x7iSbt4EnmkExJjkmNkLxbba3i3DEGDgQWnuKjWTStKA0uukACHCMQANvSFZCryS44gAnYRgvRL0TGXypdX2YFyrrceWVsmirPdsjqhHOk95JWp1Hy4rOSopOK2DQusTKdy+HtcwXA+mGkupy48W6SIiecMxgQVr5SVJdC71g1kNckC/BzLiLxyLjDcAXES52Z6Bgp2iNcRQpsDeMD2s4s3eLLHNDnObIf7W4xC1VfU7sZ8eOc1kt9N6dNoMw4GS4uc6+5zjAxgAAQBgotLTVdjA0VXhoyEyG+yTi3shQgsNcSRj2fzTa44TCfGdkh1SZMz0zOPSVko5qFRi8ersUygcU22vtSLdxGk7K8mBxgYT0VJpn3gv0wvyXWJBBBgjEHpGI8Qv1JoDSYtFmo1h97TY/tLQT4yudVYIiKAiIgIiICIiAiIgIiICIiD4uN68WzjLVXdue2g32aLZd3vqHuXZCuB6ZtPpHB2Zq2gnr49/8AJWd2M/CC+yNfzmg9YlVttoCm8MpEtviHAEwZ6JVxTeDtVewX7TJ+z8F2pFrp6qKVjYwZkR3BaY3JXmtFpm63cqQZLOTaM5eJW78H+g7PaG1zXa2QWsY44Brn4AnZdESehboGaNpB0fR6QIwLuLc5sAtAuEE85t7D1lwy5fGnC8ji/FGCYMDPA4L3UoFvOcxkGOU9gg7oknwXRddtZ7HWstWnTqAvmGANY1pbADgLnS2cd+xc0tFna8zN0kcrkk3sheF3J0AZjOTthXDO2Xo3hl8u6T9EMEm9ybpMUqpgPMMJvNaIccjkVmo6JdULQ2nUeX3rommw8kOdBaXktm4+ARyrpiVItemKlQvl5DajQx7W0mgGKhqzee8kG+S7ACNgAwUZ9ZxAaTUIBc4TUDcX3r31bW53nYEmLxiJK11romaKo2ai+oa4LhScG3AceOa4hzTkDABM5GFjt1ooOLeIpuYADeJzcSQQYkxGIz/nDLOdAALjec7lOc48rEuc4yeUUZThbHupku/cEVYu0VQB+yajR1Cq6PBfn57l+ieC6zXNF2cHNwc/81RxHhCzkNrREWQREQEREBERAREQEREBERB5K4Fwh0Sy1VRldr1O6oGVm+bl30rUNdeD1lv5TX8XVgCYDmuuzdvDORJEjYYSM2bcMp2sjasVntpFSd62PSvBdpGzzFIVWj7VI3/0nlDuWp2mi+k6KjXMO5wLT3Fb+S6SdK1i4gqIHJWtcjGFjpNc8wwFx3NF49wS5bV634kA7jgexeBTarmxamW+rzLLWPSWFo73QFdWPgf0m/E02U/bqtnuYHLO0004QnHQumWXgHtBg1LTSb7LXuPjCurFwD2cfW2iq/2WspjxvJtXFxWX3jV+grHwQaMZnRdU9uo93gCB4K8septhpfV2Wi3p4tpPeQmx+ZaFnq1DFNjn+y0u90K5smoekavMslWDtc24P1RC/S9OiGiGgAbgAB3L2AmxxHVngXtL6gdbIpUgZLA4OqP/AAy3Bo6c12qz0Gsa1jRDWgADcAIAWVFAREQEREBERAREQEREBERAREQfCiIiPi1zXr/h3dSIqrjOiPrj1rtOqXMCIoL85r0iIC+oiAiIgIiICIiAiIgIiICIiAiIg//Z"/>
          <p:cNvSpPr>
            <a:spLocks noChangeAspect="1" noChangeArrowheads="1"/>
          </p:cNvSpPr>
          <p:nvPr/>
        </p:nvSpPr>
        <p:spPr bwMode="auto">
          <a:xfrm>
            <a:off x="63501" y="-779860"/>
            <a:ext cx="2143125" cy="160734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8004" name="AutoShape 4" descr="data:image/jpg;base64,/9j/4AAQSkZJRgABAQAAAQABAAD/2wCEAAkGBhISERUUEhMWFRUUGBgVGBYXFRcUFRUUFxQVFRQVGBUXHCYeFxkjGRcUHzAgJCcpLCwsFR4xNTAqNSYrLCkBCQoKDgwOGg8PFzUcHB0sKSkpLCopKSkpKSkpLCkpKSksLSwpKSksNiwpLCwsKSksLCwpKSksLCkpKSkpLCwsKf/AABEIAOEA4QMBIgACEQEDEQH/xAAcAAEAAgMBAQEAAAAAAAAAAAAABAUDBgcCAQj/xABLEAABAwEEBAoGBwUFCQEAAAABAAIRAwQSITEFBkFRBxMiMmFxgZGhsSNScrLB0RQzQkNikqJTgsLh8CVjc4PSFSQ0RFSjs8PxFv/EABoBAQEBAQEBAQAAAAAAAAAAAAABAgMEBQb/xAApEQEBAAIBAwMEAAcAAAAAAAAAAQIRAyExQQQFEhMyUWEUIzNScYGh/9oADAMBAAIRAxEAPwDuKIiAiIgIiICL4StW1k4R7HY3Gm9xqVR91SF9wnK9jDZ3Eyg2mUlcgt3DBbas/RbMxjQYvPJqEHpODQejFUVfTul7QfSWqowbmeiH6ACrpNu6aQ0hToU3VargxjAXOccgB5rRbZw12BvMbWqdTAwfrIPgubWvVys/EvqVHbSXlxP558VDfqjVg3aovATde0scegEEtJV1VdAfw5z9VZJ9qt8GtKwnhktZ5tlpDre8/JcjsmkiCY5zTB6stnSpr9KvO2EG4ax6+1rU6marGMNOYDHVBIMSDjuGYXjVjXqpZKoqGa0MNO66o8DFwdeyOIiMlpb7U44k/FPpTt/gFnSuzUuHCgPrLO8ey9ru6QFc6N4WbBWEg1G771MmOu6Svz+bSTmUpWgt5uHVgg/Tth1usdUhrLQwuOTSSwnqDgCVbyvymzSdQfaK7Rwd8IYrWYMryatKGucMbzfsOO2YBHYrpHRUUSyaUpVOY8E7sj3KWoCIiAiIgIiICIiAiIgIiICIiCk1y0q6zWG0VmmHMpm6dzjDWnvIX570do1zwTempWqcVeOLuVyqjp34jFdo4XrQW6Oc0feVKTOy9f8A4FyqxVOKZZ3xeuufUunAGTdHl4KydGMr4bjS0CKdNoaAG/ZgYBow7zmTnislPRkQqp+vV8AGk5sACA8EeI61hpa936oY2kccMSB5LvuJ1X1pp8WN/kqLSdB7y1wMGfNedP638W4NNN3Y4fEKptWvAIBbSxbiL5F2Y2gDFS5RZuNNslmvWirGV9/dJ+RWd7BOa8aDPJcdsE98fNbLQ0rSaxg4y6QwAtFPaBHOA/ESfZauU/LW2uhgTBX9XS9O4+HklzXNAuOIxBgyTEzd2bFIs+sFItb6MgiC+7SY7ow60GtYJA3f1tW0f7epxAZUkCJFKmDOU+BVVbtMtvudQZcD4vBzQcQCDAGEHNDatELZdQqwFpLfXYe9sOHkVrFWsXOLjmcTsWexWx9N4eww4THaIKs7p1rtQrXWhwlrhi1w2HPuW86OtfG0mVBk9rXd4BX5stGt9qLYviMuYD5rvPB5beN0ZZX4Y0wDG9pLT4gplrwsljY0RFhRERAREQEREBERAREQEREHOuGer/u1BvrVSfy03f6lzq0MhlIbqY8S53xW88M9XlWVn+K//wAbfiVpdsbiB6rGDuY1anhm94iNZmvOq9K9apKz5A9Sk6gUb1V7jsBWmlbrq4GvhsC1u1Ohp6AfIq71oq3rS/cqDSJ5B6YHeUolaHZdpGROQiSNvR1L6549Txd817sZ9C3pIOGeAnDvUt1vGY42f3cccubuWZ2ZvdADh+zH6j8VkpVnNMtZHVe+alNthgcmqRlz+vbd3LIyu7H0dUjdff8AJBg+lV5mHSOh529aw0bK4uN6m4gzkHDlHLHrU3jKmJFKp2vftxJ2Lw41DB4kxs5TtuR5yXr0WdLsNjaZik+BvBkTvx61itFENjkFsznujrK+1LPUdAFMNx2OzMxjJUMAgwcwd8qTGRr5benc1dz4FLVe0W1v7OrVZ+q+PfXDTkV13gEtE2a0s9WsHfnpgfwK5I6miIsgiIgIiICIiAiIgIiICIiDknC669bKLd1H36jh/CtatZl7uvywV/wjVL2lAPVZRb4ud/EqIskk9K6TwnlDtBhjj0HyVnqDSPFVHdKrdKC7Rf2eav8AUg3bI87wSkVo2mjNZ3WfNU1uOAHSFZ6QfNV56Squ2ZtG90+CUizbg1ntTu3DPsKncaQQS7L+/G2YyHUVBriAyd232jtWapSpjZTH+Y53bl0+CyyyccMOU2N3HPzz3YDPDpXxtVuALmnPG/U3jOM9qwWl9MRdbTdvi/0jasf0wfs6fcfmmhMNdmd5mWBiqSCNme8T2rC60MHqYb2OM4xtO4KOLWR9hmUcwFfRbXzg1vZTB+CDObZTAwIOf3TR8c1FrBgi4XE7ZAA8Csn02psw6mAfBYXuc4y6ZO2B1bFdK9A5rpvAJXipbGb20n9xqD4rmROJ61v3AXVi312+tQn8tRv+pSq7kiIsgiIgIiICIiAiIgIiICIiDjWupnStXoNMd1JhVTTCsdZXTpO09Dz4UWhQgIXSM+VXp1/oj1hXur7rthceha/rFhTHS74FW9jltg6wtRWj1nS4npPmq+0u5bOv5KcTiVFtNnvEHd5dSzViztT8Gj8I8v5qN2DuC8scYhxkjaA7LpBCXug9x+KkHoFep846FjnoPh819g+r3kKidp/Q77JaRRNQVJZfkNuEQS0yJyJBI3ggqESsTLNDpDcTtLp7OpZQx24d5+SaBF7FF34fFOJO09381R4jH+ty3LgarXdLAetRqjuLHfBao1kCVsHBbUu6Ys/4hVb30Xn4LOROr9FIvgX1YBERAREQEREBERAREQEREHFNOj+07X1u92mPiohU7Tbf7Stx3ED8wpkKCzNdYx+VPrPzWDpKuapu2IdSpNZ8SwK20gCLGOpFaSRiUISVksx5bfab7wS3UXb4wzkHHqDj5BZ2WeocqVQ9VN3yXUm1akSGgDdMGJ3dSzU3zBxx2T5r4eXulnbD/rh9a/hy0aItBys9X8hHmsrdXrYf+Xqdt0eZXQqNse4iWRvwdux2RM4L1x9SDyIN1xGEcoPIA5RyLcVm+5cv9sPq1oLdVLYfuY63sHxWUan2w/ZpjrqD4BbzQNYu5RaWy6bvUI/rpUgrnfcuXeuiXlrnzdULTtfSHa87Y9VVtqsNWnUexxaeLAJInJxgZhbfa3EVmOkgPIIHGECQcQGBuWWZVRp0entHssH617/S+o5OTOTK9NLx8mWWWqoXK14Pql3S9kP94R+am8KqerDUs/2pY/8AGZ8R8V9LLs7x+lwvq+BfVzUREQEREBERAREQEREBERBx3Wujd0hbfxGg7sNL5hVLaoW2cJ9kuV6dUNMV6bqTnThxlPl0mxsJaaomcclobbW07V1wcu1qHrC/lMIUnS+kZs7QNyh6bZyA4GQCqmtbpaBuVt02xNWey89vtN94KPSKkUgZBGYIInKQZxWLNyxa6xx5M8l05ZQNoWShTugDctCdrxa99Fv7vzKxHW21n75o9mm35FfnL7fy/qf7ef6ddBq2aSDecMsugghfPoLek92RMwFz7/a9tflVrH2WEeTV9NG3v/6o9r2/JbnoMp3zkX4ft0KnZ7ogA7/CNyxvrNGbmjrLR5laD/8AnbW7OlUPtVB8XL0NTbQc6bB1vBUno+Od+WM3DHzW51tJUGjGrSH7zR8VpOk7dTfWtFx4cCKcEHAw7GFIZqRWG2iO1x8mqstNhfSqPYbh4sNJInJxgZr2+j4uLDPeGe61x44zLpURwxVzwd0DU0tZQPsvc89AZTc4nvjvVLWqLofAVoS9Vr2p2TAKLD+J0PqeAYO1fUyd47KF9RFhRERAREQEREBERAREQEREFNrVoMWuy1KWAcRepu9Wqw3qbu8dxK/PukKd1xBFwySWnAtMw5n7rrzexfpkrjvCXoQNtTjdkVIqjCef6OqPzMpu/fKuN1XPP8ue8W4giZB6ZVXBBgq8q6NA3tPXHgoNssZaL0zjB+C6ZTy1ijU8FNs55TRsLmg9RcAVBKl2Qy5ntN99qxftq3s6nVsLGD0VGlMnNjQAACR05gd6j/THhl/0LW7w4XZnAXgpOkwTTeACTGQzPKG3dCrmv9JeYxxaHh8BhabvFFhhuEG9s7V+Vxly614bkk07XVc4DjGb4aC7k4nPKYViVTWSkadwCW5F/Kbxe2QW534uq2lZ5Z1ZtVNc3SWk1bziQzJoeZHNN7DDfvUV3FjEhziZJDngEXXlt1vrukZBTm2Bwx5AIdevcoueQSQHjKIOzcsVWiQ0sJkEkmGAmH4kAk8nEnFdZceyWrN60nTo9NX9mn763K/IlaZpnGtaPZZ7y9Xt2P8ANrfp/va3a6mC/Q/Bnof6No2ztIhz28a72qhL/ItHYvz/AGOxcfaKVEfe1GU+xzgD4Er9T02AAAZDAdQwC+7k970iIsgiIgIiICIiAiIgIiICIiD4Quf8LdjmnQqRk91I7oqNDh+qm3vXQVq3CVZA/R1U/syyqOi5UaT+m8rOlS9nGQNxcOpxjuMhQ9LGKZEAzti7EHowKl1qNVjyJa6CRjLSYJHTuUa3Oc9paabgdkQ4eC7XskvRSFuCz2M8pntN94L61nJI2rxZOe0fib7wXPL7b/hb2dZq2hrecQM8zH9BKdcOmDMd2U/11Kpq2+8LzqYN5l5mJ5rnsbDgYx5QPYvd97WVC1zWmlMwzB/Ia7aZbmvyn0tR81YmyNmY271jZbQX3bp244bP68lnveKjaUrEUnkE5bN0gHw2rOPW6qJRcoVorvv3WhuQMkiROZImYzxWPRpby7hll8BpmWkXWzBkyJnaoVoZLnC4b9+pjB5rqbmM5QGUkYTgumHHPlZWasrPaLzZlpIwN0ggHFahpb620+zT8ytjs1WHOJFzksbBhrpbevYTlitZ0qfTWn2We8voehx1yunpv6mv0k8GFi43S1Ccqd+r+WmY8SF+iAuH8B9CbfWd6lGB0F9RnwaV3AL69fSfURFAREQEREBERAREQEREBERAVLrnTvaPtY/uKvhTcR5K6VfrCybJXG+jVH/bcg4JVtRJk03QYMtcHZieaYX2na6cxeunc4Fp8cEsldt1gkTcZgcDzQcj1qTVpy04bDsnzXp8Oc7dGvvYL9QdJ+ag0BFRo/EPBzVOsNOXkdag1TFQxsOHWDIXPKdFvXs6GNGNwBeSGgtAwENmQMM4cGGT6qzOYQ0ta2+H85zjJMgAzlOA8lpT9ZLWfvAOpjfisL9L2l2doqdhjyXx/wCB5b3rxY+n5PNdGovN0SDMdywWq0CCLwb1uA81zd7nO51R7ut5PmVi4tm3xxTH23za3/DXzk32npOhT51oZui+Du3Hr715qa2WUfeT1NcfgtFlg/8AifSW7l3nt+He0npcfNbRX1ps0yGVHH2Y37z0qjraVvvquuOAqAAGRhDgZKhfSRuX36ReEQvTxemw47uO/HxY4XcdK4B6fpbY7c2kO91Q/BdkXH+AQ8q2f5P/ALV2BbdhERAREQEREBERAREQEREBERAUDT74stc7qVQ9zHKeqDX2vd0dajvpOZ+fkfxIOO1LO0taC0Hk0xiJyo00paPH2S5vUZHc6QsFbR5vksqPYcMjIwAGRnZC+trWinJdxdRueMsdHYIXeTU05SItlsYZaHMkmBMkAZgHYqO2MioVeWG2ipaHPAgEAQYkQ0DPbiqfSDfSFTJqTqhGudi83zvXklbPq1oGm8s4xoe6o01IdN1lMktYboINR7iMBN1oxMpOq3o1kuKk2PRdarJp03vAzIaboOcFxwGC2nWnVynSphzWsa6CZYHNDoDiQWyWxDSAQZBGOYVrqboxjqNDjCOLBBcDhJrPq8on7Iu0mCegBZyunLkzuM3HP7ZYKlIhtVhaSJExiJiQRIzCzWTQleo28ynyZi8XNY0kZgF5AJ6sle63WFrHULxN1wY4yILRUa1zh2Q49WKvdGVKTHONbixUD3tpsecOLaG8XcHM4sUyTjmcpJWsZ8jjzuWO7HPbRZn03Fr2lrhEg545dBB3hKO1WGnLQXFt7nco45gOgwd0uvOjZKr6ZSu0dO4B60V7Wzeym78r3j+ILsy4LwL2u5pNzf2lF7e1rmP8mld5C5VX1ERQEREBERAREQEREBERAREQFqfCU6bGKcxx1ajT7OMDz4NK2xc74UNK3X0WAE8WyraCB60cTSHaXPPYm9M53WN05/x7iSbt4EnmkExJjkmNkLxbba3i3DEGDgQWnuKjWTStKA0uukACHCMQANvSFZCryS44gAnYRgvRL0TGXypdX2YFyrrceWVsmirPdsjqhHOk95JWp1Hy4rOSopOK2DQusTKdy+HtcwXA+mGkupy48W6SIiecMxgQVr5SVJdC71g1kNckC/BzLiLxyLjDcAXES52Z6Bgp2iNcRQpsDeMD2s4s3eLLHNDnObIf7W4xC1VfU7sZ8eOc1kt9N6dNoMw4GS4uc6+5zjAxgAAQBgotLTVdjA0VXhoyEyG+yTi3shQgsNcSRj2fzTa44TCfGdkh1SZMz0zOPSVko5qFRi8ersUygcU22vtSLdxGk7K8mBxgYT0VJpn3gv0wvyXWJBBBgjEHpGI8Qv1JoDSYtFmo1h97TY/tLQT4yudVYIiKAiIgIiICIiAiIgIiICIiD4uN68WzjLVXdue2g32aLZd3vqHuXZCuB6ZtPpHB2Zq2gnr49/8AJWd2M/CC+yNfzmg9YlVttoCm8MpEtviHAEwZ6JVxTeDtVewX7TJ+z8F2pFrp6qKVjYwZkR3BaY3JXmtFpm63cqQZLOTaM5eJW78H+g7PaG1zXa2QWsY44Brn4AnZdESehboGaNpB0fR6QIwLuLc5sAtAuEE85t7D1lwy5fGnC8ji/FGCYMDPA4L3UoFvOcxkGOU9gg7oknwXRddtZ7HWstWnTqAvmGANY1pbADgLnS2cd+xc0tFna8zN0kcrkk3sheF3J0AZjOTthXDO2Xo3hl8u6T9EMEm9ybpMUqpgPMMJvNaIccjkVmo6JdULQ2nUeX3rommw8kOdBaXktm4+ARyrpiVItemKlQvl5DajQx7W0mgGKhqzee8kG+S7ACNgAwUZ9ZxAaTUIBc4TUDcX3r31bW53nYEmLxiJK11romaKo2ai+oa4LhScG3AceOa4hzTkDABM5GFjt1ooOLeIpuYADeJzcSQQYkxGIz/nDLOdAALjec7lOc48rEuc4yeUUZThbHupku/cEVYu0VQB+yajR1Cq6PBfn57l+ieC6zXNF2cHNwc/81RxHhCzkNrREWQREQEREBERAREQEREBERB5K4Fwh0Sy1VRldr1O6oGVm+bl30rUNdeD1lv5TX8XVgCYDmuuzdvDORJEjYYSM2bcMp2sjasVntpFSd62PSvBdpGzzFIVWj7VI3/0nlDuWp2mi+k6KjXMO5wLT3Fb+S6SdK1i4gqIHJWtcjGFjpNc8wwFx3NF49wS5bV634kA7jgexeBTarmxamW+rzLLWPSWFo73QFdWPgf0m/E02U/bqtnuYHLO0004QnHQumWXgHtBg1LTSb7LXuPjCurFwD2cfW2iq/2WspjxvJtXFxWX3jV+grHwQaMZnRdU9uo93gCB4K8septhpfV2Wi3p4tpPeQmx+ZaFnq1DFNjn+y0u90K5smoekavMslWDtc24P1RC/S9OiGiGgAbgAB3L2AmxxHVngXtL6gdbIpUgZLA4OqP/AAy3Bo6c12qz0Gsa1jRDWgADcAIAWVFAREQEREBERAREQEREBERAREQfCiIiPi1zXr/h3dSIqrjOiPrj1rtOqXMCIoL85r0iIC+oiAiIgIiICIiAiIgIiICIiAiIg//Z"/>
          <p:cNvSpPr>
            <a:spLocks noChangeAspect="1" noChangeArrowheads="1"/>
          </p:cNvSpPr>
          <p:nvPr/>
        </p:nvSpPr>
        <p:spPr bwMode="auto">
          <a:xfrm>
            <a:off x="63501" y="-779860"/>
            <a:ext cx="2143125" cy="160734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 name="Picture 9" descr="Top left picture - testing and monitory equipment." title="PPE and Equipme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2053" y="1143000"/>
            <a:ext cx="1046747" cy="857250"/>
          </a:xfrm>
          <a:prstGeom prst="rect">
            <a:avLst/>
          </a:prstGeom>
        </p:spPr>
      </p:pic>
      <p:sp>
        <p:nvSpPr>
          <p:cNvPr id="128006" name="AutoShape 6" descr="data:image/jpg;base64,/9j/4AAQSkZJRgABAQAAAQABAAD/2wCEAAkGBhISERIUExQVExUVFxQVFxgYFBQWGhcZHxcYFBUUHxgXICYgFx8lHxcXHy8iJScpODgvFh4xNTAqNSYrLCkBCQoKDgwOGg8PGikkHiQsKS41NDQqLykyLCwtNiwtLDI0NTQsMTEsLSwqMCw1LiwtNCkpLyksLDI0NS00NC8qMf/AABEIAEwAoAMBIgACEQEDEQH/xAAbAAACAgMBAAAAAAAAAAAAAAAABAUGAgMHAf/EAD0QAAIBAgQDBgMGAwcFAAAAAAECEQADBBIhMQVBYQYTIlFxgZGhsRQjMkJSYnLB8BWCkqLR4fEHFkNTY//EABoBAAIDAQEAAAAAAAAAAAAAAAIDAAEFBAb/xAAvEQABBAAEAwYGAwEAAAAAAAABAAIDEQQFEiExQfATUWFxodEiMoGRscEVUvEU/9oADAMBAAIRAxEAPwDuNFFFRRFFeE1EcX7U2MO2VszNuVRcxUeZH8t+lA+RrBbjQU4qXmo3i/aPDYbKL10IW2WGZj1yqCY6xFVHjva+7dyDDubKTJaFZrg0ygH8i85Gp8xBmE7qSSSSTuSSSfUnU+9ZGJziKPaP4j6JrYyeK6OvanCH/wAyfEj61n/3Jhf/AH2/8Qrm64cVsFkVn/zsn9R6ouyCtfHe04I7uywIP4nB5fpU+fX/AF01cKwYupJxLI4LKVz7QYGhM1XBar04cHkD6iaz3ZiZJu0lFjusikWihQVm4ngLllM/2h31AiWG+kzmNPcE48HhLh8X5W5N06N9apiYUA6AD2FLcbxhs2SZ8TGF1A13nXyAmjhx7m4gGAUDQLbJv2VFtjddarya4Ra7WYtYy3rmsme8J0Hrtzq2YDjeLFlbjXrhZoKqYO+wIjXSvSz5jHAAXg7mksRkrpc1GXO0NkE+ImNJCkj2POoW52nNywogpcYRc6ciB6/IUvw/HW7bkuudSsRlBgyCND0muDE5uO1bFC4AHi47geoRCPaypx+1NobBj/hH1NZWO0ltjBBQfqJBHvG3rSS9qbI/DYb2FsfzqNx/EhdfOEK6AQSDO+unt8K58RmUkTQ9kzXG+GmvWyrDAeSuwNE1S8Lx+5ZEKAy8lYkZfQjWOlIjt0Ux9pbobLcC2yFJKoWMIxB6gSf3Vp4bNoZ9LW3qPLuQGMhdDqM4x2hs4YDvCZaSqqCzGIBMDYajUwKX7UdoDhba5F7y7cbJbX2lnP7VHUbgSJmqDxG7cuvncs10gCA7KwWSRC21gDU+fPU7lmNx7cP8I3cqa2+Kf4r2tvYi59072FGiKZtl52JcSJPJZ9iaQS05MEmSw8WzZ+StyzHk2gMcjoUftjoSrhpOmW4oBbUHLmgfBx760y2PGhKjuzKGZXLz7pwfEuux1gwQYIjzOIfNMbebvrZPArgszZKnaEJPorx4k6BvxgfxVsRqXxmJ8JMkmULaDUEEJdMbE6q37l5TWhMX1rjcwndGFItcCgkkADUk6ADcml+H8Zs3gxtOrhd9xA5NDAaGDrtpS9/LcR0bVXUqRtodDUBhezt7DuzWLuYm3lBuRoFPhtZRo4IjUxEU6KCN7TqdTuXd11uorbZ4rZaIu2zMR411nb402lxTsQdtoPUbVUxdui2c9sZvuyC9gNpqLwlEAzbRMDyNa/7YVbYHcDxNquVrRCwoS6V1yrLsND5URwF/L+j7f6orqlZ3LCtuA3qAfrSXDrg7tI0GVYEkxpESdT708r1kvBa5VS0f2JY8U21ObeQCBoBAHIabdTTly0MwHJR9dvkKA1eu3ib2+lA6R7vmJKsLDuq97uozi/HxYe0gQ3HulsoBCgARmYsdgJpnhfFUv2luICAZEEaggwwPvzozDIGCQjY9foqJru/68+leWlJCkrlJAJWQYPMSNDFbBcr0OKTZqlFg9vSucdpcW32pJGVjibKDWR4QoMH1NdL/AOP5Vy3iWINzH4TTR8egGqmYv25PhJ5H5Vu5E3VMTXXQVFXnE8QfEYi85OgLrP7Actu0vlOrsevw3YUZlJEom4C+Fn6zuB5RqfMUljVCXb1oaZsQ6/3SzOfipj4VIYi4GyW/1hc3RApZx66ZaVjC4yuvjZ9OJ9vJAAsBgkvLqqZDrLhrhbqATt+47+WxpB+BiWS1mckQ6OAUynbM4gqQJK/iO2kAVN4q/AbKBuoRerQFHpt86327IthUEnUyebNGZmPr/tyrjGIe0WDt3ddWrUJwzs3bD2/tdzwjNmy6IwjUMfC1sSFOgiRympkdk+G3Xy27l22TqAGfKf4TdUhvY0Ya0Gcs0EIYGkg3AJZuuWco6hj5RlirxAeRmE7aakkBVHUkgD1rQhzTQBG6Nrj9uKEg8bULxjsubF3IlwuMoaWWCCSRGnQA+9RGJum22UyToPCJk+UbmreOFDRrkPclZMmFj8q/pUbDnzO9LYfCG3fJtZc/hY3GXObasdEUExnbxeI7AdYK/wDphlndyb5I9RpIDgWMUA9xcgxtlJ9wpkfCsHtXl0e3cX1Rx9RU1xbtPftnwvmK6vKrAWJOkbxr6GrrgcSLltHGgYA+nStTD4TC4y+yLh50gc9w4hcutYkDTQdNvlTSYir12itr3DSASSomBO4qm43ByoVFl3IAjes3H4QYaYRA2SETXWLQl4VqxWMCvr+YCPXaKsnCuxKLb++ZnuGCxBygeSiBqB5nrTtvsfhw6sQz5CGAZpEgyDEawdda62ZFMSCar8Ku1Co3EMFavjJdWYmNSrKSIMEaiRoaQTs+yAdzfddHBBMLJnI8JElZ5zPPaujdqMGjWgSBmzL4oE9dapuNwzoECeNndUVTpJOm42pGIjkwcww7XXe9V32ia7ULSve4oXFMZkJTMAbZygAB8ogM5Jk6x77Vt4RxC85YXrYtlRIGuu0GZjnsNjpVgxHZPELOQ27nlLMk9NiPeodbxA1B/rek4mGSJumWMC+B8vrurBB4J0XI+X+tc07PWA/FOFLoRna7I1kkvcz7aSVmuhd/IMHXX4wYqt/9N+GTxLDEAEYfDnMZnUhkHzb513ZCKkd9PwVTjsVde13Zd+8+02Rm8Qe4nPQZTcUfm8O46SJ2qAsYiLts6EC3dURrmBykEe011Uiq1xHsRadi9pmstOYAAFM2v5TsDJkAjflWpmGV9sdcXHewkNfyKrrsA9kb6iOqhbjKfoPUU8b+gPPRj1Czm+o+FRPErFy0VzoyujBhCkhhqGCsBDSCY218ppk3c3WTMjSeRMHaQSD7V5KaBzKDwRyTU7gFmzbA0fuw/wDEWHeH5sazDg3kjbxXT6gLbT4Z2P8AdpPht0m3ZK6XEUCNsxUZGHrKn2NZZh37EbPbkDyOcFhHmC4pJadbjz3VqXvJDDmrEex2+BpHCOALjnUG5eY9Qp7tR8Ej4U3bvh7cSJgjfny36wRUNZuEWHkfmv8AL/7NJ+tLjb8JHkOvsoEtYsG5nn85bMdB+LRv69KunY1m+x2Q34lDWz6qxSek5QfeqxwlZUE8zp5Aak+8VdODWgtpY5y3xNelyJxOIePD9hDKdltx2DF1cpJGoOnStWB4UloyNTESeQ8ulPUV6l2GidIJS0ahzSLPBFFFFPVKK7R2ybJYAnJ4yFUsxAB2VdWPQUnwThQYpfYHRfuwwKkZhq5U6qY0giRrVhorgfgIn4gYk3qH2RajVLwiqRbUhRpJCjTzMbe5+tXc1G2eBItxrmZzJUhCRkQj9IAkTvBJ6RXHm2XPxujQQKu78aRMdpWm12et/Z1tsqlwhGYjUMZJIO41JrZ2d7P2sLaVEUBoGdhuxAjUnU1KCva1WQMYdTRypBZRRRRTlS8IqHx/Za1dYuC1tjqShEE+ZUgievxqZopckTJRpeAR4q7pVLHdlXtgGz96N3Riqkt+tToB1XQcwZkNHYzguIUC93TeAnMAVLFCIeADJIgNH7av1YmsybJ8NI7UAQfDgiDyudqFdQwIYHUMNQR5zSOGdouWuYe7HlDstwH/ADN8K6Lc4LYZixtrJMkxEnzMfiPU1oxvArBDMECMF0K+E6SQNNDudxzrJdkcjGu0vB7uSPtFW+FYFpRBqdTI5T5+kfKrvathQANgAB6DQVHcCwaqgYSS25P09KlK08owJw0Ze/5nfjkge7UUUUUVtIEUUUVFEUUUVFEUUUVFEUUUVFF//9k="/>
          <p:cNvSpPr>
            <a:spLocks noChangeAspect="1" noChangeArrowheads="1"/>
          </p:cNvSpPr>
          <p:nvPr/>
        </p:nvSpPr>
        <p:spPr bwMode="auto">
          <a:xfrm>
            <a:off x="63500" y="-265510"/>
            <a:ext cx="1524000" cy="5429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2" name="Picture 11" descr="Top right picture - ventilating equipment." title="PPE and Equipment"/>
          <p:cNvPicPr>
            <a:picLocks noChangeAspect="1"/>
          </p:cNvPicPr>
          <p:nvPr/>
        </p:nvPicPr>
        <p:blipFill>
          <a:blip r:embed="rId4" cstate="print"/>
          <a:stretch>
            <a:fillRect/>
          </a:stretch>
        </p:blipFill>
        <p:spPr>
          <a:xfrm>
            <a:off x="6934201" y="1200150"/>
            <a:ext cx="1925053" cy="685800"/>
          </a:xfrm>
          <a:prstGeom prst="rect">
            <a:avLst/>
          </a:prstGeom>
        </p:spPr>
      </p:pic>
      <p:pic>
        <p:nvPicPr>
          <p:cNvPr id="128008" name="Picture 8" descr="http://t1.gstatic.com/images?q=tbn:ANd9GcQ0VMDUc6v4hsxRjeooc58f-Nqqq0rtwl9crY11l83MLzPvZwJ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62600" y="1200150"/>
            <a:ext cx="1208210" cy="802046"/>
          </a:xfrm>
          <a:prstGeom prst="rect">
            <a:avLst/>
          </a:prstGeom>
          <a:noFill/>
        </p:spPr>
      </p:pic>
      <p:pic>
        <p:nvPicPr>
          <p:cNvPr id="128010" name="Picture 10" descr="http://t2.gstatic.com/images?q=tbn:ANd9GcT4gwVAYbHObvsCPU1h6U-lxRIxLQ7b2vVc9yxTvE-woTcdGiKv"/>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67502" y="1885950"/>
            <a:ext cx="2476499" cy="1143000"/>
          </a:xfrm>
          <a:prstGeom prst="rect">
            <a:avLst/>
          </a:prstGeom>
          <a:noFill/>
        </p:spPr>
      </p:pic>
      <p:pic>
        <p:nvPicPr>
          <p:cNvPr id="128012" name="Picture 12" descr="http://t2.gstatic.com/images?q=tbn:ANd9GcR_11042B9xbC0vF60IV1kte06AToMaXdVbWje-2DxRsadWTt_T"/>
          <p:cNvPicPr>
            <a:picLocks noChangeAspect="1" noChangeArrowheads="1"/>
          </p:cNvPicPr>
          <p:nvPr/>
        </p:nvPicPr>
        <p:blipFill>
          <a:blip r:embed="rId7" cstate="print"/>
          <a:srcRect/>
          <a:stretch>
            <a:fillRect/>
          </a:stretch>
        </p:blipFill>
        <p:spPr bwMode="auto">
          <a:xfrm>
            <a:off x="6514368" y="3429000"/>
            <a:ext cx="2477233" cy="1314450"/>
          </a:xfrm>
          <a:prstGeom prst="rect">
            <a:avLst/>
          </a:prstGeom>
          <a:noFill/>
        </p:spPr>
      </p:pic>
      <p:pic>
        <p:nvPicPr>
          <p:cNvPr id="128016" name="Picture 16" descr="http://t3.gstatic.com/images?q=tbn:ANd9GcRaBBv3vfNzPJ7JlqhBP68rXjDGZHlQluwAvnmTRFpMgRp_Yt-a"/>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76800" y="2000250"/>
            <a:ext cx="1371600" cy="1028700"/>
          </a:xfrm>
          <a:prstGeom prst="rect">
            <a:avLst/>
          </a:prstGeom>
          <a:noFill/>
        </p:spPr>
      </p:pic>
      <p:pic>
        <p:nvPicPr>
          <p:cNvPr id="128018" name="Picture 18" descr="http://t1.gstatic.com/images?q=tbn:ANd9GcT8KE_gAoJ-VtIa4Zqe7n2wL9Qp-rpIvOogLwEe-b_de3BILaBor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84697" y="3028950"/>
            <a:ext cx="1726057" cy="1828800"/>
          </a:xfrm>
          <a:prstGeom prst="rect">
            <a:avLst/>
          </a:prstGeom>
          <a:noFill/>
        </p:spPr>
      </p:pic>
      <p:sp>
        <p:nvSpPr>
          <p:cNvPr id="2" name="Title 1"/>
          <p:cNvSpPr>
            <a:spLocks noGrp="1"/>
          </p:cNvSpPr>
          <p:nvPr>
            <p:ph type="title"/>
          </p:nvPr>
        </p:nvSpPr>
        <p:spPr>
          <a:xfrm>
            <a:off x="228600" y="133349"/>
            <a:ext cx="8630654" cy="694135"/>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PPE and Equipment</a:t>
            </a:r>
          </a:p>
        </p:txBody>
      </p:sp>
      <p:sp>
        <p:nvSpPr>
          <p:cNvPr id="15" name="TextBox 1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56893740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5"/>
          <p:cNvSpPr>
            <a:spLocks noGrp="1" noChangeArrowheads="1"/>
          </p:cNvSpPr>
          <p:nvPr>
            <p:ph type="body" idx="1"/>
          </p:nvPr>
        </p:nvSpPr>
        <p:spPr bwMode="auto">
          <a:xfrm>
            <a:off x="3962400" y="971550"/>
            <a:ext cx="4800600" cy="2931572"/>
          </a:xfrm>
          <a:prstGeom prst="rect">
            <a:avLst/>
          </a:prstGeom>
          <a:noFill/>
          <a:ln w="12700">
            <a:noFill/>
            <a:miter lim="800000"/>
            <a:headEnd/>
            <a:tailEnd/>
          </a:ln>
          <a:effectLst/>
        </p:spPr>
        <p:txBody>
          <a:bodyPr wrap="square" lIns="90488" tIns="44450" rIns="90488" bIns="44450">
            <a:spAutoFit/>
          </a:bodyPr>
          <a:lstStyle/>
          <a:p>
            <a:pPr>
              <a:spcAft>
                <a:spcPts val="1000"/>
              </a:spcAft>
              <a:buFont typeface="Wingdings" panose="05000000000000000000" pitchFamily="2" charset="2"/>
              <a:buChar char="Ø"/>
            </a:pPr>
            <a:r>
              <a:rPr lang="en-US" sz="2400" b="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Barriers to prevent passers-by and the curious from falling into the opening must be put in place.</a:t>
            </a:r>
          </a:p>
          <a:p>
            <a:pPr>
              <a:spcAft>
                <a:spcPts val="1000"/>
              </a:spcAft>
              <a:buFont typeface="Wingdings" panose="05000000000000000000" pitchFamily="2" charset="2"/>
              <a:buChar char="Ø"/>
            </a:pPr>
            <a:r>
              <a:rPr lang="en-US" sz="2400" b="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Holes and openings must be </a:t>
            </a:r>
            <a:r>
              <a:rPr lang="en-US" sz="2400" b="0" u="sng"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closed or guarded when not attended</a:t>
            </a:r>
            <a:r>
              <a:rPr lang="en-US" sz="2400" b="0"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59" name="Slide Number Placeholder 4"/>
          <p:cNvSpPr>
            <a:spLocks noGrp="1"/>
          </p:cNvSpPr>
          <p:nvPr>
            <p:ph type="sldNum" idx="12"/>
          </p:nvPr>
        </p:nvSpPr>
        <p:spPr/>
        <p:txBody>
          <a:bodyPr/>
          <a:lstStyle/>
          <a:p>
            <a:fld id="{A68D1119-5F86-4158-A095-8CD41806924D}"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197</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72034" name="Picture 2" descr="http://t3.gstatic.com/images?q=tbn:ANd9GcStYGWeoGj8zr_y59JSFtObdq8uVNCTVICdcRXF_BSheILSyyREWg"/>
          <p:cNvPicPr>
            <a:picLocks noChangeAspect="1" noChangeArrowheads="1"/>
          </p:cNvPicPr>
          <p:nvPr/>
        </p:nvPicPr>
        <p:blipFill>
          <a:blip r:embed="rId3" cstate="print"/>
          <a:srcRect/>
          <a:stretch>
            <a:fillRect/>
          </a:stretch>
        </p:blipFill>
        <p:spPr bwMode="auto">
          <a:xfrm>
            <a:off x="228600" y="971550"/>
            <a:ext cx="2133600" cy="1200150"/>
          </a:xfrm>
          <a:prstGeom prst="rect">
            <a:avLst/>
          </a:prstGeom>
          <a:noFill/>
          <a:ln>
            <a:solidFill>
              <a:schemeClr val="accent2">
                <a:lumMod val="50000"/>
              </a:schemeClr>
            </a:solidFill>
          </a:ln>
        </p:spPr>
      </p:pic>
      <p:pic>
        <p:nvPicPr>
          <p:cNvPr id="172038" name="Picture 6" descr="http://t1.gstatic.com/images?q=tbn:ANd9GcTGoM_heEXlYE03MHfC61pd2X9J0UOD4bVmDd3k42rgd6bApGJ54A"/>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2401" y="3562350"/>
            <a:ext cx="1472242" cy="1371600"/>
          </a:xfrm>
          <a:prstGeom prst="rect">
            <a:avLst/>
          </a:prstGeom>
          <a:noFill/>
        </p:spPr>
      </p:pic>
      <p:pic>
        <p:nvPicPr>
          <p:cNvPr id="172040" name="Picture 8" descr="http://t1.gstatic.com/images?q=tbn:ANd9GcS2gtlM_7HP4T2Xezi4YQwzeo3lSq0IgQY1E6J8LGL3QGHCALo_"/>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60450" y="3790950"/>
            <a:ext cx="1901950" cy="1188720"/>
          </a:xfrm>
          <a:prstGeom prst="rect">
            <a:avLst/>
          </a:prstGeom>
          <a:noFill/>
        </p:spPr>
      </p:pic>
      <p:pic>
        <p:nvPicPr>
          <p:cNvPr id="63" name="Picture 4" descr="http://t1.gstatic.com/images?q=tbn:ANd9GcTNW759z24ibjrJo9urAj86Rg8t8D19c4wtWfHx1Av2I-e-8qQ-T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4000" y="2190750"/>
            <a:ext cx="2219325" cy="1543050"/>
          </a:xfrm>
          <a:prstGeom prst="rect">
            <a:avLst/>
          </a:prstGeom>
          <a:noFill/>
          <a:ln>
            <a:solidFill>
              <a:schemeClr val="accent2">
                <a:lumMod val="50000"/>
              </a:schemeClr>
            </a:solidFill>
          </a:ln>
        </p:spPr>
      </p:pic>
      <p:sp>
        <p:nvSpPr>
          <p:cNvPr id="2" name="Title 1"/>
          <p:cNvSpPr>
            <a:spLocks noGrp="1"/>
          </p:cNvSpPr>
          <p:nvPr>
            <p:ph type="title"/>
          </p:nvPr>
        </p:nvSpPr>
        <p:spPr>
          <a:xfrm>
            <a:off x="228600" y="133350"/>
            <a:ext cx="86106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Fall Protection and Barricades</a:t>
            </a:r>
          </a:p>
        </p:txBody>
      </p:sp>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14023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5"/>
          <p:cNvSpPr>
            <a:spLocks noGrp="1" noChangeArrowheads="1"/>
          </p:cNvSpPr>
          <p:nvPr>
            <p:ph type="body" idx="1"/>
          </p:nvPr>
        </p:nvSpPr>
        <p:spPr bwMode="auto">
          <a:xfrm>
            <a:off x="3047999" y="1123950"/>
            <a:ext cx="3276601" cy="2931572"/>
          </a:xfrm>
          <a:prstGeom prst="rect">
            <a:avLst/>
          </a:prstGeom>
          <a:noFill/>
          <a:ln w="63500">
            <a:solidFill>
              <a:schemeClr val="accent2">
                <a:lumMod val="75000"/>
              </a:schemeClr>
            </a:solidFill>
            <a:miter lim="800000"/>
            <a:headEnd/>
            <a:tailEnd/>
          </a:ln>
          <a:effectLst/>
        </p:spPr>
        <p:txBody>
          <a:bodyPr wrap="square" lIns="90488" tIns="44450" rIns="90488" bIns="44450">
            <a:spAutoFit/>
          </a:bodyPr>
          <a:lstStyle/>
          <a:p>
            <a:pPr>
              <a:spcAft>
                <a:spcPts val="1000"/>
              </a:spcAft>
              <a:buFont typeface="Wingdings" panose="05000000000000000000" pitchFamily="2" charset="2"/>
              <a:buChar char="Ø"/>
            </a:pPr>
            <a:r>
              <a:rPr lang="en-US"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Place warning signs where pedestrians can see them.</a:t>
            </a:r>
          </a:p>
          <a:p>
            <a:pPr>
              <a:spcAft>
                <a:spcPts val="1000"/>
              </a:spcAft>
              <a:buFont typeface="Wingdings" panose="05000000000000000000" pitchFamily="2" charset="2"/>
              <a:buChar char="Ø"/>
            </a:pPr>
            <a:r>
              <a:rPr lang="en-US"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Signs must state the </a:t>
            </a:r>
            <a:r>
              <a:rPr lang="en-US" u="sng"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hazard</a:t>
            </a: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and the </a:t>
            </a:r>
            <a:r>
              <a:rPr lang="en-US" u="sng"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required action</a:t>
            </a:r>
            <a:r>
              <a:rPr lang="en-US" dirty="0">
                <a:solidFill>
                  <a:schemeClr val="accent2">
                    <a:lumMod val="75000"/>
                  </a:schemeClr>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
        <p:nvSpPr>
          <p:cNvPr id="59" name="Slide Number Placeholder 4"/>
          <p:cNvSpPr>
            <a:spLocks noGrp="1"/>
          </p:cNvSpPr>
          <p:nvPr>
            <p:ph type="sldNum" idx="12"/>
          </p:nvPr>
        </p:nvSpPr>
        <p:spPr/>
        <p:txBody>
          <a:bodyPr/>
          <a:lstStyle/>
          <a:p>
            <a:fld id="{A68D1119-5F86-4158-A095-8CD41806924D}"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198</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78178" name="Picture 2" descr="http://t3.gstatic.com/images?q=tbn:ANd9GcSHYnKrMd7sGGlrnsLbO9PPJVMGAdCAE0OzPgkmYpJ-9EHP7tQ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1" y="1245870"/>
            <a:ext cx="2438399" cy="1097280"/>
          </a:xfrm>
          <a:prstGeom prst="rect">
            <a:avLst/>
          </a:prstGeom>
          <a:noFill/>
        </p:spPr>
      </p:pic>
      <p:pic>
        <p:nvPicPr>
          <p:cNvPr id="178180" name="Picture 4" descr="http://t3.gstatic.com/images?q=tbn:ANd9GcT_639VV1_S4UXjLaJmSPVx7MPg93Vt0bmdyGCJ3o62S_mu1OuSR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2655094"/>
            <a:ext cx="2514600" cy="1364456"/>
          </a:xfrm>
          <a:prstGeom prst="rect">
            <a:avLst/>
          </a:prstGeom>
          <a:noFill/>
        </p:spPr>
      </p:pic>
      <p:sp>
        <p:nvSpPr>
          <p:cNvPr id="178182" name="AutoShape 6" descr="data:image/jpg;base64,/9j/4AAQSkZJRgABAQAAAQABAAD/2wCEAAkGBhQSEBQUEhQWFRUVGBcWGRcXFRccGBQWFRoXFhQXFhcXHyYeGCAlGRcYIDAgIycqLSwtGB8xNTAqNSYrLCkBCQoKDgwOGg8PGi0kHyQsLC0vLCwsLDQsLSwwLSwsKSwsLDEuLC80LC8sLywtLCosLCksKiwsLC4sLCwsLCosLP/AABEIALcBEwMBIgACEQEDEQH/xAAcAAACAgMBAQAAAAAAAAAAAAAABQYHAwQIAQL/xABPEAACAQMABQYHDAkCBQQDAQABAgMABBEFBhIhMQcTIkFRYRQyUnGBkdEVFhcjNVSCkpShstI0QlNidJOxs8EzcgglQ6LCc4OE4URj4iT/xAAbAQABBQEBAAAAAAAAAAAAAAAAAQMEBQYCB//EADkRAAEDAQQFCgUEAwEBAAAAAAEAAgMRBBIhMQUTQVGRFCIyUmFxobHR8AYWgcHhFUJT8SM0cjMk/9oADAMBAAIRAxEAPwCxNVNVLNrC0ZrS3Zmt4SSYIySTGpJJK7yT101951j8ztvs8X5aNTvk6z/hoP7aU4oQk/vOsfmdt9ni/LR7zrH5nbfZ4vy04ooQk/vOsfmdt9ni/LR7zrH5nbfZ4vy04ooQk/vOsfmdt9ni/LR7zrH5nbfZ4vy04rxjihCUe86x+Z232eL8tHvOsfmdt9ni/LVfaW/4iLWK4MccEk0atsmUMqg44lFPjDzkZqytB6biu7eOeBtqOQZB4HsII6iCCCO6hC1vedY/M7b7PF+Wj3nWPzO2+zxflpxRQhJ/edY/M7b7PF+Wj3nWPzO2+zxflpxRQhJ/edY/M7b7PF+Wj3nWPzO2+zxflpxRQhJ/edY/M7b7PF+Wj3nWPzO2+zxflpxRQhJ/edY/M7b7PF+Wj3nWPzO2+zxflpxRQhJ/edY/M7b7PF+Wj3nWPzO2+zxflpuTUc1m17gs+iTzkv7NTvH+88FH391dsY55utFSuHvawVcaBbfvPsfmdt9ni/LS/SNjomD/AFobJD2GGHa+qFz91VppzlBu7kkbfNIf1IyRu728Y/cO6o331Zx6NJxeeCrJNJAYMHFWfc6y6EXxbSJ/9tnHj/uArSbXHRPVo1D/APHt6r2ipQ0fCN/FRDpCY7uCsaHW7Q58bR6L/wDFgP8ASm9jpDQkpwIrRT2SW0afeyY++qiorl2jojlULpukZRnQq/YtVbBgCtpasDwIghIPpC19+8+x+Z232eL8tUXozS81u21BI8Z/dO4+deB9Iqf6u8rXBLxQOrnUG76af5HqqFLo+RmLcfNTotIRvwdh5Ka+86x+Z232eL8tHvOsfmdt9ni/LTK1u0kQPGwdWGQynII7jWaq5WOaT+86x+Z232eL8tHvOsfmdt9ni/LTiihCrfT2rlqtw4W2gAGzuEMYHir+7XtMdYv0l/o/hWihCfanfJ1n/DQf20pxSfU75Os/4aD+2lOKEIooooQiiiihCKrPlx138DsvB4mxNcgruO9IeEjd2fFHnbsqw9I6QSCJ5ZWCpGpdmPUqjJNcka06el0rpF5dklpXCRR+SudmJB/nvJNISBiULRsNXZpree4jTMdvs7Z7No43duOJ7BVl8gWu/Mzmxlb4uY7UWT4s2N6/TA9ajtqxdVdVI7OxW1wGyp53dukdx8Znu/VHcBVAa56uPo2/ZFJABEsL9exnKEHtUjHnWqPR2mGW2eSIbOj2jLzx7j2J18ZaAV16KKi/J1riukrCObdzg6Eqj9WRcZ3dhGGHn7qlFXqaRRRRQhFFFFCEUUUUIRXhNBqBcpOunMKbaBsSuOmw4xoeodjEeob+sU5FE6Vwa1NSytiaXOWvrzyjc2WgtG6Y3PKOCHrVO1u09Xn4Vc7kkkkkneSTkk9pPXXlFaSCBsLaN4rNzzumdVyKZaF1buLtsQRlhwLHci+dju9A3031V1XjeNru8bYtY/XKw3bIxvxndu3k7h11i09rvLMObh//AM9uOisUfR6P75Xj5hu8/GkdK5zi2PZmdg9SlbE1rQ6TbkNp/C231RtLf9MvV2+uKBdpvMW349IFY/dLRUfiWk83fJLs59Cn/FRSil1JPScT4eSTXAdFoHj5qVe72jW8bRzL3rcNn/FZYtGaLud0M8trIeCzAFCeza//AKqIUUanquI+tfOqNfXpNB+lPKibawarzWbASqCreLIpyj+Y9R7j99Kaf6C1q5qJ7e4Uz2zjHN7WCjDeGjY+L6K909q8iwpdWrF7ZzskN48L+Q/+D7QSNkc03ZOOw/lDo2uF6PhtH4WHVjWyaykzGdqMnpxk9Fu8eS3f681dmgdPRXcIkiORwIPjI3WrDqP9equeabas6xyWU4kTepwHTO517O4jiD1VHtVkEovN6XmpFltZiN13R8l0FRWpozSSTxJLEdpHGQf6g9hB3Ed1bdUBBBoVoAQRUKE6xfpL/R/CtFGsX6S/0fwrRSJU+1O+TrP+Gg/tpTik+p3ydZ/w0H9tKcUIRRRRQhFFFJtb9ZY7CzluZOCDor5bnciDzn7snqoQqp/4gtd8BdHxNxxJOR2cY4//ACP0aT8iGqG07X0o3JlIc9b8HceYdEd5PZUCsLSfSmkACdqW4kLO3UoO927gq9XcBVq8pusXuXZQWdmebZ1Khh4yRJuJB6mZiel/u66odLzPfdsUJ58mfY3afr6p2MAc47FYF1p23jbYknhRvJaVFPqJyKjHKjqmL+x24sNLCDJGRv21x00BHHIGR3qO2udHkJOTvJ4k8T56m/JhrzJZ3UcTMTbysEZCdyFjgSL5JBxnHEZ7qqv0CSxUtFnkq9uNCM94z2jBOa4OwIWXkf129z78LIcQXGI5M8EOfi5Pok4PcxrqQGuWuVzU/wADvDLGuIbjLDHBJP8AqJ3bztDuPdVv8ieu/htlzMrZntgEOTvePhG/fw2T5geutXZrQy0xNlZkR7H0UdwumhVj0UUVISIooooQiiiihCVaz6cW0tnmbeRuUeU58Uev7gaoG6umkdnc7TOSzE9ZO81NuVnTXOXC24PRhG03fI4z9y4+saglaCwQ3I7xzPks/b5r8l0ZDzRX3DEWZVHFiFHnYgf5r4rLZzbEqP5Lq31WB/xU85KAM1LOUm82Jo7OPdFbIgC9rsudo/Rx6z21Dqmeumj1l0u6ySrCjqj843AKIxw7SdkgVgbSmjbbdFbtdsP+pO2yhP7qY/qKhwvuxtDQSaV49qlzMvSOJIArTh2KJZo2ql/wjTcIbe2jH7sWf8/4pponlAfZYXVmZsndsQgADrBBBzXbpZAK3PFcNijJpf8ABV7XqISQACSdwAGST3Acal1zeWJdnOj7kliTs7ZRRnqAQbh3VhOu3MAi0tYbUndtkF5PrP8A/dda1x6LeJH58khia3pO4A+/FMNEcn2zBLJdELJzMjxw56Q2V/1HA37iRu7Tv7K0+T2YSPNZvvS5ibAPVIgyrDvxn1CsepWly2kQZ3Lc+rwszHJ+MHRGfOAPTWXUbRzRaYSJhhojKD9FGGfTuPpqO+8A8PONKjs7vqpDLpcwsGFaH8/RRJlIJB4jcfONxrys184MshHAu5HmLHFYanDJQDgVOOS/Wcwz+Dufi5j0f3ZOr0Nw84FW/XNKsQQQcEEEHsI3gir/ANVdM+FWkUv6xGHHY67n+8Z9NUukYbpEg25q60dNeBjOzJIdYv0l/o/hWijWL9Jf6P4VoqrVqn2p3ydZ/wANB/bSnFJ9Tvk6z/hoP7aU4oQiiiihCDXN3Lrrv4VeeCxNmG2JDY4PNwc/RHRHftdtW7yq66+51gzIcTy5jhHWGI6T/RG/zle2ue+T3VU6QvlRsmJPjJm/dB8XPax3eknqpqaZkMbpHnACqUCpoFZ/Ivqf4PbG6kHxlwOhnisOd31jv8wWo9y/2mJ7WTqaN09KNtf+dXQigAADAG4AcABwAqs+Xqz2rKCTyJtn0SIf8oK890dbnT6VbM/9xI7hQ0Hkpj2UjoFRVMdXrUy3dvGOLyxr63Apeal3JPZc7pe27ELSH6CsR9+K39qk1UD37mk+ChtFSAr51y1ZW/tJIGwGPSjY/qSDOwfN1HuJrn3VHWGXRWkVlKkGNjHNH1smcSIe8YyO8CunKpjlv1Q2XW+iG58JNjqfGEf0gYPeB21ifhrSGrkNmecHZd/58+9Sp2VF4LoGxvUljSSNgyOodWHBlYZB9VZ6pX/h+132kbR8rdJMvASeKcZI/QekO4t2VdVb5REUUUUIRXzI4AJPADJ8w419Uo1tuubsblhxET485GB/Wumi8QFy510EqiNKX5mnllPGR2b0E7h6sCtWvBXtawCgoFkiampRXhr2pTqBbx87PPKodbaFpQp4Fh4v9D665kfcaXLqNl9wan2iLaG/bRzygOQk0EinO9oFBQnHcc+mp7batWsfiW8S/wDtrn1kZqCao62G8voA8SRuvPMTGMBg0YAyOORjjnhWtyja6ymdraFyiR7nKnDO3EjaG8AZxgcTVO+GWSQRjDDfgMSrmOWKOMyHHGmWeAVpxxKNygDzAD+lZK5tiunVtpXZW7QxB9YNW3ya63vdK8M52pIwGD9boTjpd4ON/XkU3aLC6Jt6tU5Z7c2V1ylFN6+JIVbxlB84B/rUZ1+1rNlAvN452UlUzvCgeMxHXjIwO01Tl1peaVtqSWRm7S5+4cB6K5s9jdM29WgXVotjYTdpUq9rrVW0k8e3iJ7QgU+tcGoRpS1jsby7lj2sraqEDMzEyztza4LEk42eFK9Rde5op0hmcyRSMEBYktGzblIY78Z3EHtzTTXfWaSz0hIYlUtJDCAWGQmy0hyF6zvp5kMrJNWTWo34HEJh80UkesApQ7sRgq1xiiphrvKtxb2d5shXmV0k2RgFoyBn8XoxUPq3jffbWlFUSMuOpWqKs3kd0jungJ4FZF9PRb+i+uqyqX8ldxs6RA8uN19WG/8AGmbW29C7inrG67M1TLWL9Jf6P4Voo1i/SX+j+FaKzS0yf6nfJ1n/AA0H9tKcUn1O+TrP+Gg/tpTihCK+ZHABJOABkk8ABxJr6qquXjXfwa0FpE2JbkHaxxSHg31j0fMGoQqj5UNczpLSDOhJhj+LhHaoO9sdrHf5tkdVXJya6peAWSqw+OlxJL2g46KfRH3k1V/I3qh4TdeESDMVuQRng8vFB37PjH0dtX5WH+JtIVIsjDli77D78FKgZ+4oqH8rNlzmiLjtTYkH0XGf+0mphSzWay56yuY/LhkA8+ycffispY5NVaI37nA+KkOFWkLlE1Z3ILZbV7NJ+zhx6ZGUf0U1WNXbyBWOLa5l8uRUHmRdo/e9eladk1dgk7aDiR9lCiFXhWpWrpXRiXEEkMoykilWHcesd4OCO8CtqivLWuLSHDMKeQuXbuCfRWkcA4lt5Ayt1MBvVu9WXq7CRXVuq2sUd9aRXEXiyLkjrRhudD3hsiqq5adUOftxdxj4yAYfHFoeJP0Tv8xao9yDa7+DXRs5WxFcHoZ4JPwH1x0fOFr1nRduFts4k25Hv/Oarntumi6MorwGvaslwio5yhH/AJbc/wC0fjXNSOkeusG3o+5H/wCpj9Xpf4pyHCRveE1MKxuHYVQdFFFatZRFSjUHpvc2/XcW8iL3svSA9Wai9bWi9ItBNHMnjRsG8+OI9IyPTTcrS5hATkTg14JUg5MB/wAyjz5En4a++UjV94Lt5cExTHbDdQY+MpPUc5I7QakOhdDrHpeG4hOYLpJZUI/VJXLqezBP346qsaaBXBVgGU8QQCD5waqpbVcmEgyI+5VtFZdZCWHMHP6Lms1Z/JLq/InOXLgqHUIgIwWGQzN5twA9NTKHVK0RtpbaENxzsDd5hwFNgK4tFu1jLjRSq7s9h1b77jWigfKvoJ5oI5YwWMJbaUcdh8ZYDrwQPQe6qkBrpcik13qZZysWe3jLHiQMZ8+zjNJZraImXHBFqsRldfaVTupugnuruNVB2UZXdupVU53ntOMAU35Wf08f+in9Xq3LLR8cK7ESKijqUAD7qgOtWghc6XBkIWGGBJZWPkK0m70/0zTsdr1k184AApqSyauG4MSSFFtbPirSwtz4yxNMw7DMcgH1GovTHWHS5urmSY7gx6I8lBuQeoD05pdVpE0tYK558cVWTODnmmWXDBFSXk4+U4P/AHPwNUaqV8l8O1pKM+Skjf8Abs/+Vc2j/wAndxXVnFZW94U11i/SX+j+Fa9o1i/SX+j+Fa9rLLUp9qd8nWf8NB/bSnFJ9Tvk6z/hoP7aU4oQtPS+lI7aCSeU7McSl2PcOztJ4AdpFckaa0pPpXSLSYLSTyBUTyQd0aDuA6/Oasz/AIgdd9pl0fE25cSTkdbcY4z5h0j3leytbkP1Q8a+kHakOfVJIPwj6VQdIWxtjgdK76Dednvcu2NvGisrVbV5LK0jt037A6TeW53u3pP3AU1oorySSR0jy9xqTiVYgUFEUYzuoorhC5J0vac1cSx+RI6fVYj/ABXQXI/Zc3omE9cjSSetio+5RWnrTyf6LnuzLPOIZWILoJo05w9pVt4J68canNjbJHEiRALGqhUC8AoGBjt89azTGlmWuysjaCDUE1GGA2b1HijuuJWeiiismpC8dAQQRkHcQeBB3EH0VzRr/qu2jr5lTIjY85CwO/ZJ3DPap3egHrrpionyl6o+H2TBBmaLMkXaSB0k+kB6wtXug9IcktFHHmuwP2P08k1Ky8E+5MNdBpGwSRiOej+LmH74G5sdjDf6x1VL65T5Ktczo2/UuSIJcRzDsBPRfHap3+Yt211WrZGRXp6gL2sN3bh43Q8GVlPmYEf5rNXhoRmua5oCjMh4qSp86nB/pXxUr5S9DcxfM4HQn+MH+7hIPXv+lUUrVxPEjA4bVk5WFjy07EUUUU4m1MuTTSzC9hidiUAm2Af1WcAtjz7HDvPbVyiuc9EaQMFxFKP+m6t5wD0h6s10PHcqUDhhskBtrO7ZIyDnzVR6Rjo8OG1XujpKsLTsWaio9ca92isVSQzMP1YUaT70GPvr5GtzHxbG8I7TGi/icGoOpfuU7XM3qR0VHvfYR49neL38yG/AxNZ7PXC1kbY50I5/UlDRtnuEgGfRSGJ+5KJWHanVVLyr3xW7CIxG3AqyAfrAOzKD/WrXeQAEk4A3k9QHbXP+tOmPCryWYeKzYX/YvRX1gZ9NTdHx3pL2wBQtIyXY7u0pVRRRV8qBFWJyO2GZZ5upVWMedjtH7lHrqu6vDk60P4PYR7Qw0uZW+l4o9CgVBt8l2Km9T7BHelruWjrF+kv9H8K0UaxfpL/R/CtFZ5aFPtTvk6z/AIaD+2lYNeNak0fZS3D4JUbMan9eRtyL6957gaz6n/J1n/DQf20rn3ls138NveYibMFsSowdzy8JH7wMbI8xPXQhRbQWiptKX4QsWeZy8kh/VBO1I59H34FdN2NikMSRRjZSNQqjsVRgVBOR3U/wW18IkXE1wARnikXFB9Lxj9Hsqwq82+INIcpn1TDzWYd52n7f2p0LLoqiiiis4nkVBOVzW97K1RIW2ZZyyhhxRFA2yvYd4GerJqd1WnLjq881rFPGC3g5bbA4iOTGW8wKjPcas9ENidbYxLlXbvph40TctbpoqLklLEknJO8k7yT2knjVhckGukkF3HauxaCY7AUnIjkPisvZk7iO/uquyKmXJTq69zpKFwDzcDCV26hsb0Ge0sBu8/ZXpWkmROssglyoeOynbXJQmVvCi6PoooryJWKKKKKEKguWPVDwa78IjGIrgk7uCS8XXuB8Yec9lWdyF67+F2fg0pzNbAAZ4vDwQ+dfFP0e2nOtWryX1pJbvu2hlW8iQb0b0H7ia521f0xNonSKyFSHgcpInlLnZkT0jgfMa9L0BpDlVn1bzzmYd42H7H8qDMy6arsCitXRekUuIY5om2o5FV1PaGGRW1WhTKjWvurfhdqQozLH04+846SfSG7z4qjMV0uaqnlN1N5tjdwr0GOZVH6jH9cdx6+w7+urWwWi6dW76Kq0hZ7w1jfqq+oooq6VIirK5O9EC8tz4S7yRQtzccJJEY3B8sB4/jYAO4VWtWZyZ6ZitrGVpnC5mIUcWc7CblUb2PcBUO211XNzqplipredkrGtrNI1CxqqKOpQAPUKy4qLtrfI8gjjgVGbxRczpEzZ4YiG0+/vArNeXV9HGznwfognZjjmkc46lG0uTVCYnV523tV8JW/tCkWKwXmj45V2ZUV17HUMPvqN6G0tfXEe2EiXBxsyxTRk46x0m3d/dW02sksTBLi339sEqyHHbzR2ZCPMDS6pzTQHEdqNa0ipGB7FGOUGyaytsW0rrDMeaaEksqggsTGW6SA7JBAON/VVYVaPKjpKOexheJw689g46jsPuYHep7jvqrqvLFXVVOdVRW6mtoMqIoorPZWTzSLHGpZ3OAB1+wd/VU0mmJUMCuATfUrV03l2qEfFph5D+6DuX6R3evsq+FXApJqjqwtlbhBgu3Skbym7B3DgP/untZu1z65+GQyWjskGpZjmc1CdYv0l/o/hWijWL9Jf6P4VoqIpiSa365HR+r1rzZxNPbwxRnycwrtv6F4d5FUbqTZW8t5H4XKkcK9Ny58cLwQec4z3Zq99Y9QTpTQdikbBJooYHjLZ2TmJQysRvGd2/tFVWeQnSv7KP+dH7abkYXsLQaVGYzCUYK3ByiaO+dw+s+yj4RdHfPIfrH2VUXwE6V/Yx/z4/bR8BOlf2Mf8+P21l/lWz9d3h6J/lDtyt34RdHfPIfrH2UfCLo755D9Y+yqi+AnSv7GP+fH7aPgJ0r+xj/nx+2j5Vs/Xd4eiOUO3K3fhF0d88h+sfZQ3KJo4/wD5cPrPsqovgJ0r+xj/AJ8fto+AnSv7GP8Anx+2j5Vs/Xd4eiOUO3KZ3llq5K+2zwAk5ISSRFP0VwPVipBovW/RFtGI4Li3jQb9lSRv7TuyT3mqs+AnSv7GP+fH7aPgJ0r+xj/nx+2pEnw+2Voa+Z5A2E1C5E1MgFbvwi6O+eQ/WPso+EXR3zyH6x9lVF8BOlf2Mf8APj9tHwE6V/Yx/wA+P21H+VbP13eHouuUO3K3fhF0d88h+sfZR8IujvnkP1j7KqL4CdK/sY/58fto+AnSv7GP+fH7aPlWz9d3h6I5Q7cre+EXR3zyH6x9lVRyvvZ3EiXVpcRSO3QlRTvOB0JOHYNk/RrB8BOlf2Mf8+P2178BWlf2Mf8APj9tTLDoKKxTCWN7q7sKEduC5fKXChCmH/D1roTt6PkOcAywnsGfjU9Z2h9KrwqpOSLkkmsJ2ursqJNkokaNtbO1jaZmG7OBgAZ4mrbrQJlFfEkYYEEAgjBBG4g8QRX3RQhU9rzyfNblprdS0HEqN5i9qd/V19tQiulyKgOtXJckxMlqRFId5Q/6bHux4h+7uHGrizW/9svH1VPabB+6Lh6KpqnPJuAqTyRRLNdJs82jMFxGfHZSe/j6B11EtJ6Hmt32J42Q943H/a3BvQa17a5eNw8bMjLvDKcEeY1Yys1rKA5qtjdqn1IVu6zIwtku2hihugVyeZ59l4gAFeHUdo5xwrx7WKQQ3R+OvQiskfOGAyEcMRMcr5uvFQGDXRzPHPOgmkjwFbbeM9HOMhOiePZv66baU5QoZTzqWipdADYmOy+zg9hA6sgHqzVdyaVtBTh5Z1p7orLlMTqmvvflSqlRiQlryYtBdRqWMInMipsjZRmij3kcCVFa2hIefia/lhjup1Yc1zSPG52N2/nMAkcQcHh1mo5ovX+GI881oHuiDtzAqm0T14AON2ATgZpUmvFxG8rQu6c55chl2N+ejtAAefFAs0pqAP62gbaINpjFDX+9+6qc8o8qOkErRGC4k2tuMkbRRdyO+zx35AJGcEjqqC1kubl5HLyMXdjvZiSSfPUn1d5Obm5wzjmY/KcdIj91OPpOB56ntu2eMB599igOvWiSrAo5o/R0k8ixxKXduAH3knqHeaufUrUlLJNpsPOw6T9SjyE7u/rplq/qzDZpswrvPjOd7v8A7j/gbqb1T2q2GXmtwHmrey2MRc52J8kUUUVAVgoTrF+kv9H8K0UaxfpL/R/CtFCE+1O+TrP+Gg/tJTfNR7V64K6NsscTbwf2lrP4Y/lGqG36dgscuqcCT2U9U6yIuFU6zRmq71j5SvA7yC2kSQifYxIGXZXabYOQRncf61k145RxoxYjIryGUsAqsoICAZJyO0gVyzTYeWNbE7n4t6ONM9vml1WeOSsDNGahGkte1h0cL47TRlI3CgjaPObIVc8M5b7q2NV9amvbVLgK0aybWFYgnCsVzu7cGm3fEDGxmQxOug3a83Pdml1JrSql+aM0l8MfyjR4Y/lGo/zTZ+o7w9UvJzvTrNGaS+GP5Ro8MfyjR802fqO8PVHJzvTrNGagekdfGi0hFZ81K3OhTzo8RNraG/d1Y7eupF4Y/lGnZPiOKMNLo3c4VHRy4pBCTtTrNGaS+GP5Ro8MfyjTXzTZ+o7w9UvJzvTrNGaS+GP5Ro8MfyjR802fqO8PVGocndFaOj7osSDv681r60aXNraSzKMsi7geG0SFGe7JrRWG1MtsbZItuGO/JR5P8db2xNc0ZqhpNe74knwl9/YFA9AA3U4tL7SUllJdC7cBCcJu2nVdkOw3cF2vuq6dYHtFXOHiq5ukGONGtPgrhzRmqT92dLc1zu3cc3s7e3sjZ2Tv2s44V7PpfSyJzjtcKgx0ioxhuB4cDkb6OQO64Ry9vVPBXNc2iSKVkVXU8VYAg+g1FdI8ltnJkorQn9xt31WyPVUG90dMbQXNztNtYGyMnYxtHhwGRv4b6wSawaUXO1JOMOIjlRukYZVOHEg5HbTkdlkZ0JBxTclqif04zwUguuRtv+ncg9zxn+qn/FaD8kN11Swn0uP/ABrR92NLbDvt3GzGSHOyMKV8YHd1dfZW1o+90pJG8pnmjjWJ5Q7KNl9gZ2QcdfUe6pP/ANDRjI1RqWdxwY5bEXI/cfrTRDzBz/gU3seR2If607v3IoQes7RqKWGndKzgmGSeQA4JUAgHGcE43bq9ttNaWk29h7hubJD4XxSOKndx7uNDm2g4awBK11nGOrJVq6I1RtbbfFCobyz0n+s2SPRTiqTi0zpZkV1e4ZWxssFyG2jhcHG/Jr1tL6WEoiL3HOMNoLsjJUcWG7GO+ojrE9xq54J71LbbWNFGsIHcrrzRmqVj0rpdnZFa5LoQGXZGV2vFzu3Zxx4UQaV0u7OqtcFozhwFHRPHByOPdXPID1xxXXLx1TwV1ZoqlL7WC/ighla7k+OMo2cAFDEwUg5HbTDUfXq6a8jimkMqSnZ6QGVOCQQQO0bxSOsDw0uBBp9krbewuDSCK/dSbWL9Jf6P4VorzWL9Jf6P4VoqCp6YaE+TbH+Hg/tJWasOhPk2x/h4P7SVmrzD4h/339w8gp0PQVZcu2jNq1guF8aGTZJ7FkGQfQyD11G9a5Tpi/gjQ7ksudOOqRojMR9YotWtrtoc3Wj7iEDLMhKDtdCHQDzlQPTUF5GdT57aa4muYXiOwsaBxgkE7T4+qo9NTtH2yOOwmQnnx3g0f9U/K4e0l9NhUQv9ZDLoC0tQcv4Q6EdZWPpoPXKv1an2stjdwR2ltDcxWVrHGiSTGVFkZhufZBIJxxwDvLb6iuh+Te4TTa7ULi1juGkEhHQKIS8ePPhRTrlC0Dce60N01q97bKqjm1BOCAwZSozjpENwwanzPs7p2RxubSj5MaHnOyGJpe3Vy3LgA0JPctDRGs8tvpi3t4dIPfQSlFcudoAuSCASTvGAcqevFfdzpvSU+mbuztbgqCWALHowIuyWZBg4P6u4Z6XpryTQ11LpayuV0c1tAjRgKqr0VVyWeQKBsnLE4I4AU81Z0BPHrDeTvC6wusgWQjotkx4wfQfVTcr4I6yUaXarbdPODttMK9yUAnDtSXXPSOkNH+50C3TPK23tttNszMZRsbe1vIwwWset02ktEzQTvfPcCViGQghMrgsmwSRskE4Ixjup7yn6v3E99o94YXkWNsuyjIT4xG39m4E1k5Z9Az3UVsLeJ5SsjltgZwCFwTTVltMTjZ2vDKPv38G7zSu7sySuacexYtYtYZ01hs4EldYZFiLRg9FtoyZyPQKU2ukdI3el760hvGijVpOkRtGJEcACMbsEkgZzwprp7V64fWCynWFzDGkQaQDoqV285PVjIr61N0BcRadv55IXWKQS7DkdFsyoRg9eQCaba+GOC8Lt4RDMA869u3paEn6rT1H03d2+lp7C6nadFV2DMSSCqhwyk5IypORmtTV250hpqeeZL17SGJgEVAcb8lQVBGdwyWOeNN7PV6f3yzXDQvzDIw5zHROYlXGfOCKTat6N0ho64uI9HJBeQOw3iVCEPS2C4DgqcZBB3HFPF0Tr0kdwSGOM1N27XG/ngDkkxyNaVKZcnOnbyTSt3BdzGTmkYFf1A6yIu0o6t2fXVn1UPJZFKNNX/PMHlCPzjL4pcyoWA7s5Hoq3qpNNta200aAOa3IUGWxOxdFbmi/GPm9lLuUb5MuPMn41pjovxj5vZS7lH+TLjzJ+Na2/wr/rR/8AX3UC3dF3cfJUbUzs9d4YjBEINqCOIxOxB50iQZm2QG2d7YO/srU0RqzBJFamWSUPdPJEuwqFVZDgFs78bxuHfWxBqXCTbxtNIJpg7HCqUVYi4kIPEkhDsjt41v5XxPwfXCv3r5FZuJkrMW0xp9vULbutOW8C27h5HdbIxLGuyUO3tqOdIbokcSuD1dle6b07bxPIVd5JJLSKDZGyYRlVy20G4jHi441i1e1btXlhl+MeGZbhQkgTaDwrkk7O4jG8Y4EDNasep0Jt1czFXkieaPaaIDZGSiMudtiQN7KMA0yNVexJ9k4fShT5MpbgB7A86he3etsU016JDKsN0EVWABeIR4IGwWxsnfkA9lbNrr1CtxIWjd4gkIjzjbMtt/pyPvwM5Od/ZWhc6u20Lc27ztKiwySbMYMZWTZJVTxXAYdJtxpvpHV+2Ms6LmKMXUERwqZQup8RjvCZK7vPSnU5UNKen4SDXZ1Ff7/K0rHXWMQR7YYTRJKu6KNucMpY55xzmPex2hg5obWu3KyOeeEslp4MY8LzSsF2QwO1nBxwxuya8i1DVTszOyskcksi5RcIsnNxBWfCqWwTljgClV/q4q3kVvFIGWbm9liVOzzhwQxQ7JI38OO7trprYHE0XDnTtGI7FvaDuIRo6VZpHTNzG3xeyX6KcdkkZG7iOBx2UzXX+FmZnRkKztMhEUblgVCgZc/Fvu8YZ41rvqJC0iLHOcB5EkBaJ3xGjOXQRk4zskbLbxkVgj1Tt5IVmiebZaK5kAcJkG32ML0dxBLHeK5OpeaknHw90XQ1zBQAYe/usZ1vXnLNsyoIBJthNkdJ2Y5RTlW3HGCBuyN1bM2tdscoA4WSBonljjVCGLhwyQhyoG7DAEZzXxa6soLba2smW3t5DlFJUyT82dgkZXd19dZDqVbtLJHFJNmGeKGTbCYIlbZBjx1g9vHjSnU124e/MoGupsx9+QWvpPW2N4JYYxJvjtokdsbTrAzMzSYO7O1uG/hTH37WpmaUrIDz0cozGr5VI1QgBnCxtkHp4Jwa14dULRjGBLcfGTvajox/6ifr8fF7uNYItSYxApebZldJJE6cQToFgqlWPONnZ4qMDNIdRSmPv+kf5wa4e/7S7WTT0dxHEqBgUkuHO0Bwmk21xgnq4186k/KNt/6g/oaaXeqlsiy/GTF4YYZ2GE2SkmztKp47WDuJ3VtNZQxadhSBSqq8eV3YBKA9HG/GCDv6805rGXCxu4+v3TerffD3bx6fZSjWL9Jf6P4Foo1i/SX+j+BaKz60KYaE+TbH+Hg/tJWasOhPk2x/h4P7SVmry/4h/wB9/cPIKwh6CTa0ayCzjQiNpZZXEUUSkAyO3Vk8B2mtbRGtEpkkjvbY2rRpzu3t7cDJwb43AAI7D317rjoGW4WCS3ZRPbSiaMP4j43MjEcMjrpPpHV/SF9DcrcvHbrJEEjgR9tdtXVzJI+M79nZwOo8N29iCKzOhF8gE5kk3hiKUG0U7N+IwSuLqqQW+uVlJFJKlzGUixtsCehtHCkjGcEnjitHSfKNZxW000cyTc1gbCNvZ2zsrnHA4O/eNxqPaY1NvLtbiR44YHa2jtUjSTaD7MqSF2fZAAwuAK2dYtR55mvDEIwJ7SCBOljpxurNkY3DA40/HZbCHC+/aKi8KAc2oqBjmcRTJIXP3Jvo7XmNgWnMMMYihlLCbawZiVAPRGBw6XfTG31us5IpJUuIjHFgSNtbkzwznt6u3qqLazaj3E73RTYIljs0XafG+Bw0md24Y9dfOsmoM8895JGVVZGtJIwHK7ZtwwdWIHQztbm37wKTk9hkob92tNuA6FRjjXF2Nf25IvPCli63WZtzceER8yG2S+dwbySOOe7Gawata2JevciMApA6orq20JQy7W1w3dmKiaaiXQAnCLzy3UVxzMlw0nOiNSnxkxXG30txAxgb6kep2hp4ZbyW4SOM3MqyKsb7QUBcEE4GTnju3764ms1kjieWOqcKYjDEYUGeFedl2JQ5xK34db7N5GjW4jLqHJAPVGMyYPBsAEnGeBo0frfZzuUhuYnYLt4DfqjeTk4G4cezrqErqfdws7BVihRbpnCTNJHJto+zzMEgLQscjJDeyser2rt3cW9g3NwwrbQSlHztNK80ZRA8ZXogE5bOQd9Ou0fZLpcJMN9RnR2eG2gwBqK1OSS+6uSnejtbbSdmWG4jdlBc4bHRXczAnAIHaN1QX3q6OnmnnsdJPbbi0whkAUKTktv2SFz3kV5b8n95KfjsJm0ltixn5zDvjZKoqqscZIxsLwGa3r3VC8u7Z4ZYrW3KwRwoyHaeRo3V97gAxxnY8XB3nPVT8TILM46qalaA4tOFd1Od9Mtq5JLswmvJ3omwhjk8Bm59mI52Qtlyd5UEYGyN5I3b9+81LqiOpmrc0M0086lGkRIwDcNO5CHOWcgADgAAMgZqXVT6QIdO4hxdliSDs3jDDLBOsyW5ovxj5vZS7lH+TLjzJ+NaZaL8Y+b/ADS7lFUnRlxjsU+gOua9D+Ff9aP/AK+6rrd0Xdx8lVNvrfNFbRQwkx82ZCXGCW5w53AjokbxkHO+lo0vNtRMJGBhGIyOKDJO4+cnj21qUV6OI2jYskZHHamkmtFyZUlMzbceQhAUBQfGwoGzv692+gayXXNtHzrbDbQIwP1zl1U4yoPWoOO6liHePOKsLSOuo2rnm7jdz8BhwOEW7n9jduHHPWd9MyANoGsB/vuO9PxVcCXPI99/YodLrDcPCIWlYxjAxu3hfFUsBtEDqBO6i91guJlPOSswJUncu8x52CSBxGTUz91rR5kYXEaLDevNghunG4XBQAb+kD5t9YvfBCbWRDOgGzPshCwcu7syBoWUpJncRJkEd1NazKkfh+O5O6vfJ74qNXek7yO5EkjsJ2RRk7J2o3HRDDxSCOoitXTbTrcv4Qx55CAWB8UrgqFK7hjdw4U01v0sJ5reQTCRebjyMnMTrs85tAjiTv3dlSPSmsluzzNLOlzC80DRRKpzGqMDKSCBjo5HHpUt8tum5mNg7uxclgdeF/bv71DJ9abpmRmmbaQ7SkADDEYLHZA2iRuyc531t3Gulwyw4YrJCZTzg2eksuz0djZ2QBj05pjrtpqKaJVV45W51nUq7syRkHoksqhAd3xYzjFbui9YbVraJZ2Aklj8EmODlIUEhSTOO0oPR3UlRcDtX9PY70oBvlusUXbWe5ZsvIzjCAghd6I4kC7huG16q2NKa43M0hcOyLznOoowdkg9Hfsja2erOcVIk1mjkeUx3CWzeEq20wPxtrGoREUgHPik7B47VYLzWqILCsDhI2upHkXZwVhMqsud24EZOB3dlANSP8fvglI5p/ye+KiiabnXZIkYbMjTLuG6VvGcbuP3VkTWO4ERiErBG2sjdnD73AbG0oJ4gECnmsusKXFvcKZQ5F3tQjHCHZI6O7cM4qI0/GA8Vc2ijyEsNGuqt2XTUzbeZCecRY23DpIuNlTu4DA4U41a0rLPpO0aZy7K6qCQM7IBwNw3+c1Gqd6kr/zG1x+0H3A5pZWtDHGmw+SInOL2gnaPNWNrF+kv9H8C0Uaw/pL/AEfwrRWXWoW5qvpq39z7RWfhbwAjZfcRGvdW97o2vln1P7KKKiTWOzzm9KwE9oC7DiMij3RtfLPqf2Ue6Vr5Z9T+yiimf0ux/wATeAS6x29Hula+WfU/so90rXyz6n9lFFH6XY/4m8AjWO3o90rXyz6n9lHula+WfU/sooo/S7H/ABN4BGsdvR7o2vln1P7KPdK18s+p/ZRRR+l2P+JvAI1jt6PdK18s+p/ZR7pWvln1P7KKKP0ux/xN4BGsdvR7pWvln1P7KPdK18s+p/ZRRR+l2P8AibwCNY7ej3RtfLPqf2Ue6Vr5Z9T+yiij9Lsf8TeARrHb1mh03bLwf/tf2V7Pp22dSrMCrAggo5BB3EEbNFFTY42xNDWCgGwLg45qKyao6KJJ6Yz1BpcDzbq+fedortk+vL7KKKlcpl6x4pjk0XVHBHvO0V2yfXl9lHvO0V2yfXl9lFFHKZuseKOTRdUcEe87RXbJ9eX2Ue8/RXbJ9eX2UUUcpm6x4o5NF1RwR7ztFdsn15fZR7z9Fdsn15fZRRRymbrHijk0XVHBHvP0V2yfXl9lHvO0V2yfXl9lFFHKZuseKOTRdUcEe8/RXbJ9eX2Ue87RXbJ9eX2UUUcpm6x4o5NF1RwR7ztFdsn15fZR7z9Fdsn15fZRRRymbrHijk0XVHBHvP0V2yfXl9lMtCaN0daOXh8fGNpucYgHiBkbqKKR08jhQuPFKII2moaEs09piE3DkOP1f1X8lf3aKKKZTy//2Q=="/>
          <p:cNvSpPr>
            <a:spLocks noChangeAspect="1" noChangeArrowheads="1"/>
          </p:cNvSpPr>
          <p:nvPr/>
        </p:nvSpPr>
        <p:spPr bwMode="auto">
          <a:xfrm>
            <a:off x="63501" y="-631031"/>
            <a:ext cx="2619375" cy="130730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6" name="Picture 15" descr="Top right picture - warning confined space with a picture of an approved personal protective equipment that must be worn." title="Warning Sign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7429" y="1154430"/>
            <a:ext cx="2381771" cy="1188720"/>
          </a:xfrm>
          <a:prstGeom prst="rect">
            <a:avLst/>
          </a:prstGeom>
        </p:spPr>
      </p:pic>
      <p:pic>
        <p:nvPicPr>
          <p:cNvPr id="178184" name="Picture 8" descr="http://t1.gstatic.com/images?q=tbn:ANd9GcQFHtb0-ZWKCKkftvnrP_C74wQdIkhgVH03_LYkhGl-LfbQHdj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010400" y="2647950"/>
            <a:ext cx="1371600" cy="1557338"/>
          </a:xfrm>
          <a:prstGeom prst="rect">
            <a:avLst/>
          </a:prstGeom>
          <a:noFill/>
        </p:spPr>
      </p:pic>
      <p:sp>
        <p:nvSpPr>
          <p:cNvPr id="2" name="Title 1"/>
          <p:cNvSpPr>
            <a:spLocks noGrp="1"/>
          </p:cNvSpPr>
          <p:nvPr>
            <p:ph type="title"/>
          </p:nvPr>
        </p:nvSpPr>
        <p:spPr>
          <a:xfrm>
            <a:off x="304800" y="133350"/>
            <a:ext cx="8486448" cy="6096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Warning Signs</a:t>
            </a:r>
          </a:p>
        </p:txBody>
      </p:sp>
      <p:sp>
        <p:nvSpPr>
          <p:cNvPr id="10" name="TextBox 9"/>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8657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a:xfrm>
            <a:off x="304800" y="1366650"/>
            <a:ext cx="5486400" cy="3604284"/>
          </a:xfrm>
        </p:spPr>
        <p:txBody>
          <a:bodyPr>
            <a:normAutofit fontScale="92500" lnSpcReduction="10000"/>
          </a:bodyPr>
          <a:lstStyle/>
          <a:p>
            <a:pPr marL="457200" lvl="1">
              <a:spcBef>
                <a:spcPts val="0"/>
              </a:spcBef>
              <a:spcAft>
                <a:spcPts val="600"/>
              </a:spcAft>
              <a:buSzPct val="110000"/>
              <a:buFont typeface="Wingdings" panose="05000000000000000000" pitchFamily="2" charset="2"/>
              <a:buChar char="Ø"/>
            </a:pPr>
            <a:r>
              <a:rPr lang="en-US" sz="17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If the following conditions are met, the employer may use alternate procedures to enter into a permit space and may be exempt from the requirements of a traditional permit space </a:t>
            </a:r>
            <a:r>
              <a:rPr lang="en-US" sz="1700" u="sng"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when working on underground lines in manholes, street openings, and vaults</a:t>
            </a:r>
            <a:r>
              <a:rPr lang="en-US" sz="17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731520" lvl="1" indent="-274320">
              <a:spcBef>
                <a:spcPts val="0"/>
              </a:spcBef>
              <a:spcAft>
                <a:spcPts val="600"/>
              </a:spcAft>
              <a:buSzPct val="110000"/>
              <a:buFont typeface="+mj-lt"/>
              <a:buAutoNum type="arabicPeriod"/>
            </a:pPr>
            <a:r>
              <a:rPr lang="en-US" sz="17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Protection from falling or falling objects.</a:t>
            </a:r>
          </a:p>
          <a:p>
            <a:pPr marL="731520" lvl="1" indent="-274320">
              <a:spcBef>
                <a:spcPts val="0"/>
              </a:spcBef>
              <a:spcAft>
                <a:spcPts val="600"/>
              </a:spcAft>
              <a:buSzPct val="110000"/>
              <a:buFont typeface="+mj-lt"/>
              <a:buAutoNum type="arabicPeriod"/>
            </a:pPr>
            <a:r>
              <a:rPr lang="en-US" sz="17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Availability of first aid assistance where there is reason to believe that safety hazards, unusual water hazards, and operations in manholes used jointly by a telecommunication utility and by an electric utility are present; and</a:t>
            </a:r>
          </a:p>
          <a:p>
            <a:pPr marL="731520" lvl="1" indent="-274320">
              <a:spcBef>
                <a:spcPts val="0"/>
              </a:spcBef>
              <a:spcAft>
                <a:spcPts val="600"/>
              </a:spcAft>
              <a:buSzPct val="110000"/>
              <a:buFont typeface="+mj-lt"/>
              <a:buAutoNum type="arabicPeriod"/>
            </a:pPr>
            <a:r>
              <a:rPr lang="en-US" sz="17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Testing the atmospheres of manholes and unvented vaults prior to employee entry and, where atmospheric hazards are detected, ventilating and taking any other measures necessary for safe entry.</a:t>
            </a:r>
          </a:p>
          <a:p>
            <a:pPr marL="731520" lvl="1" indent="-274320">
              <a:spcBef>
                <a:spcPts val="0"/>
              </a:spcBef>
              <a:spcAft>
                <a:spcPts val="600"/>
              </a:spcAft>
              <a:buSzPct val="110000"/>
              <a:buFont typeface="+mj-lt"/>
              <a:buAutoNum type="arabicPeriod"/>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Slide Number Placeholder 5"/>
          <p:cNvSpPr>
            <a:spLocks noGrp="1"/>
          </p:cNvSpPr>
          <p:nvPr>
            <p:ph type="sldNum" idx="12"/>
          </p:nvPr>
        </p:nvSpPr>
        <p:spPr/>
        <p:txBody>
          <a:bodyPr/>
          <a:lstStyle/>
          <a:p>
            <a:fld id="{9B4EB651-2A59-4BDF-B9E1-29F874BB3E29}"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199</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Content Placeholder 4" descr="A picture containing outdoor, building, bicycle, sitting&#10;&#10;Description automatically generated">
            <a:extLst>
              <a:ext uri="{FF2B5EF4-FFF2-40B4-BE49-F238E27FC236}">
                <a16:creationId xmlns:a16="http://schemas.microsoft.com/office/drawing/2014/main" id="{1B061942-59D1-004C-A9A2-E7B812D69590}"/>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992069" y="1289255"/>
            <a:ext cx="2743200" cy="1981200"/>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a:xfrm>
            <a:off x="304800" y="133350"/>
            <a:ext cx="8534400" cy="1143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Telecomm Exemption– 29 CFR1910.268(O)</a:t>
            </a: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2965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8686800" y="4749851"/>
            <a:ext cx="342484"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a:t>
            </a:fld>
            <a:r>
              <a:rPr lang="en" sz="12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extBox 1"/>
          <p:cNvSpPr txBox="1"/>
          <p:nvPr/>
        </p:nvSpPr>
        <p:spPr>
          <a:xfrm>
            <a:off x="79248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
        <p:nvSpPr>
          <p:cNvPr id="122" name="Google Shape;122;p17"/>
          <p:cNvSpPr txBox="1">
            <a:spLocks noGrp="1"/>
          </p:cNvSpPr>
          <p:nvPr>
            <p:ph type="body" idx="1"/>
          </p:nvPr>
        </p:nvSpPr>
        <p:spPr>
          <a:xfrm>
            <a:off x="457200" y="1123950"/>
            <a:ext cx="8305800" cy="3962400"/>
          </a:xfrm>
          <a:prstGeom prst="rect">
            <a:avLst/>
          </a:prstGeom>
        </p:spPr>
        <p:txBody>
          <a:bodyPr spcFirstLastPara="1" wrap="square" lIns="0" tIns="0" rIns="0" bIns="0" anchor="t" anchorCtr="0">
            <a:noAutofit/>
          </a:bodyPr>
          <a:lstStyle/>
          <a:p>
            <a:pPr marL="0" indent="0">
              <a:spcAft>
                <a:spcPts val="1000"/>
              </a:spcAft>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This material was produced under a </a:t>
            </a:r>
            <a:r>
              <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2020 Susan Harwood Grant (SH-99035-SH0) </a:t>
            </a: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from the Occupational Safety and Health Administration (OSHA), U.S. Department of Labor. It does not necessarily reflect the views or policies of the U.S. Department of Labor, nor does mention of trade names, commercial products, or organizations imply endorsement by the U.S. Government.</a:t>
            </a:r>
          </a:p>
          <a:p>
            <a:pPr marL="0" indent="0">
              <a:spcAft>
                <a:spcPts val="1000"/>
              </a:spcAft>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After the completion of this course, please refer to your company policies and procedures. </a:t>
            </a:r>
          </a:p>
          <a:p>
            <a:pPr marL="0" indent="0">
              <a:buNone/>
            </a:pPr>
            <a:endPar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1" name="Google Shape;121;p17"/>
          <p:cNvSpPr txBox="1">
            <a:spLocks noGrp="1"/>
          </p:cNvSpPr>
          <p:nvPr>
            <p:ph type="title"/>
          </p:nvPr>
        </p:nvSpPr>
        <p:spPr>
          <a:xfrm>
            <a:off x="457200" y="285750"/>
            <a:ext cx="8305800" cy="64175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Acknowledgement</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7331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OSHA Whistleblower Protection</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indent="-384048">
              <a:spcAft>
                <a:spcPts val="10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Visit </a:t>
            </a: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osha.gov/workers</a:t>
            </a: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or call 800-321-OSHA;</a:t>
            </a:r>
          </a:p>
          <a:p>
            <a:pPr indent="-384048">
              <a:spcAft>
                <a:spcPts val="10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 prepared to provide specific details regarding your company and the type of hazard or discrimination being reported;</a:t>
            </a:r>
          </a:p>
          <a:p>
            <a:pPr indent="-384048">
              <a:spcAft>
                <a:spcPts val="10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Keep a confidential record of all details; and</a:t>
            </a:r>
          </a:p>
          <a:p>
            <a:pPr indent="-384048">
              <a:spcAft>
                <a:spcPts val="1000"/>
              </a:spcAft>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Once a complaint is filed or reported, an investigation is normally warranted (see criteria on website).</a:t>
            </a:r>
          </a:p>
          <a:p>
            <a:pPr marL="76200" indent="0">
              <a:spcAft>
                <a:spcPts val="1000"/>
              </a:spcAft>
              <a:buClr>
                <a:schemeClr val="accent2">
                  <a:lumMod val="75000"/>
                </a:schemeClr>
              </a:buClr>
              <a:buSzPct val="100000"/>
              <a:buNone/>
            </a:pPr>
            <a:endParaRPr lang="en-US" sz="1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spcAft>
                <a:spcPts val="1000"/>
              </a:spcAft>
              <a:buClr>
                <a:schemeClr val="accent2">
                  <a:lumMod val="75000"/>
                </a:schemeClr>
              </a:buClr>
              <a:buSzPct val="100000"/>
              <a:buNone/>
            </a:pPr>
            <a:r>
              <a:rPr lang="en-US" sz="1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Source: OSHA 3021-09R 2011, www.osha.gov/workers</a:t>
            </a:r>
          </a:p>
          <a:p>
            <a:pPr marL="76200" lvl="0" indent="0" algn="l" rtl="0">
              <a:lnSpc>
                <a:spcPct val="150000"/>
              </a:lnSpc>
              <a:spcBef>
                <a:spcPts val="0"/>
              </a:spcBef>
              <a:spcAft>
                <a:spcPts val="0"/>
              </a:spcAft>
              <a:buSzPts val="24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20</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3803206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body" idx="1"/>
          </p:nvPr>
        </p:nvSpPr>
        <p:spPr>
          <a:xfrm>
            <a:off x="381000" y="1504950"/>
            <a:ext cx="6019800" cy="3033900"/>
          </a:xfrm>
          <a:noFill/>
          <a:ln/>
        </p:spPr>
        <p:txBody>
          <a:bodyPr/>
          <a:lstStyle/>
          <a:p>
            <a:pPr>
              <a:spcAft>
                <a:spcPts val="1000"/>
              </a:spcAft>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Atmosphere is only hazard.</a:t>
            </a:r>
          </a:p>
          <a:p>
            <a:pPr>
              <a:spcAft>
                <a:spcPts val="1000"/>
              </a:spcAft>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Ventilation can make space safe.</a:t>
            </a:r>
          </a:p>
          <a:p>
            <a:pPr>
              <a:spcAft>
                <a:spcPts val="1000"/>
              </a:spcAft>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Monitoring data.</a:t>
            </a:r>
          </a:p>
          <a:p>
            <a:pPr>
              <a:spcAft>
                <a:spcPts val="1000"/>
              </a:spcAft>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Data available to employee.</a:t>
            </a:r>
          </a:p>
        </p:txBody>
      </p:sp>
      <p:sp>
        <p:nvSpPr>
          <p:cNvPr id="6" name="Slide Number Placeholder 5"/>
          <p:cNvSpPr>
            <a:spLocks noGrp="1"/>
          </p:cNvSpPr>
          <p:nvPr>
            <p:ph type="sldNum" idx="12"/>
          </p:nvPr>
        </p:nvSpPr>
        <p:spPr/>
        <p:txBody>
          <a:bodyPr/>
          <a:lstStyle/>
          <a:p>
            <a:fld id="{9B4EB651-2A59-4BDF-B9E1-29F874BB3E29}"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200</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7698" name="Picture 2" descr="http://t2.gstatic.com/images?q=tbn:ANd9GcSvo8PRBp6V6rBZOPDqyfAaXEO4IskwXK2qAcEKDD9tz88CtkJsZ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1553559"/>
            <a:ext cx="2590800" cy="1321594"/>
          </a:xfrm>
          <a:prstGeom prst="rect">
            <a:avLst/>
          </a:prstGeom>
          <a:noFill/>
          <a:ln>
            <a:solidFill>
              <a:schemeClr val="accent2">
                <a:lumMod val="75000"/>
              </a:schemeClr>
            </a:solidFill>
          </a:ln>
        </p:spPr>
      </p:pic>
      <p:pic>
        <p:nvPicPr>
          <p:cNvPr id="157700" name="Picture 4" descr="http://t0.gstatic.com/images?q=tbn:ANd9GcQE-I119pdNnTrpuyCZEOyqhJooWN5sdqyB8hzqe-ziab62HVP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3638550"/>
            <a:ext cx="1828798" cy="1371600"/>
          </a:xfrm>
          <a:prstGeom prst="rect">
            <a:avLst/>
          </a:prstGeom>
          <a:noFill/>
        </p:spPr>
      </p:pic>
      <p:pic>
        <p:nvPicPr>
          <p:cNvPr id="157702" name="Picture 6" descr="http://t2.gstatic.com/images?q=tbn:ANd9GcTqn8puv0Y1qXtaNbandYF2f0oT2RZM1dGq3Ra-nbAEls3ccsiQ"/>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48225" y="3550444"/>
            <a:ext cx="2619375" cy="1307306"/>
          </a:xfrm>
          <a:prstGeom prst="rect">
            <a:avLst/>
          </a:prstGeom>
          <a:noFill/>
          <a:ln>
            <a:solidFill>
              <a:schemeClr val="accent2">
                <a:lumMod val="75000"/>
              </a:schemeClr>
            </a:solidFill>
          </a:ln>
        </p:spPr>
      </p:pic>
      <p:sp>
        <p:nvSpPr>
          <p:cNvPr id="2" name="Title 1"/>
          <p:cNvSpPr>
            <a:spLocks noGrp="1"/>
          </p:cNvSpPr>
          <p:nvPr>
            <p:ph type="title"/>
          </p:nvPr>
        </p:nvSpPr>
        <p:spPr>
          <a:xfrm>
            <a:off x="381000" y="133350"/>
            <a:ext cx="8534400" cy="1219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Telecomm Exemption– 29 CFR 1910.268(O) (continued)</a:t>
            </a:r>
          </a:p>
        </p:txBody>
      </p:sp>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70889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body" idx="1"/>
          </p:nvPr>
        </p:nvSpPr>
        <p:spPr>
          <a:xfrm>
            <a:off x="304800" y="1123950"/>
            <a:ext cx="8458200" cy="3810000"/>
          </a:xfrm>
          <a:noFill/>
          <a:ln/>
        </p:spPr>
        <p:txBody>
          <a:bodyPr/>
          <a:lstStyle/>
          <a:p>
            <a:pPr>
              <a:spcAft>
                <a:spcPts val="600"/>
              </a:spcAft>
              <a:buFont typeface="Wingdings" panose="05000000000000000000" pitchFamily="2" charset="2"/>
              <a:buChar char="Ø"/>
            </a:pPr>
            <a:r>
              <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Use mechanical ventilation</a:t>
            </a: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31520" lvl="1" indent="-274320">
              <a:spcBef>
                <a:spcPts val="0"/>
              </a:spcBef>
              <a:spcAft>
                <a:spcPts val="6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Fans</a:t>
            </a:r>
          </a:p>
          <a:p>
            <a:pPr marL="731520" lvl="1" indent="-274320">
              <a:spcBef>
                <a:spcPts val="0"/>
              </a:spcBef>
              <a:spcAft>
                <a:spcPts val="6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Air rams</a:t>
            </a:r>
          </a:p>
          <a:p>
            <a:pPr>
              <a:spcAft>
                <a:spcPts val="600"/>
              </a:spcAft>
              <a:buFont typeface="Wingdings" panose="05000000000000000000" pitchFamily="2" charset="2"/>
              <a:buChar char="Ø"/>
            </a:pPr>
            <a:r>
              <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Ventilate at the rate of at least four (4) volumes per hour</a:t>
            </a:r>
          </a:p>
          <a:p>
            <a:pPr marL="731520" lvl="1" indent="-274320">
              <a:spcBef>
                <a:spcPts val="0"/>
              </a:spcBef>
              <a:spcAft>
                <a:spcPts val="6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Larger spaces require more ventilation</a:t>
            </a:r>
          </a:p>
          <a:p>
            <a:pPr>
              <a:spcAft>
                <a:spcPts val="600"/>
              </a:spcAft>
              <a:buFont typeface="Wingdings" panose="05000000000000000000" pitchFamily="2" charset="2"/>
              <a:buChar char="Ø"/>
            </a:pPr>
            <a:r>
              <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Make sure air supply is not contaminated</a:t>
            </a:r>
          </a:p>
          <a:p>
            <a:pPr marL="731520" lvl="1" indent="-274320">
              <a:spcBef>
                <a:spcPts val="0"/>
              </a:spcBef>
              <a:spcAft>
                <a:spcPts val="6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Ventilation air supply must be from fresh air uncontaminated with flammables, toxins, etc.</a:t>
            </a:r>
          </a:p>
        </p:txBody>
      </p:sp>
      <p:sp>
        <p:nvSpPr>
          <p:cNvPr id="6" name="Slide Number Placeholder 5"/>
          <p:cNvSpPr>
            <a:spLocks noGrp="1"/>
          </p:cNvSpPr>
          <p:nvPr>
            <p:ph type="sldNum" idx="12"/>
          </p:nvPr>
        </p:nvSpPr>
        <p:spPr/>
        <p:txBody>
          <a:bodyPr/>
          <a:lstStyle/>
          <a:p>
            <a:fld id="{42D1903B-A50B-47F3-84C2-A8FF1ED14D85}"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201</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itle 1"/>
          <p:cNvSpPr>
            <a:spLocks noGrp="1"/>
          </p:cNvSpPr>
          <p:nvPr>
            <p:ph type="title"/>
          </p:nvPr>
        </p:nvSpPr>
        <p:spPr>
          <a:xfrm>
            <a:off x="323123" y="133350"/>
            <a:ext cx="8438787" cy="929700"/>
          </a:xfrm>
        </p:spPr>
        <p:txBody>
          <a:bodyPr anchor="ctr"/>
          <a:lstStyle/>
          <a:p>
            <a:r>
              <a:rPr lang="en-US" sz="4200" dirty="0">
                <a:latin typeface="Microsoft Sans Serif" panose="020B0604020202020204" pitchFamily="34" charset="0"/>
                <a:ea typeface="Microsoft Sans Serif" panose="020B0604020202020204" pitchFamily="34" charset="0"/>
                <a:cs typeface="Microsoft Sans Serif" panose="020B0604020202020204" pitchFamily="34" charset="0"/>
              </a:rPr>
              <a:t>Ventilation for Alternate Procedures</a:t>
            </a: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7276478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idx="12"/>
          </p:nvPr>
        </p:nvSpPr>
        <p:spPr/>
        <p:txBody>
          <a:bodyPr/>
          <a:lstStyle/>
          <a:p>
            <a:fld id="{A47A8B0E-E776-45AE-9022-76557AB9FD8F}"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202</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37221" name="Picture 5" descr="Picture 03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1177437"/>
            <a:ext cx="7162800" cy="3650273"/>
          </a:xfrm>
          <a:prstGeom prst="rect">
            <a:avLst/>
          </a:prstGeom>
          <a:noFill/>
        </p:spPr>
      </p:pic>
      <p:sp>
        <p:nvSpPr>
          <p:cNvPr id="3" name="Title 2"/>
          <p:cNvSpPr>
            <a:spLocks noGrp="1"/>
          </p:cNvSpPr>
          <p:nvPr>
            <p:ph type="title"/>
          </p:nvPr>
        </p:nvSpPr>
        <p:spPr>
          <a:xfrm>
            <a:off x="381000" y="133350"/>
            <a:ext cx="8305800" cy="838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Space Ventilation</a:t>
            </a: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83643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type="body" idx="1"/>
          </p:nvPr>
        </p:nvSpPr>
        <p:spPr>
          <a:xfrm>
            <a:off x="457200" y="1047750"/>
            <a:ext cx="8153400" cy="1219200"/>
          </a:xfrm>
        </p:spPr>
        <p:txBody>
          <a:bodyPr>
            <a:normAutofit lnSpcReduction="10000"/>
          </a:bodyPr>
          <a:lstStyle/>
          <a:p>
            <a:pPr marL="274320" indent="-182880">
              <a:spcAft>
                <a:spcPts val="600"/>
              </a:spcAft>
              <a:buNone/>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Means of emergency rescue must be </a:t>
            </a:r>
            <a:r>
              <a:rPr lang="en-US" sz="2200" u="sng"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readily available</a:t>
            </a: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to </a:t>
            </a:r>
          </a:p>
          <a:p>
            <a:pPr marL="274320" indent="-182880">
              <a:spcAft>
                <a:spcPts val="600"/>
              </a:spcAft>
              <a:buNone/>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confined space entry attendant for emergency rescue of </a:t>
            </a:r>
          </a:p>
          <a:p>
            <a:pPr marL="274320" indent="-182880">
              <a:spcAft>
                <a:spcPts val="600"/>
              </a:spcAft>
              <a:buNone/>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entrants.</a:t>
            </a:r>
          </a:p>
          <a:p>
            <a:endParaRPr lang="en-US" dirty="0"/>
          </a:p>
        </p:txBody>
      </p:sp>
      <p:sp>
        <p:nvSpPr>
          <p:cNvPr id="8" name="Slide Number Placeholder 4"/>
          <p:cNvSpPr>
            <a:spLocks noGrp="1"/>
          </p:cNvSpPr>
          <p:nvPr>
            <p:ph type="sldNum" idx="12"/>
          </p:nvPr>
        </p:nvSpPr>
        <p:spPr/>
        <p:txBody>
          <a:bodyPr/>
          <a:lstStyle/>
          <a:p>
            <a:fld id="{B93CCB4A-43C9-40BC-99A5-EB4D6922E4D1}"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203</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71683" name="Object 3" descr="Center picture - ambulance." title="Confined Space Entry Rescue">
            <a:hlinkClick r:id="" action="ppaction://ole?verb=0"/>
          </p:cNvPr>
          <p:cNvGraphicFramePr>
            <a:graphicFrameLocks/>
          </p:cNvGraphicFramePr>
          <p:nvPr>
            <p:extLst>
              <p:ext uri="{D42A27DB-BD31-4B8C-83A1-F6EECF244321}">
                <p14:modId xmlns:p14="http://schemas.microsoft.com/office/powerpoint/2010/main" val="3049382088"/>
              </p:ext>
            </p:extLst>
          </p:nvPr>
        </p:nvGraphicFramePr>
        <p:xfrm>
          <a:off x="3632200" y="3539728"/>
          <a:ext cx="3378200" cy="1318022"/>
        </p:xfrm>
        <a:graphic>
          <a:graphicData uri="http://schemas.openxmlformats.org/presentationml/2006/ole">
            <mc:AlternateContent xmlns:mc="http://schemas.openxmlformats.org/markup-compatibility/2006">
              <mc:Choice xmlns:v="urn:schemas-microsoft-com:vml" Requires="v">
                <p:oleObj name="Clip" r:id="rId3" imgW="4775040" imgH="2490480" progId="">
                  <p:embed/>
                </p:oleObj>
              </mc:Choice>
              <mc:Fallback>
                <p:oleObj name="Clip" r:id="rId3" imgW="4775040" imgH="249048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3539728"/>
                        <a:ext cx="3378200" cy="131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685" name="Object 5" descr="Left hand side picture - hand holding a cell phone." title="Confined Space Entry Rescue">
            <a:hlinkClick r:id="" action="ppaction://ole?verb=0"/>
          </p:cNvPr>
          <p:cNvGraphicFramePr>
            <a:graphicFrameLocks/>
          </p:cNvGraphicFramePr>
          <p:nvPr>
            <p:extLst>
              <p:ext uri="{D42A27DB-BD31-4B8C-83A1-F6EECF244321}">
                <p14:modId xmlns:p14="http://schemas.microsoft.com/office/powerpoint/2010/main" val="2887107092"/>
              </p:ext>
            </p:extLst>
          </p:nvPr>
        </p:nvGraphicFramePr>
        <p:xfrm>
          <a:off x="685800" y="2190750"/>
          <a:ext cx="2560320" cy="2834640"/>
        </p:xfrm>
        <a:graphic>
          <a:graphicData uri="http://schemas.openxmlformats.org/presentationml/2006/ole">
            <mc:AlternateContent xmlns:mc="http://schemas.openxmlformats.org/markup-compatibility/2006">
              <mc:Choice xmlns:v="urn:schemas-microsoft-com:vml" Requires="v">
                <p:oleObj name="Clip" r:id="rId5" imgW="3429000" imgH="4951080" progId="">
                  <p:embed/>
                </p:oleObj>
              </mc:Choice>
              <mc:Fallback>
                <p:oleObj name="Clip" r:id="rId5" imgW="3429000" imgH="495108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190750"/>
                        <a:ext cx="2560320" cy="2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1687" name="Picture 7" descr="http://t1.gstatic.com/images?q=tbn:ANd9GcR1jkByFsxXxkk5n8T-khFpUz8zPVctUw8dD42CAQjgGS3jFKn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50047" y="2266950"/>
            <a:ext cx="1712953" cy="1737360"/>
          </a:xfrm>
          <a:prstGeom prst="rect">
            <a:avLst/>
          </a:prstGeom>
          <a:noFill/>
        </p:spPr>
      </p:pic>
      <p:sp>
        <p:nvSpPr>
          <p:cNvPr id="2" name="Title 1"/>
          <p:cNvSpPr>
            <a:spLocks noGrp="1"/>
          </p:cNvSpPr>
          <p:nvPr>
            <p:ph type="title"/>
          </p:nvPr>
        </p:nvSpPr>
        <p:spPr>
          <a:xfrm>
            <a:off x="457200" y="209550"/>
            <a:ext cx="8315326"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Confined Space Entry Rescue</a:t>
            </a:r>
          </a:p>
        </p:txBody>
      </p:sp>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62990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6D6959-A20C-F940-818D-15BB69E5D8EB}"/>
              </a:ext>
            </a:extLst>
          </p:cNvPr>
          <p:cNvSpPr>
            <a:spLocks noGrp="1"/>
          </p:cNvSpPr>
          <p:nvPr>
            <p:ph type="body" idx="1"/>
          </p:nvPr>
        </p:nvSpPr>
        <p:spPr>
          <a:xfrm>
            <a:off x="477838" y="971550"/>
            <a:ext cx="8208962" cy="1676400"/>
          </a:xfrm>
        </p:spPr>
        <p:txBody>
          <a:bodyPr/>
          <a:lstStyle/>
          <a:p>
            <a:pPr>
              <a:spcAft>
                <a:spcPts val="1000"/>
              </a:spcAft>
              <a:buSzPct val="110000"/>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 must provide training it its employees to acquire the understanding, knowledge, and skills necessary for safe performance in confined spaces.</a:t>
            </a:r>
          </a:p>
        </p:txBody>
      </p:sp>
      <p:sp>
        <p:nvSpPr>
          <p:cNvPr id="6" name="Slide Number Placeholder 5"/>
          <p:cNvSpPr>
            <a:spLocks noGrp="1"/>
          </p:cNvSpPr>
          <p:nvPr>
            <p:ph type="sldNum" idx="12"/>
          </p:nvPr>
        </p:nvSpPr>
        <p:spPr/>
        <p:txBody>
          <a:bodyPr/>
          <a:lstStyle/>
          <a:p>
            <a:fld id="{8CCF926F-C390-482F-8050-0EF307B3B3B8}"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204</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73058" name="AutoShape 2" descr="data:image/jpg;base64,/9j/4AAQSkZJRgABAQAAAQABAAD/2wCEAAkGBhQSEBUTExQVFRQWFxcXGBgVFxcUFRcXFxQXGBcYGBUXHCYeGBwjGhYUHy8gIycpLCwsFx4xNTAqNSYrLCkBCQoKDgwOGg8PGikdHCEqKSwsKSksLCksKSkpKSwsKSwpKSkpKSksKSwpKSksLCwpKSwpKSkpKSwsLCwsKSksKf/AABEIAMIBAwMBIgACEQEDEQH/xAAcAAACAwEBAQEAAAAAAAAAAAADBAIFBgABBwj/xABEEAABAwIDBQUGAgcHAwUAAAABAAIRAyEEEjEFIkFRYXGBkaGxBhMywdHwI+EUM0JSYoLxBxVyc5KywiRDohY0Y6PD/8QAGgEAAwEBAQEAAAAAAAAAAAAAAQIDAAQFBv/EACkRAAICAgICAQMDBQAAAAAAAAABAhEDIRIxBEEyEyJhIzNxQlGBsdH/2gAMAwEAAhEDEQA/AMDtGkHMbUGhAP398FVq42Tv0HMOrNOw3+qq308tuqj0zqiDBWs9lKuak+mf2TIHR35g+KyzVa+zGMy12g6OlnedPMLNWE1m0mzSBAmBp2a/NUdYQJ0+nFaV7ZpuH3dZ5zw4aiRquR9l4PRzdJ+Sg9sheYQSIJ0JH0+S9qCxuLJloZmj2azNgWj91xHcHn5FIuotB/PqmPZ5+bB1W8nE+IafkUBzxYT8ypz+ZsfQNxA4qLDvNPUHzUahkrz3luxdEHoWSPtmyv1vePRyt8VUILY1OYdJykj/AGrOtxAaHuJgBoJPIQ4k+CuMQ5pYyrzNO/IPIb3fEj4zuLOXMvuQm/dqNcLl5ef8RyWumtmVXWsQ3KDOrTLRBv8AeqU2lULKlDNp7w34x7s6jnbh5KwwtHPh6YBiWMvP8I4SuhKtCSdofzL1K0MEGiDe86QAjgQmJ0dUeAJK+Le2levVxBa4uLMxyggCJ1OUdOJX1fbVMFjSPiD2Ef6lmvaPZYeRlAaCXDNAzvNmuIP7LQ4jSCcruGolPgrKRin2fHqZr0nZ2brhb4gJB1aRNweIKu9rYwPwzKnwuqOkssYiSb8piO1eYnDsaHAb0uOm9ABgCQFVY6uSGM4MDo/mMkR96rm+t9R0dKx8ehJz50P32KVJCInVOYajJAHEgJZvRWKLrDvFPDl5tDXO7+HyWILzxuePatb7T18tFrBbMR/pbc/8Vjy5HGqiInsnTPRP7KoZiXcBbv4+XqkQtJhMLkpgcePeizT0hduEm3AKZoqzpYeBKDVoQqIgxBrNURrbIuRRDYKZCnvu1yMGrkTGW9nqxbWAcPiBb36j080TbGDIfAFu/wC+SAytBkai6vscQ9jXjQgFTb9lK2ZttAjgUWgXNIIBBBBFuIMp01UNz0qkO4m4wtYObI0c0FZTbWIdTLiyLEzIGnD1VpsPHfhAcWujuJ/M+CqNsiX1B+8D5hDjuxU+0LYXHOzgtJDXATIbOYNGY2Fhm06QtLsHa+GZRqfpNIVC4OFMic4cQ7KbEDgFm6OFiDyAA7YmfReHDuOV37IH9PQplViu6o13stcVm82j0cEIYZxi3ohey+JPviHGS5hk8zIJPr4qydU++9cuTs6IMQqYYgfAfEfVLvouyndOh4t5dqtn1bFJveIKaDYZH0PF4v8A6asdSaFhzmm8DzKvKuPpnB+694wvFIAAPaTnawQImZzBYxmM/DDeDqVMeqpf76q03tAa5lt5tQZcwJ4jUDrZUwtwTIzipH03be0mOqYXK5pPvmyARIzNIuOC9ftUUMLTqVamWkWMh2kEsENLoMDW8dFhP/V1Orh6QpMDX0azXE3LTvQCJuBOo+qzG2tt1nwHuIDBlphpdJaNHEuNpGgECAuhSbdE3j+1M+h1fbIuq0/dV3sZUdka+owOwjyLkZnhrwdbgxZafAe0tJ4c176bXsMO3xlM6ObJmDBsbiD0J/PuI2g9zR7yHgiJIDXETaS0b3808Fe7Or+5ZMPqOiIyl0XLg3dF90t/a1lNJ8QY8PN10fVvaP2mp0qYyPa+o5wDGhwMu6kGzZ4qP6J73DBuYObSaGuLIis+JcMw1ZvCw1JM6L5OceHHM+nWLjb9U4Bo6DmvpvscRWwVKlDm04c6pm3SSajmCmZuJhxPQAaOU23JUymTjClHdezDbUcMxDbgfuxlEW1kA6cFndptMfDebTpfsla3bVUZi0CSJkNFmwAIPAHp0WbxZMGR5gnwgLyIScZo6vRWUKN9D5q02bR3xyE/RL0TZP4BoYHO4S5x48yfvouyW3Ql0il9p6+asGzZgjvNz8vBUoYM39U9iMTmc53Mk+JlCaV0dE0H2XhA6oOIbfTwWlZSlV+yMNlbPF3pwV3hqVpSrYsmetZIQqtKZ6fRNgKfu1VEmUj6aE4KzxWHhJlicU4D7hcp5FyxjCB4Vzs7EZqBbPwnyN/qlm7OZwnxUsNhocYsOYMz3JKGcgFSqEP3ysHbNbc6rxmz28llEZ5DzZWI3i3QOB8RomMe3Mc38N/RDbg2gyBEdV2LEMN9eHabpq0Jy3Z5TdNOeeYjwgJqowCG8mR4GJ80ngXfhtHX/kFbNoXB5gev5KEkUT0B2Ucldh1mRrOoKsqlWHHtKjS2eMwJHfxnnKZZhGyePaklspF0xX36C7EKx/QmngExQwLJ3gA3jPLj3lBa2M3Zaez2BfXaMj6bXCm3KXuy3i2XiSDB7YVRtrYValVNOqwh5kzdwIOpaQJKFtTbT5cc0CTlaBAaNAGjgI9FovZT25L6QFduZ9MOyVLg5ct2uPEaIc1XIhuzI0KnusG6nDmuNSRmBBOUkacCJbbrfQJLFMOVznNdDgMpLTBgw6CdeIRNr7aNf3ji0Ems5/vBMnMG7trRuyqaq57jAzGxIiDu6k+Pmu2EfbLZHcbXoewNRuWoJuQGwer2z5K72Y2o2lJcZNyGnlmDT4HRU2w8TTdXpsrBpawWpuhocSWjK5xvwnhp47+rtKi+ia9F+4ABlFMHUgGHAkHWYmUmV09Esbvspm4k5D+IZLmxvESIdMd8eS0GxNqvGELQ8ya2Vzp3gzJm3T+9OYDlM8AsztulnqSCDAEmMoJie+xF1b4MO/RHaZixjxYfGHZZMdHrlldaKafZ21qrQcrBAizRcgdb2Hbqs7WzE6eLr/7YVxWe1jIFp73ONpPMnr6KoxJMmB4mPIArz5d2VsrM8Hs6I+0cTkw5HF1vG58kRlEEE5RmF78R2+KJV2a143gCOp8V6GPpMlKXorqGBaMO2pGZziZnRsEiOU2nvS1MUnGAZJmAFpKGBAw1SmBEEOA7RB9Aq3CYRgggAGP6+i6bVEd2eYeqQ5rTME6EQtHTVNjKVmu5FWWDG6EphoBTpqLVNUQp1ejIVVWokdyvqYlKYzDooVlZBXKRYVyYWzMMH7N0ZrRy+SGx1l7TWCEJtEKTQFCdF1MrGJuYBwSO0jDO9OvVdtN1gOqwEGwDZDR/F81t9t7K9y3DTq6nmPPUi6zXsfhPe4rDsOjqgnsBkrbe3VX8emP3abR6n5qTWi16M7TpyUxSpQLoNA+Cca2QpUPYbDYeeyyhtamWMMcx3CZVhRbDQgYrekcNCtxtBMlj6biRAtIlCx+L9xRygw54yjvjMe4T5KxxNAsa5zXNDWkznJDQBxtyWWoYapiX+8cd24DiMoyz+wxbHCnc9JEpt1S7Z63FS0tboImNLaW79UKjjSx7pFoF7Bw0Eg99x9Fa7WwzabGhthBHgWx81nKw/GOugjty/wBV2Rmp7GknHGkPbZxA957xsAjdIBJh14IsO49E1srEPpBrQMs2cYcMwNy1xIg6AibggRrevrHMHOJG+y8wN5kFuUcb271qKhc6i0j4oaTzBMTw6pMmTilGhErdjH6WSLkwL3jegW9PJaPYePbUDmg7mQt03i0tOrZ6BZzAAmC69xb8vvVXexKPunU3ZYIjNzkWNuK5oNStFH+BTDVoZJjMQCSeHIX0HCOPaUtXqToCfIed1J9KK1SdGvcGgaWOsc/ReVqmvbwvHbwHevLmt0XPNnv3yCNRbjp2dvknKlEXn+iraNXLUaSDE6xYT1Gmqtq67vHf2kpkcFGcj95pHzHoqgMiehI8/wA0/QfleDyIPn9JQcXTiq8c7/fkuv0SZMU5px0/oi7OdbsXmFMtUcIYcQgkFlm1ecVEOXua6cRjWEddNVqUpCi+FZUqstTAKarhblcrY0Fy1jHzUaL0GyE1+6balTAgIiBAVJjVFy5jiIWATN9FX4/UDjE+qsjqq3EMBqgHsWMav+zml/1lM/utefJXHtnWzYt3QAeDQlPYHDBuJkcGep/JebfqZq7zzLvVIVFabgQrXD0obdV2EoyR98FdtbASNDWeipDVX1sQL8PyF0XEVLKh9oa5GHqR2nkRYEW5ooBV43D/AKVDt4Umkgukj3kumAP3RAObiTZWVFkNgQAOA6cFn8Htys+mQ6zGwMzaWYN5AlpgacQkWbXxGpecm9v5BByiYmLnQR/EEs8Upg5JF5tpm5PJ0d0H5jyWfxbQKjTwi/dPnEJn+831N0wGgAwBxIBF/wCYoGKpmxPwxGo8CNRaFbEnFUx8juFgmgPfTAn4gDPCXN5dy3TeJAm2nWFicFXZTqMefha6eZtHDtutYNp0pEPZf+Ia8Ld4UvJTbVE8bRtGba2fRAqUqFR1UXDXu/Da7zJEqrweOLwKjjvB8+YcfNVNfZVQTuzHEcfojbOqH3ZtoT5BThysaqDbdAOLeGk5SGuJ0Jnh2WKWeQBYCBzsB3lG24d+m4C7mxe05eJ7J9EINAuTJ5nUW4cu5eb5CqdF4vQriNOEK1qvzNB6Tok6rjyK9w7oYItBNvG3oreJLtCzJL3aB3mO5tjvj6hQBhe4kzSH8J+cr00c7PMMYJHVSqWehUnbwU8U20rBH2OkL2q6yXwz7BMTKKATpP0lGw2IPmUuiMciKWorDmvFWiqV4sGzC0qdrqc2UW6LidERQjivW6qLz8lznXRAGedfvgqx1Qe9J1j7+SsHG8X+wqpt396zCj6P7DO3qj+TPQHkq7Gvz1J4/UlP+yzcuGru5wO7d+hStKgS/sAUxx3Z9DKOsJl5USYFkLEVLIBA1qkys57UVw3CvHMhvPiD8irkvWc9qz+D3h3mB/yTIBkqOLewhzSQb24GRFxx1RdlYtzDIqZY57zJduyWEEGLnQ6JZzvBNMJr1i92RmZxJytDGAToGiwFohUEabdFvi69M2azK+A7dtTA0gDrDToIuITW1vZaMI3EitSdL2sLB8YmmKk9QM+U9WlVza9ZzHFwApuOYaSDEDrEDRM4DBGu4jPkDG5tJFzBm45eSnyrbOh7x0P0/wCz6s2m19VtRrXNa4Q2BvNB+K/AjglKmxmUKlOoHGA9oJdcC9nWAkaWWq9mf7Vn0KYo1j76m3dAe0kFgs0gySBEWhE9qtvbMxGFqvpCoyqWmGNILcxsJm4AN7BK5T5d6IWv7Bmsrfvs7mH6qs2NUnPf9r/gxPbG2sKtFrxa0EHgW2I++ardnHLUrj+Pyj8k9BTHdq/q6bv3ZbPbHDj8KBQaSOI9fHh2DxTe0Gh2HkH4XgkX0+zKToPnr00HefkJXleXGpaOnH0TfTbyHfc+JlDw7LOA0kGDeOceCO+mTxgdBPm6fRBpNIeRNiI0A8xHopeM6yLYZdEK1NxDgDBgwULZNN+So15km4vOlvomwdQh4cw/xHiPyXr3RzvoXoPuOhj5JyqZCrq5hxH3dO0Hy1MKmEwb9QnQ5VlF8OTzHIowYFSzIQcvS+EQBguUFywLMbRJRCxBp6Io1RMEyDiV4+JXPUXm6IA1RsNzcIPoqbCiXjtVriav4RHIHzSOx6OaqB1CDMfQNiUScI4cC8g/ymPqisZDieZT+Go5MGwRcl5PfUcAkm2aEjHRGtUSuJrWhTrVUlUqyfBBDMhUesr7VMLgD+y0gHtdMei0j3Kh22zNTiQM1YCTMW3eF9SEyAtsy7qU2HErS4LZjMrQAfic4AmdxriGGOpv/KEptf2afh30w57Kmc/9suJtBNi0cNIV9s7eLndjR0DWgRfSLpM0uMWxqTehTarYpd49CkaD3GkKTDlNV+Qu5NDS4+QPirPbtL8Keo9Cl9h0byf2TI/mYR8ioxf6dl/6Gi4qbMploa5jSAABYTA81nNq7AZc05B5TIPS61VWyq8aVDHOSZNpNE/ZrZbqLSS8kOAOXQA8+2ITGHH41fo9p8af5r1gc6C1+WwtAN46oOHBbVqgukkU3TpwI07l3xlyVkWq0PVsR+DUF9NRGveoYR0NgcPAffNEpwWuHMcp1t80pgW7oJ7uQ69vVcHmrpl8THjpNz2W83ET3JV5IcCQQO1p9DKea6dASlMS/qJHCRPhK8/G+Mk6KvaCRc6aHil3GCD2HwTAdpZK12r3mcoLaLN/tXuCN4n6KWLEsafvkg02xp0+icRB6oh3enmOska4TGGfIQCNAqbniEBz4UWmblEUnJ5leoYcVyxjNMHBGaBKBTcitKxglbgUJinUCiLogB439We0BM+yNL8drjoCD5pPHfABzcr/ANl8MARwAM+DePggY2mIfGHpjjlHi6CfNVz3QwdyPtF80xw3WkcbBot0S2K+EdiVjISrviUm56PXKWqIoIGo6FUbSqObRlsTYmwdAcZJANpVhjTunrbxsvMgH16BYBm/0s1arcsDI1rSXAQGMcLtntNiFqtlBrabYBgwR33v4rO4LCD3VRwABM37BJCu9kH8JjukW0EKHkbii0YcbPdvPBpEdR6FKbHbdo502HwqPHzRtrUzlvpPqCltnnfodaZHhVefkkSqFFY7RoazbKsxtC08VaudAlJ19LrlxsRgsO+w7Alw7/qXjnTb5FyNhTltz+4Sz/8A3E/w5fUr0oKopEJPZaYWrB11EJTDWcWi+UnXhe0gamOCnT4HTlooZiKjsx1h0nlAE+S5vLj9llMXZZspiL3H8Vx/p+EeCFXa0CIHZAjwRaDSRpbm6R/4xPjC6rRPMdzQPUleP/J0ieHdAgd3cvcQEOkIMHn2ddESsLffBe/B3BM438gThNMjlP1S7HcExQ/aHMApZjIvy+RVF0L7GajrLsM+AoMG7fhZCa/egaImLDNmuiEoQcpysAm0rkNeLGM/TCI1sLqUDWDzn5IhIOlkTEH8l4GKTnLxtS99FgAMW27B2/JabZW615to89+U8Fna96zBwgeZWi2dWkadNZJk3QCXe1HCIHQW5RCBjX+SVx1earR/ENe0KWMcSdPP8kAoTe9Bcb+K9quPTxQi694ssYBi3SWjrPhJ+iDj62Vjj0gd9l7UO/8A4Rp/iP0CUx78zqbObpPYPsrDY1bGqVHLSDf4T3k6+ql7M1SaTm/ume4j8ipVX7pJ5FO+xOw6lRrnMYXSRwtYfmo5/iWg/tk2R2nR3W9XtHkVTYcR+ju4AR41Hhb7HexmIcGktDR7ymJdugS6JvFpIWfxXs6GYSi/3zC80ycgOZ0jEtEW6OJ/lKjjjLjsaMkMMZa+qUxbYHRX7NgV8p/DcCDBBEQe/uVftHAOaN5rhzkKEdMm3ZQNdU4MHe5Ba4+93wNWaH+F/wBFYigdZSOMpw919DSP/k8fNeoRY2wX7L/kiY+n+NTJEbpnlYiPUqEfY7lLFVJDOJmOlxxPKyjnV42hsb2WGFMrq1UTEif4Zce8NBhQw1IEb290Pwi/BunjJTlR9te5eBo7CmL94iSD2OB8wp1ToeRv3rsSRmHgoZQdeK9vxZXiRyZPkQov3h1kffgh1KUuPb6qb6YbBHAjwlRxrd4dV0xEfZGZMcFEiCIXCx5L2poiYaaUXNZKUqlgjBywAmZchrljFS0SiBiHTcPHxRpWMRIXkxpquKg8ogBOfNaeQHTS6vcEbCJiWzNyN4ExHes7m33HqtHsp8M7/kgYjXrzXaBrKZq1TKraNbNiZ1gn0KcfiLxHf9lYZAnuN+1De3qpVXdkoVUwL2hAAsKl3dT14CPqlmb+IMaNbAPWRPzTVB1gOk+N0DZ4/Fq9o9SiUh1IaxzopH/T46/Na/2X9rK1HDU6TC1rQJsNS4kyTxNx4LGbX+AD+L5FWezKwFFl/wBkW7LLnzyaWi0Yr6a/LLv2i9pa1ZjQ97iPeMMfzLM4HHuZSYWGHGnXbpNjrroYT+0Xbrf8dO/8wVNhqg93RFv+4Im9yVHG21YUkjf7O9usSGtd7wuDg03veArGt/aAXNirSp1BobQY4xyMLBbLxA9wwcYjwJCcqjj4qbySUqsVwVsTqVhNrd9lXYp8+95hrD4ZijVqgLviAtzGqVJa51UTq1oHblcvSOYYOJ7fkj13j3bHXBzDlF8w+YS4pWE2kA9ZUqpmm6+hHb8Q8LSkyK4tBj2WmFfPXSw4cbk2HHr0Txpnm0dgLj4mB5JDAvAAH9BxVg8mOQ5mw818+/wdxWY+mRfMf9LR6CUiahkFO46u2CM7fGfRVTgTcaar0/Bb4tM58q2WNZtu4oOLdLGu7PRGdoEFwmkRyJHgV3oixY1ZE8kV7rJKmJGiM11kQUSoP4cEwytwSAdvdqNnt2omG865JOxHRctRgNOn4piml2FFlAxIobgpgqNREwqzXtPzV22plY0cZnyVJTOn3aVZknKLc/RYAPZh/HM8AfRWb3XKqNjOms49D8lavd1QChbEumOpQca8wBwMDxgIlepcIWIdvNHafD+qxiRMEQTCRw9bLiHgftfSfqn5vb+iQwsnEuPBsj0A9CsWx9S/gZ2s78IH+L5FVu0Nu1KUMbHw6m5AuBA04HVO7ar7rBzPpA+aptpsaa7geZk98/QdyHFN7DJtY4r+SGzsXUfXaXvcZtck2nhy7lb4UWZGud3HkqnAsis36K1wx06VHD1WaQIt0I47bFSiQymS27iZh071tR0PipYL2mrve1jsrg4x8Iab8iI81XbZqBzsw0zOHmlmg6j6diH04v0Lkk+Vm4/u9n7s+Jv3oFHDt948ZW2ySMo5GeHVMUMTmaHjiAefaEKherVMcWj/AOticmeYQyxs6gEeBjj2JmlT3Kg5gngJsUCgNRye4eJJ+aZpMBJFhLSL/VAK7C7LktBmOyM3ibDuv1CtxTGsCeZufEyqLZdXdjSNTwtbXuVvS3gIl3GRAb/qdA8JXz80+TR2oHijbVVBeFaYhpMwB3kk+AHzVPiaJbMxqdJ4AXv2rq8J1JoObBkUba0hqndgXlE3eOw+I+oXYQSwQV61uWoOojwP5lempLlRzSwzUOdaK2kIkciea9HEciUf9E/EJBGvGYvPcdNFF1De+IXiJm5IJ7rAo/UiMvGytKl/oWdGa/Ky8ZdRxVKGgyCbSL2luYdtl1N9k6afRGcJQdSDZlyEKy5EU8pIxN4SdCqnqbpCUx5IQ6rt2V5mQMU+PBMY8a+SwDhqVc12w3+UqmwHxCZuD/VXWPe3K6CYyxcAeQJW9C+xDYbt5x6fNWbnCVVbFZ8fd809kAMjkgMe1XCbpYVZeTyAHqT8lz9YHNCpOEE83H6D0QCMGoPokdlGc7uLj+fqU2kNmVwxzmOtNwTaR3rFIbi0E22d1h4Bx8xb0UKuzc9Rzg4i50DT2ajSya2n+pda1vULzZzTla7g4Rfm2AUQS+CAf3SKcPDnEy3WALnkAvab94j/AOU/NPY47ne3/cFWZ4Lv835lBhj0DfsME+7B4ZhI7oskamxqjT8Lv5d4eSuDi2+9aZkQRy+aZG0gbQ7770bFn0n+Cu9nyRULZPwkxpcEcO9W2F+Or/mf/mxBfiTJgO8ChYXFkF5yky6TANt1oi46T3oiDVJ0PqDqD4tCao1N4EpGk853kjKSGmDGkn80cG8Tr/T5oGCYJgL3a/G6J4X4DrOqvBUEeAHaPzWfpOiq4Xm0AXJsPLqrrCgkcG/+R+nqvDzr9R2duN0kzys7gFVVyXSDwJ84VtiKFoLnH+aP9sKmqUmtLhFj2n1T+HSyD5s2SUGmwuHqQMtrffYo1au808j6z+SDQfde4s2PcfAgr1eCTs5nmm48W9f86JY3E5XCwkaG/eI0ukn4yDMN4RruwCARfkTqp7VEtaVX15gW8Efpxfoy8nKumFficwDYAiLjUwIE9y8Y6RCXaYuuZVM9E6SWkSnOU3cnY/Zck/fHkuREsmw2Vjhv1buxcuShFWBL475fNerkTBMP8bO9O4/9W/sHquXIvoX2A2GbO7fqnni69XIMKFXne++RQKH6tvYvVyAwR5VXtUbrT1I7ly5YeHyBNefcuEmJZ6lW2zD+GOmb1C5ciimT4/5C7QduDtHqFXgb1T/M+bl6uQEh0hyr8dP/ABFOvPzXLlgS+KJ0NUrhhep/mO9GrlyYkeVPjb/g/wCSlT+Jvd6hcuWCTw5/Gf2t/wBqu8Hp99Vy5eJ5H7rOuHxPcQdVS4r4u4rlyHjfuo0vixZnxnu+SJiDunsPovFy9lnKCxn6odyr3aFcuTigxp4Lx2q5csY8BXLlyxj/2Q=="/>
          <p:cNvSpPr>
            <a:spLocks noChangeAspect="1" noChangeArrowheads="1"/>
          </p:cNvSpPr>
          <p:nvPr/>
        </p:nvSpPr>
        <p:spPr bwMode="auto">
          <a:xfrm>
            <a:off x="63501" y="-671513"/>
            <a:ext cx="2466975" cy="1385888"/>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3060" name="AutoShape 4" descr="data:image/jpg;base64,/9j/4AAQSkZJRgABAQAAAQABAAD/2wCEAAkGBhQSEBUTExQVFRQWFxcXGBgVFxcUFRcXFxQXGBcYGBUXHCYeGBwjGhYUHy8gIycpLCwsFx4xNTAqNSYrLCkBCQoKDgwOGg8PGikdHCEqKSwsKSksLCksKSkpKSwsKSwpKSkpKSksKSwpKSksLCwpKSwpKSkpKSwsLCwsKSksKf/AABEIAMIBAwMBIgACEQEDEQH/xAAcAAACAwEBAQEAAAAAAAAAAAADBAIFBgABBwj/xABEEAABAwIDBQUGAgcHAwUAAAABAAIRAyEEEjEFIkFRYXGBkaGxBhMywdHwI+EUM0JSYoLxBxVyc5KywiRDohY0Y6PD/8QAGgEAAwEBAQEAAAAAAAAAAAAAAQIDAAQFBv/EACkRAAICAgICAQMDBQAAAAAAAAABAhEDIRIxBEEyEyJhIzNxQlGBsdH/2gAMAwEAAhEDEQA/AMDtGkHMbUGhAP398FVq42Tv0HMOrNOw3+qq308tuqj0zqiDBWs9lKuak+mf2TIHR35g+KyzVa+zGMy12g6OlnedPMLNWE1m0mzSBAmBp2a/NUdYQJ0+nFaV7ZpuH3dZ5zw4aiRquR9l4PRzdJ+Sg9sheYQSIJ0JH0+S9qCxuLJloZmj2azNgWj91xHcHn5FIuotB/PqmPZ5+bB1W8nE+IafkUBzxYT8ypz+ZsfQNxA4qLDvNPUHzUahkrz3luxdEHoWSPtmyv1vePRyt8VUILY1OYdJykj/AGrOtxAaHuJgBoJPIQ4k+CuMQ5pYyrzNO/IPIb3fEj4zuLOXMvuQm/dqNcLl5ef8RyWumtmVXWsQ3KDOrTLRBv8AeqU2lULKlDNp7w34x7s6jnbh5KwwtHPh6YBiWMvP8I4SuhKtCSdofzL1K0MEGiDe86QAjgQmJ0dUeAJK+Le2levVxBa4uLMxyggCJ1OUdOJX1fbVMFjSPiD2Ef6lmvaPZYeRlAaCXDNAzvNmuIP7LQ4jSCcruGolPgrKRin2fHqZr0nZ2brhb4gJB1aRNweIKu9rYwPwzKnwuqOkssYiSb8piO1eYnDsaHAb0uOm9ABgCQFVY6uSGM4MDo/mMkR96rm+t9R0dKx8ehJz50P32KVJCInVOYajJAHEgJZvRWKLrDvFPDl5tDXO7+HyWILzxuePatb7T18tFrBbMR/pbc/8Vjy5HGqiInsnTPRP7KoZiXcBbv4+XqkQtJhMLkpgcePeizT0hduEm3AKZoqzpYeBKDVoQqIgxBrNURrbIuRRDYKZCnvu1yMGrkTGW9nqxbWAcPiBb36j080TbGDIfAFu/wC+SAytBkai6vscQ9jXjQgFTb9lK2ZttAjgUWgXNIIBBBBFuIMp01UNz0qkO4m4wtYObI0c0FZTbWIdTLiyLEzIGnD1VpsPHfhAcWujuJ/M+CqNsiX1B+8D5hDjuxU+0LYXHOzgtJDXATIbOYNGY2Fhm06QtLsHa+GZRqfpNIVC4OFMic4cQ7KbEDgFm6OFiDyAA7YmfReHDuOV37IH9PQplViu6o13stcVm82j0cEIYZxi3ohey+JPviHGS5hk8zIJPr4qydU++9cuTs6IMQqYYgfAfEfVLvouyndOh4t5dqtn1bFJveIKaDYZH0PF4v8A6asdSaFhzmm8DzKvKuPpnB+694wvFIAAPaTnawQImZzBYxmM/DDeDqVMeqpf76q03tAa5lt5tQZcwJ4jUDrZUwtwTIzipH03be0mOqYXK5pPvmyARIzNIuOC9ftUUMLTqVamWkWMh2kEsENLoMDW8dFhP/V1Orh6QpMDX0azXE3LTvQCJuBOo+qzG2tt1nwHuIDBlphpdJaNHEuNpGgECAuhSbdE3j+1M+h1fbIuq0/dV3sZUdka+owOwjyLkZnhrwdbgxZafAe0tJ4c176bXsMO3xlM6ObJmDBsbiD0J/PuI2g9zR7yHgiJIDXETaS0b3808Fe7Or+5ZMPqOiIyl0XLg3dF90t/a1lNJ8QY8PN10fVvaP2mp0qYyPa+o5wDGhwMu6kGzZ4qP6J73DBuYObSaGuLIis+JcMw1ZvCw1JM6L5OceHHM+nWLjb9U4Bo6DmvpvscRWwVKlDm04c6pm3SSajmCmZuJhxPQAaOU23JUymTjClHdezDbUcMxDbgfuxlEW1kA6cFndptMfDebTpfsla3bVUZi0CSJkNFmwAIPAHp0WbxZMGR5gnwgLyIScZo6vRWUKN9D5q02bR3xyE/RL0TZP4BoYHO4S5x48yfvouyW3Ql0il9p6+asGzZgjvNz8vBUoYM39U9iMTmc53Mk+JlCaV0dE0H2XhA6oOIbfTwWlZSlV+yMNlbPF3pwV3hqVpSrYsmetZIQqtKZ6fRNgKfu1VEmUj6aE4KzxWHhJlicU4D7hcp5FyxjCB4Vzs7EZqBbPwnyN/qlm7OZwnxUsNhocYsOYMz3JKGcgFSqEP3ysHbNbc6rxmz28llEZ5DzZWI3i3QOB8RomMe3Mc38N/RDbg2gyBEdV2LEMN9eHabpq0Jy3Z5TdNOeeYjwgJqowCG8mR4GJ80ngXfhtHX/kFbNoXB5gev5KEkUT0B2Ucldh1mRrOoKsqlWHHtKjS2eMwJHfxnnKZZhGyePaklspF0xX36C7EKx/QmngExQwLJ3gA3jPLj3lBa2M3Zaez2BfXaMj6bXCm3KXuy3i2XiSDB7YVRtrYValVNOqwh5kzdwIOpaQJKFtTbT5cc0CTlaBAaNAGjgI9FovZT25L6QFduZ9MOyVLg5ct2uPEaIc1XIhuzI0KnusG6nDmuNSRmBBOUkacCJbbrfQJLFMOVznNdDgMpLTBgw6CdeIRNr7aNf3ji0Ems5/vBMnMG7trRuyqaq57jAzGxIiDu6k+Pmu2EfbLZHcbXoewNRuWoJuQGwer2z5K72Y2o2lJcZNyGnlmDT4HRU2w8TTdXpsrBpawWpuhocSWjK5xvwnhp47+rtKi+ia9F+4ABlFMHUgGHAkHWYmUmV09Esbvspm4k5D+IZLmxvESIdMd8eS0GxNqvGELQ8ya2Vzp3gzJm3T+9OYDlM8AsztulnqSCDAEmMoJie+xF1b4MO/RHaZixjxYfGHZZMdHrlldaKafZ21qrQcrBAizRcgdb2Hbqs7WzE6eLr/7YVxWe1jIFp73ONpPMnr6KoxJMmB4mPIArz5d2VsrM8Hs6I+0cTkw5HF1vG58kRlEEE5RmF78R2+KJV2a143gCOp8V6GPpMlKXorqGBaMO2pGZziZnRsEiOU2nvS1MUnGAZJmAFpKGBAw1SmBEEOA7RB9Aq3CYRgggAGP6+i6bVEd2eYeqQ5rTME6EQtHTVNjKVmu5FWWDG6EphoBTpqLVNUQp1ejIVVWokdyvqYlKYzDooVlZBXKRYVyYWzMMH7N0ZrRy+SGx1l7TWCEJtEKTQFCdF1MrGJuYBwSO0jDO9OvVdtN1gOqwEGwDZDR/F81t9t7K9y3DTq6nmPPUi6zXsfhPe4rDsOjqgnsBkrbe3VX8emP3abR6n5qTWi16M7TpyUxSpQLoNA+Cca2QpUPYbDYeeyyhtamWMMcx3CZVhRbDQgYrekcNCtxtBMlj6biRAtIlCx+L9xRygw54yjvjMe4T5KxxNAsa5zXNDWkznJDQBxtyWWoYapiX+8cd24DiMoyz+wxbHCnc9JEpt1S7Z63FS0tboImNLaW79UKjjSx7pFoF7Bw0Eg99x9Fa7WwzabGhthBHgWx81nKw/GOugjty/wBV2Rmp7GknHGkPbZxA957xsAjdIBJh14IsO49E1srEPpBrQMs2cYcMwNy1xIg6AibggRrevrHMHOJG+y8wN5kFuUcb271qKhc6i0j4oaTzBMTw6pMmTilGhErdjH6WSLkwL3jegW9PJaPYePbUDmg7mQt03i0tOrZ6BZzAAmC69xb8vvVXexKPunU3ZYIjNzkWNuK5oNStFH+BTDVoZJjMQCSeHIX0HCOPaUtXqToCfIed1J9KK1SdGvcGgaWOsc/ReVqmvbwvHbwHevLmt0XPNnv3yCNRbjp2dvknKlEXn+iraNXLUaSDE6xYT1Gmqtq67vHf2kpkcFGcj95pHzHoqgMiehI8/wA0/QfleDyIPn9JQcXTiq8c7/fkuv0SZMU5px0/oi7OdbsXmFMtUcIYcQgkFlm1ecVEOXua6cRjWEddNVqUpCi+FZUqstTAKarhblcrY0Fy1jHzUaL0GyE1+6balTAgIiBAVJjVFy5jiIWATN9FX4/UDjE+qsjqq3EMBqgHsWMav+zml/1lM/utefJXHtnWzYt3QAeDQlPYHDBuJkcGep/JebfqZq7zzLvVIVFabgQrXD0obdV2EoyR98FdtbASNDWeipDVX1sQL8PyF0XEVLKh9oa5GHqR2nkRYEW5ooBV43D/AKVDt4Umkgukj3kumAP3RAObiTZWVFkNgQAOA6cFn8Htys+mQ6zGwMzaWYN5AlpgacQkWbXxGpecm9v5BByiYmLnQR/EEs8Upg5JF5tpm5PJ0d0H5jyWfxbQKjTwi/dPnEJn+831N0wGgAwBxIBF/wCYoGKpmxPwxGo8CNRaFbEnFUx8juFgmgPfTAn4gDPCXN5dy3TeJAm2nWFicFXZTqMefha6eZtHDtutYNp0pEPZf+Ia8Ld4UvJTbVE8bRtGba2fRAqUqFR1UXDXu/Da7zJEqrweOLwKjjvB8+YcfNVNfZVQTuzHEcfojbOqH3ZtoT5BThysaqDbdAOLeGk5SGuJ0Jnh2WKWeQBYCBzsB3lG24d+m4C7mxe05eJ7J9EINAuTJ5nUW4cu5eb5CqdF4vQriNOEK1qvzNB6Tok6rjyK9w7oYItBNvG3oreJLtCzJL3aB3mO5tjvj6hQBhe4kzSH8J+cr00c7PMMYJHVSqWehUnbwU8U20rBH2OkL2q6yXwz7BMTKKATpP0lGw2IPmUuiMciKWorDmvFWiqV4sGzC0qdrqc2UW6LidERQjivW6qLz8lznXRAGedfvgqx1Qe9J1j7+SsHG8X+wqpt396zCj6P7DO3qj+TPQHkq7Gvz1J4/UlP+yzcuGru5wO7d+hStKgS/sAUxx3Z9DKOsJl5USYFkLEVLIBA1qkys57UVw3CvHMhvPiD8irkvWc9qz+D3h3mB/yTIBkqOLewhzSQb24GRFxx1RdlYtzDIqZY57zJduyWEEGLnQ6JZzvBNMJr1i92RmZxJytDGAToGiwFohUEabdFvi69M2azK+A7dtTA0gDrDToIuITW1vZaMI3EitSdL2sLB8YmmKk9QM+U9WlVza9ZzHFwApuOYaSDEDrEDRM4DBGu4jPkDG5tJFzBm45eSnyrbOh7x0P0/wCz6s2m19VtRrXNa4Q2BvNB+K/AjglKmxmUKlOoHGA9oJdcC9nWAkaWWq9mf7Vn0KYo1j76m3dAe0kFgs0gySBEWhE9qtvbMxGFqvpCoyqWmGNILcxsJm4AN7BK5T5d6IWv7Bmsrfvs7mH6qs2NUnPf9r/gxPbG2sKtFrxa0EHgW2I++ardnHLUrj+Pyj8k9BTHdq/q6bv3ZbPbHDj8KBQaSOI9fHh2DxTe0Gh2HkH4XgkX0+zKToPnr00HefkJXleXGpaOnH0TfTbyHfc+JlDw7LOA0kGDeOceCO+mTxgdBPm6fRBpNIeRNiI0A8xHopeM6yLYZdEK1NxDgDBgwULZNN+So15km4vOlvomwdQh4cw/xHiPyXr3RzvoXoPuOhj5JyqZCrq5hxH3dO0Hy1MKmEwb9QnQ5VlF8OTzHIowYFSzIQcvS+EQBguUFywLMbRJRCxBp6Io1RMEyDiV4+JXPUXm6IA1RsNzcIPoqbCiXjtVriav4RHIHzSOx6OaqB1CDMfQNiUScI4cC8g/ymPqisZDieZT+Go5MGwRcl5PfUcAkm2aEjHRGtUSuJrWhTrVUlUqyfBBDMhUesr7VMLgD+y0gHtdMei0j3Kh22zNTiQM1YCTMW3eF9SEyAtsy7qU2HErS4LZjMrQAfic4AmdxriGGOpv/KEptf2afh30w57Kmc/9suJtBNi0cNIV9s7eLndjR0DWgRfSLpM0uMWxqTehTarYpd49CkaD3GkKTDlNV+Qu5NDS4+QPirPbtL8Keo9Cl9h0byf2TI/mYR8ioxf6dl/6Gi4qbMploa5jSAABYTA81nNq7AZc05B5TIPS61VWyq8aVDHOSZNpNE/ZrZbqLSS8kOAOXQA8+2ITGHH41fo9p8af5r1gc6C1+WwtAN46oOHBbVqgukkU3TpwI07l3xlyVkWq0PVsR+DUF9NRGveoYR0NgcPAffNEpwWuHMcp1t80pgW7oJ7uQ69vVcHmrpl8THjpNz2W83ET3JV5IcCQQO1p9DKea6dASlMS/qJHCRPhK8/G+Mk6KvaCRc6aHil3GCD2HwTAdpZK12r3mcoLaLN/tXuCN4n6KWLEsafvkg02xp0+icRB6oh3enmOska4TGGfIQCNAqbniEBz4UWmblEUnJ5leoYcVyxjNMHBGaBKBTcitKxglbgUJinUCiLogB439We0BM+yNL8drjoCD5pPHfABzcr/ANl8MARwAM+DePggY2mIfGHpjjlHi6CfNVz3QwdyPtF80xw3WkcbBot0S2K+EdiVjISrviUm56PXKWqIoIGo6FUbSqObRlsTYmwdAcZJANpVhjTunrbxsvMgH16BYBm/0s1arcsDI1rSXAQGMcLtntNiFqtlBrabYBgwR33v4rO4LCD3VRwABM37BJCu9kH8JjukW0EKHkbii0YcbPdvPBpEdR6FKbHbdo502HwqPHzRtrUzlvpPqCltnnfodaZHhVefkkSqFFY7RoazbKsxtC08VaudAlJ19LrlxsRgsO+w7Alw7/qXjnTb5FyNhTltz+4Sz/8A3E/w5fUr0oKopEJPZaYWrB11EJTDWcWi+UnXhe0gamOCnT4HTlooZiKjsx1h0nlAE+S5vLj9llMXZZspiL3H8Vx/p+EeCFXa0CIHZAjwRaDSRpbm6R/4xPjC6rRPMdzQPUleP/J0ieHdAgd3cvcQEOkIMHn2ddESsLffBe/B3BM438gThNMjlP1S7HcExQ/aHMApZjIvy+RVF0L7GajrLsM+AoMG7fhZCa/egaImLDNmuiEoQcpysAm0rkNeLGM/TCI1sLqUDWDzn5IhIOlkTEH8l4GKTnLxtS99FgAMW27B2/JabZW615to89+U8Fna96zBwgeZWi2dWkadNZJk3QCXe1HCIHQW5RCBjX+SVx1earR/ENe0KWMcSdPP8kAoTe9Bcb+K9quPTxQi694ssYBi3SWjrPhJ+iDj62Vjj0gd9l7UO/8A4Rp/iP0CUx78zqbObpPYPsrDY1bGqVHLSDf4T3k6+ql7M1SaTm/ume4j8ipVX7pJ5FO+xOw6lRrnMYXSRwtYfmo5/iWg/tk2R2nR3W9XtHkVTYcR+ju4AR41Hhb7HexmIcGktDR7ymJdugS6JvFpIWfxXs6GYSi/3zC80ycgOZ0jEtEW6OJ/lKjjjLjsaMkMMZa+qUxbYHRX7NgV8p/DcCDBBEQe/uVftHAOaN5rhzkKEdMm3ZQNdU4MHe5Ba4+93wNWaH+F/wBFYigdZSOMpw919DSP/k8fNeoRY2wX7L/kiY+n+NTJEbpnlYiPUqEfY7lLFVJDOJmOlxxPKyjnV42hsb2WGFMrq1UTEif4Zce8NBhQw1IEb290Pwi/BunjJTlR9te5eBo7CmL94iSD2OB8wp1ToeRv3rsSRmHgoZQdeK9vxZXiRyZPkQov3h1kffgh1KUuPb6qb6YbBHAjwlRxrd4dV0xEfZGZMcFEiCIXCx5L2poiYaaUXNZKUqlgjBywAmZchrljFS0SiBiHTcPHxRpWMRIXkxpquKg8ogBOfNaeQHTS6vcEbCJiWzNyN4ExHes7m33HqtHsp8M7/kgYjXrzXaBrKZq1TKraNbNiZ1gn0KcfiLxHf9lYZAnuN+1De3qpVXdkoVUwL2hAAsKl3dT14CPqlmb+IMaNbAPWRPzTVB1gOk+N0DZ4/Fq9o9SiUh1IaxzopH/T46/Na/2X9rK1HDU6TC1rQJsNS4kyTxNx4LGbX+AD+L5FWezKwFFl/wBkW7LLnzyaWi0Yr6a/LLv2i9pa1ZjQ97iPeMMfzLM4HHuZSYWGHGnXbpNjrroYT+0Xbrf8dO/8wVNhqg93RFv+4Im9yVHG21YUkjf7O9usSGtd7wuDg03veArGt/aAXNirSp1BobQY4xyMLBbLxA9wwcYjwJCcqjj4qbySUqsVwVsTqVhNrd9lXYp8+95hrD4ZijVqgLviAtzGqVJa51UTq1oHblcvSOYYOJ7fkj13j3bHXBzDlF8w+YS4pWE2kA9ZUqpmm6+hHb8Q8LSkyK4tBj2WmFfPXSw4cbk2HHr0Txpnm0dgLj4mB5JDAvAAH9BxVg8mOQ5mw818+/wdxWY+mRfMf9LR6CUiahkFO46u2CM7fGfRVTgTcaar0/Bb4tM58q2WNZtu4oOLdLGu7PRGdoEFwmkRyJHgV3oixY1ZE8kV7rJKmJGiM11kQUSoP4cEwytwSAdvdqNnt2omG865JOxHRctRgNOn4piml2FFlAxIobgpgqNREwqzXtPzV22plY0cZnyVJTOn3aVZknKLc/RYAPZh/HM8AfRWb3XKqNjOms49D8lavd1QChbEumOpQca8wBwMDxgIlepcIWIdvNHafD+qxiRMEQTCRw9bLiHgftfSfqn5vb+iQwsnEuPBsj0A9CsWx9S/gZ2s78IH+L5FVu0Nu1KUMbHw6m5AuBA04HVO7ar7rBzPpA+aptpsaa7geZk98/QdyHFN7DJtY4r+SGzsXUfXaXvcZtck2nhy7lb4UWZGud3HkqnAsis36K1wx06VHD1WaQIt0I47bFSiQymS27iZh071tR0PipYL2mrve1jsrg4x8Iab8iI81XbZqBzsw0zOHmlmg6j6diH04v0Lkk+Vm4/u9n7s+Jv3oFHDt948ZW2ySMo5GeHVMUMTmaHjiAefaEKherVMcWj/AOticmeYQyxs6gEeBjj2JmlT3Kg5gngJsUCgNRye4eJJ+aZpMBJFhLSL/VAK7C7LktBmOyM3ibDuv1CtxTGsCeZufEyqLZdXdjSNTwtbXuVvS3gIl3GRAb/qdA8JXz80+TR2oHijbVVBeFaYhpMwB3kk+AHzVPiaJbMxqdJ4AXv2rq8J1JoObBkUba0hqndgXlE3eOw+I+oXYQSwQV61uWoOojwP5lempLlRzSwzUOdaK2kIkciea9HEciUf9E/EJBGvGYvPcdNFF1De+IXiJm5IJ7rAo/UiMvGytKl/oWdGa/Ky8ZdRxVKGgyCbSL2luYdtl1N9k6afRGcJQdSDZlyEKy5EU8pIxN4SdCqnqbpCUx5IQ6rt2V5mQMU+PBMY8a+SwDhqVc12w3+UqmwHxCZuD/VXWPe3K6CYyxcAeQJW9C+xDYbt5x6fNWbnCVVbFZ8fd809kAMjkgMe1XCbpYVZeTyAHqT8lz9YHNCpOEE83H6D0QCMGoPokdlGc7uLj+fqU2kNmVwxzmOtNwTaR3rFIbi0E22d1h4Bx8xb0UKuzc9Rzg4i50DT2ajSya2n+pda1vULzZzTla7g4Rfm2AUQS+CAf3SKcPDnEy3WALnkAvab94j/AOU/NPY47ne3/cFWZ4Lv835lBhj0DfsME+7B4ZhI7oskamxqjT8Lv5d4eSuDi2+9aZkQRy+aZG0gbQ7770bFn0n+Cu9nyRULZPwkxpcEcO9W2F+Or/mf/mxBfiTJgO8ChYXFkF5yky6TANt1oi46T3oiDVJ0PqDqD4tCao1N4EpGk853kjKSGmDGkn80cG8Tr/T5oGCYJgL3a/G6J4X4DrOqvBUEeAHaPzWfpOiq4Xm0AXJsPLqrrCgkcG/+R+nqvDzr9R2duN0kzys7gFVVyXSDwJ84VtiKFoLnH+aP9sKmqUmtLhFj2n1T+HSyD5s2SUGmwuHqQMtrffYo1au808j6z+SDQfde4s2PcfAgr1eCTs5nmm48W9f86JY3E5XCwkaG/eI0ukn4yDMN4RruwCARfkTqp7VEtaVX15gW8Efpxfoy8nKumFficwDYAiLjUwIE9y8Y6RCXaYuuZVM9E6SWkSnOU3cnY/Zck/fHkuREsmw2Vjhv1buxcuShFWBL475fNerkTBMP8bO9O4/9W/sHquXIvoX2A2GbO7fqnni69XIMKFXne++RQKH6tvYvVyAwR5VXtUbrT1I7ly5YeHyBNefcuEmJZ6lW2zD+GOmb1C5ciimT4/5C7QduDtHqFXgb1T/M+bl6uQEh0hyr8dP/ABFOvPzXLlgS+KJ0NUrhhep/mO9GrlyYkeVPjb/g/wCSlT+Jvd6hcuWCTw5/Gf2t/wBqu8Hp99Vy5eJ5H7rOuHxPcQdVS4r4u4rlyHjfuo0vixZnxnu+SJiDunsPovFy9lnKCxn6odyr3aFcuTigxp4Lx2q5csY8BXLlyxj/2Q=="/>
          <p:cNvSpPr>
            <a:spLocks noChangeAspect="1" noChangeArrowheads="1"/>
          </p:cNvSpPr>
          <p:nvPr/>
        </p:nvSpPr>
        <p:spPr bwMode="auto">
          <a:xfrm>
            <a:off x="63501" y="-671513"/>
            <a:ext cx="2466975" cy="1385888"/>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3062" name="AutoShape 6" descr="data:image/jpg;base64,/9j/4AAQSkZJRgABAQAAAQABAAD/2wCEAAkGBhASEBQUERQVFRUWFBsVFhQXGRceHBgdGhwXFSIeHBwdHCYeFxklGh4cITIhJCcpLCw4Fh8xNTAtNScsLCkBCQoKDgwOGg8PGiwkHiQsKiwpLzAuLDU1NTEsKTUsLSwvLCwuKSwsKiwsMiowLDQuLCosLCwqLCkvLCksKSksLP/AABEIAKwAVwMBIgACEQEDEQH/xAAcAAACAgMBAQAAAAAAAAAAAAAABwEGAwQFCAL/xAA/EAABAwIDBgQCCAQEBwAAAAABAgMRAAQFEiEGBxMxQWEiUXGBMpEUUmJygqGxwSNCotEkkuHwFRczQ1Njsv/EABoBAAIDAQEAAAAAAAAAAAAAAAADAQIEBQb/xAAtEQACAgEEAAMHBAMAAAAAAAABAgARAwQSITEiQVEFEzJhgdHwcZHB4TOhsf/aAAwDAQACEQMRAD8AYtFFFcaPmJSFE/FlE6RE+819omNde9L3eDvFVavBi1UjiAfxFZZKD0E8py9j0qkW28LEW1qWHypShBCwFJ89EnQH0roLpd+PdYit1GPuiq7sNtYL+2zkBLqDkdSOWaJCh9lQ19iOld999CEqWtQSlIKlKJgADUk9qwlSDRjZ91qIulKlaYyAkZepAMFU/oO1KHaXfDdOOKTZkMtcgopBcV9qTojsBy8642FbycQaclTvESrRSFgQenNMFJjqDWrHpyfii2b0noKiq/sltmxfoPDBQ4geNpWpA5SCNFJnr86sFZWUqaMYJIqKmoqsIUUUUQnn/efaFvFnyRosocHcKSP3BrjW1spfwjlEz3pkb7MElLF0kfDLLhHQHxJJ98w9xVB2fWouEJEjIc2sAAa5j6fvXa0e1yobrqJYdy0btb5VrfpbOqLkcJQ5QoSpJ/UfiNWffLjRas0MJ5vr8X3G4Ufmopqp4S6G3mXQCvhuBYIEJkT1MT7Vn3z3yXHrXLOjBURppnVIBjSYFX1uk93nBUcEf8gjeGpQsNw5y4eQy0JW4oJSPXqfIAak9jTP252JtrLCAGkAuB1vO+R4lc51/lTPQdq5e5PCs926+Roy1lB+04Y/+Qr500tq7NLtk+hUQUaE8gQQQfUGsOTIfeBf0lgOLij3f3CrbEmfquKLKh98af1AU8aUOx2CTiDPEJGRXEAPMqSJAn119qb1N9q41TNS+kjEbWTUVNRXLjYUUUUQmO5tkOIUhxIWhQhSVCQR5EUktrrNnDsUAZbHDyheSSZSsEFImY6x7U8aTe+e0KbxpyPCtgJnuhRB/Ip+datK5D1KsLE+rbE+I0lTKBqJJ0Kh0grVy/CBVR2mDwdzOuFwqEwTMAaBM9hFRheKqbSUBOaTIEn35c6zu4c9crSCEpkhI7ZiBr3HOOeleiyZUyYbAO4d9/WzEBKMe2zmCW9qwlFugISoJWrnKiUjUk8z+lcneXiCWrGCrLxHUI5Tpqo6e1d60umVQ2h1C1IASUpWkq0AGqQZHKqHvRfDzrFvBOVKnVR38I6+QPzrz2iD5NQtd98/KaHoLMm79QcfkS4lKcyVEyURpExJBmIPKKYlUTdKyhDD6QDm4oUonlEQB5yIMggfEKvdM9oZGfOdwqqErjAA4k1FTUVgl4UUUUQhVR3oYCLmwWoDxsS6iOoGih7p1/CKt1BSDodQdCPOdKsrbTcJ5ds7vhuJV9Uz/v2q9tNKELSQkaKSoamNCNeQ9BVN2iwz6PcutiMocUEwQoZZMCRpIGh6jrVo2TuFuWxCkqhtQQFwcpBEgTyzDXT0r1OgyCzjbzmZ+OZmxJLXHcU0xZqHEUpDg+kJVqZBJS4IV5wBrXRxtwXT+cEyQgCJkQkCAeZ8U+tcx1BGsnkNZjX/AGK7+xFhxLhE6hEuH8J0/OPlTk0uHRqcou1U9k/nl5SDkZzUYGEYO3bNlDeYyZJUZJMAeQ8q3qKK8g7s7FmNkzUBUmoqaiqwhRRRRCFSKiiiESmN26RdPpIBh5eh+8TV32qWGsHZWkABssKgaTPhPLqQaXO19jc/T7rIvQvKI8UROtMnaawcdwMJSCpaWGVkDUnJlKvXST7V3tVlO3CaIquYlALMpKvEJHKNCPxEft86sm7W4/xDrca8EK1++BVbw23adtmC2+G4byLSVL+JJInwo6iOtXrYXBg3mdz8QlJaCxmgjMFx4gCYPXvHSt3tDMG0ljzqKxrTS20UUV5Oa5NRU1FEIUUUUQhU1FAohE5jrua9uSf/ADLHyMftTXwRX+GYP/qR+gpJ7XY0lOIXATmOV0p0KYkaGNPOm9sS+HMPt1I1GSOc8iQQe89K7Wvyo+BAvl9olAQxMoG8K7atLvI0ylIU2HDlhIKlFQJgDnprVu3Z4mX7GSIyvLTAM/VV+9cfeK619KbHDDjiWtUqHhSnMqJiFEyeUgad639gMQVCmyltKSomEJKYMAzEmRAj2FXypmfQqxPhFfnrJBAbqXSiiiuFGyaipqKIQrkbVbRJsrYvlBchQSEgxJM9Y0GldelzvVxhJSq2hKsqQ4dTKVHQaA8wkkiZ507BiOV9o/X9pBNCVrFd72Iu/wDQShhP2QFK+a9B8qrj22OKLJKrt/XycKR8kwBW3hGCLuGnQy0ouNQoFIUQ4CQCk9ErEhQ5SAoV2tmdhbld20m5YUlqTnkgaZVEcjPOOVdAYgvAEjirJlAU2qSTJJMkzqf71mYxJ5CcqHHEpBnKlagNewMVYsWsG+EhxKAglKJCSrLMa6EkjXvWpg9i0tyFpBHee/etR07bwhrmK3CrEz/8eV9HYCfE6nipcUomcpWFoBPXmqthvbF1q1Xw3C1ccZsoUjmUBLmYEkRGbL4Tz08q6mGbPWi286nG0yojInhiPERrmMzAn3FbV3hVm02VNrlYjKEltU6jTKlPl1nSoOoH+CyRddfP6Rnu227vrNLDd62JeHiLbUJEy0mY68o1inUlYIBSZBEgjqDqD8qQuJCH0+qT/VTi2MWo2FvmMnIRPYKUB+QFYNbgGI8eRqCtYnaqKmorny8KXG3+zR4jzwACXUarA/mSBoryGnOmPQRPOtGnznA24DsVKstzzpaYqUNrQ2VoU4lKV+IgQDMpAPxHQT0APnWbA8b+jXbL6sy+EvMUlR8Q1BEnloTT7ThjScxbbbQtQjMEJGvSYgnXvXnHF7Jf0x1BXnXx1JKogKOYp5dAT0rWmX3pJk3tFVO/jDjq2pRbPNsBMlxxJ6mR4oCYMgCuFbXS0kqQYPLp+4px7xLYtYMW+eThI0mNFAadtKTClwNOlNTO+TxE9cCU2gSx7M7PX2IcQMupb4YBKlAgEqmEjKnnoTWbFNhMSt2FOvkLSk65HFKIB6kQISD171cNzN4hdo8kABaXpV5kKSMpPpCh7UwVAEQdQdCDWbJq8gci+JIUdzzfYYe686htlJUtZgAfMk+QjUntXoPBcOFvbMsjXhthJI6kcz6TNLmyUxZbQqQgBtopKNfhSXEJVAJ5DNp7006VqHLV6dywk1FTUVlkwoorXvsQaZTmdUEjp5n0HM1ZVLGlFmEm/ui2044ElRQhSwkc1FIJAHcnT3rz3gNq4b1Cnm1gNvpW9mEEQoLIhUak9O9Ol3bKWnlW7ZK2inVfIJVpngalIVoRM6g1VMUslvqbebzK4xIKScykuCApBnnGkE9CK6ui0xGQpmG0dfWrr5cc/OjKP8NiYNr9snLm2cb4aUoKh1OYFKp1PL8qoVrYcRYRJE+UeU02rbdshbZFwtSVKiUtkaR5kgya+Wt1LDRztOuFYByheXLr5wJpzZtKuVVT4eL79ftK0xHMre79CrK/CVKll9PCzeS5lAPkSdJ5eKm7SkxZpTJUleikHUaaEaj9jXKsdv7+5vM5fKEpSU8NPwHSPh5Ek65uYPKKZrvZwbIrYTw35+0FehzDby74t2Xkj4jlEdckJHuQJrZwra28ZbSlt0hPEkJMERzI1/l7Vu4dtRbWGZ19BcXlhlIAnN18R+AR1561UXtqG3nVOKQlrMT/AA0A5Uzzy1bOuPG7YSvh8P5/frG6bxNuseff9x+YLiBft2nSnKXEBWXy/wBKK5ewmLouLJBSQrhktSPswR/SRRXn3UoxU+UliCSR1NHeXj79raoNurIpxzIVQCQMpPhnkeWtULCbxSwpTq1KzJCs61T6yon1q4b3MMuHbVC2gChoqW79YCAAoDqkaz11nzpIuqUoaqJA5CdB6DpXZ9nZ1wLuAskfz9ot+RUaFzjybNtq5GV1LpU3kStJC0x4guCSEkeYmrJsBj9m8443aIe0QHHFvRI1yJSACZ0JBV1yjn0QwFbVlir7BPBdcbzCCULUmQPODrVNWW1JJb/XXB4v1qVVtvE9LYvjdvaoK7h1LYH1jqeyU/Eo+gpV7V74nXJbsQWkci6oDiH7upDY+Z9KWrrq1qKlEqUeaiSSfUnU19IbrOmnVeTzJLE9TdZvljN4ic85pJMnnJnme9Y8HeCFFSjEVkv8PdYSytxOUPIK0A88oOUKjoCQY8471q3LJAkgiQCO4PXuK248xSj6XUqRc2MaxM3DkxCUiEj9Se5/tWjlFTE8qbG7ndhlyXN4nXRTTBmQQZCnP1Cfn5UrNm7dzzIVfSWjdfgZtsObzJyuOkurBmddEyOngjTvRVtqK5DNuNmPkLQCCCJBBBB6g6EfKk/tluicazO2MuImSx/OgfZP/cT25+tOKKIqyZChsSCLnldbakkpUCFAwQRBB8iDqDUR2r0tiuzNncmbhhtw8sxT4v8AMIP51xf+T+F5pyOAfV4io/v+daxql8xKbYhUNkkADUmAAJJPbzNMfYXdYtxSXr5JS2DIYUCFOd1/URPTmewpk4VslY2qpYYQhQ5LglX+ZUke1del5NSTwssFlC2+3dO4hcMrQ420hDRbMgkjxFQypGkQY5iIr7v91TDlizb5/wCKyCEPlPOVKWUqSD8EkxrI+dXqopIysAAPKTUp2ye7G1syHF/x3gZC1CEo+6iTr3Mn0q41MURVGYsbMmqhUVMUVWE//9k="/>
          <p:cNvSpPr>
            <a:spLocks noChangeAspect="1" noChangeArrowheads="1"/>
          </p:cNvSpPr>
          <p:nvPr/>
        </p:nvSpPr>
        <p:spPr bwMode="auto">
          <a:xfrm>
            <a:off x="63501" y="-596503"/>
            <a:ext cx="828675" cy="12287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3064" name="AutoShape 8" descr="data:image/jpg;base64,/9j/4AAQSkZJRgABAQAAAQABAAD/2wCEAAkGBhASEBQUERQVFRUWFBsVFhQXGRceHBgdGhwXFSIeHBwdHCYeFxklGh4cITIhJCcpLCw4Fh8xNTAtNScsLCkBCQoKDgwOGg8PGiwkHiQsKiwpLzAuLDU1NTEsKTUsLSwvLCwuKSwsKiwsMiowLDQuLCosLCwqLCkvLCksKSksLP/AABEIAKwAVwMBIgACEQEDEQH/xAAcAAACAgMBAQAAAAAAAAAAAAAABwEGAwQFCAL/xAA/EAABAwIDBgQCCAQEBwAAAAABAgMRAAQFEiEGBxMxQWEiUXGBMpEUUmJygqGxwSNCotEkkuHwFRczQ1Njsv/EABoBAAIDAQEAAAAAAAAAAAAAAAADAQIEBQb/xAAtEQACAgEEAAMHBAMAAAAAAAABAgARAwQSITEiQVEFEzJhgdHwcZHB4TOhsf/aAAwDAQACEQMRAD8AYtFFFcaPmJSFE/FlE6RE+819omNde9L3eDvFVavBi1UjiAfxFZZKD0E8py9j0qkW28LEW1qWHypShBCwFJ89EnQH0roLpd+PdYit1GPuiq7sNtYL+2zkBLqDkdSOWaJCh9lQ19iOld999CEqWtQSlIKlKJgADUk9qwlSDRjZ91qIulKlaYyAkZepAMFU/oO1KHaXfDdOOKTZkMtcgopBcV9qTojsBy8642FbycQaclTvESrRSFgQenNMFJjqDWrHpyfii2b0noKiq/sltmxfoPDBQ4geNpWpA5SCNFJnr86sFZWUqaMYJIqKmoqsIUUUUQnn/efaFvFnyRosocHcKSP3BrjW1spfwjlEz3pkb7MElLF0kfDLLhHQHxJJ98w9xVB2fWouEJEjIc2sAAa5j6fvXa0e1yobrqJYdy0btb5VrfpbOqLkcJQ5QoSpJ/UfiNWffLjRas0MJ5vr8X3G4Ufmopqp4S6G3mXQCvhuBYIEJkT1MT7Vn3z3yXHrXLOjBURppnVIBjSYFX1uk93nBUcEf8gjeGpQsNw5y4eQy0JW4oJSPXqfIAak9jTP252JtrLCAGkAuB1vO+R4lc51/lTPQdq5e5PCs926+Roy1lB+04Y/+Qr500tq7NLtk+hUQUaE8gQQQfUGsOTIfeBf0lgOLij3f3CrbEmfquKLKh98af1AU8aUOx2CTiDPEJGRXEAPMqSJAn119qb1N9q41TNS+kjEbWTUVNRXLjYUUUUQmO5tkOIUhxIWhQhSVCQR5EUktrrNnDsUAZbHDyheSSZSsEFImY6x7U8aTe+e0KbxpyPCtgJnuhRB/Ip+datK5D1KsLE+rbE+I0lTKBqJJ0Kh0grVy/CBVR2mDwdzOuFwqEwTMAaBM9hFRheKqbSUBOaTIEn35c6zu4c9crSCEpkhI7ZiBr3HOOeleiyZUyYbAO4d9/WzEBKMe2zmCW9qwlFugISoJWrnKiUjUk8z+lcneXiCWrGCrLxHUI5Tpqo6e1d60umVQ2h1C1IASUpWkq0AGqQZHKqHvRfDzrFvBOVKnVR38I6+QPzrz2iD5NQtd98/KaHoLMm79QcfkS4lKcyVEyURpExJBmIPKKYlUTdKyhDD6QDm4oUonlEQB5yIMggfEKvdM9oZGfOdwqqErjAA4k1FTUVgl4UUUUQhVR3oYCLmwWoDxsS6iOoGih7p1/CKt1BSDodQdCPOdKsrbTcJ5ds7vhuJV9Uz/v2q9tNKELSQkaKSoamNCNeQ9BVN2iwz6PcutiMocUEwQoZZMCRpIGh6jrVo2TuFuWxCkqhtQQFwcpBEgTyzDXT0r1OgyCzjbzmZ+OZmxJLXHcU0xZqHEUpDg+kJVqZBJS4IV5wBrXRxtwXT+cEyQgCJkQkCAeZ8U+tcx1BGsnkNZjX/AGK7+xFhxLhE6hEuH8J0/OPlTk0uHRqcou1U9k/nl5SDkZzUYGEYO3bNlDeYyZJUZJMAeQ8q3qKK8g7s7FmNkzUBUmoqaiqwhRRRRCFSKiiiESmN26RdPpIBh5eh+8TV32qWGsHZWkABssKgaTPhPLqQaXO19jc/T7rIvQvKI8UROtMnaawcdwMJSCpaWGVkDUnJlKvXST7V3tVlO3CaIquYlALMpKvEJHKNCPxEft86sm7W4/xDrca8EK1++BVbw23adtmC2+G4byLSVL+JJInwo6iOtXrYXBg3mdz8QlJaCxmgjMFx4gCYPXvHSt3tDMG0ljzqKxrTS20UUV5Oa5NRU1FEIUUUUQhU1FAohE5jrua9uSf/ADLHyMftTXwRX+GYP/qR+gpJ7XY0lOIXATmOV0p0KYkaGNPOm9sS+HMPt1I1GSOc8iQQe89K7Wvyo+BAvl9olAQxMoG8K7atLvI0ylIU2HDlhIKlFQJgDnprVu3Z4mX7GSIyvLTAM/VV+9cfeK619KbHDDjiWtUqHhSnMqJiFEyeUgad639gMQVCmyltKSomEJKYMAzEmRAj2FXypmfQqxPhFfnrJBAbqXSiiiuFGyaipqKIQrkbVbRJsrYvlBchQSEgxJM9Y0GldelzvVxhJSq2hKsqQ4dTKVHQaA8wkkiZ507BiOV9o/X9pBNCVrFd72Iu/wDQShhP2QFK+a9B8qrj22OKLJKrt/XycKR8kwBW3hGCLuGnQy0ouNQoFIUQ4CQCk9ErEhQ5SAoV2tmdhbld20m5YUlqTnkgaZVEcjPOOVdAYgvAEjirJlAU2qSTJJMkzqf71mYxJ5CcqHHEpBnKlagNewMVYsWsG+EhxKAglKJCSrLMa6EkjXvWpg9i0tyFpBHee/etR07bwhrmK3CrEz/8eV9HYCfE6nipcUomcpWFoBPXmqthvbF1q1Xw3C1ccZsoUjmUBLmYEkRGbL4Tz08q6mGbPWi286nG0yojInhiPERrmMzAn3FbV3hVm02VNrlYjKEltU6jTKlPl1nSoOoH+CyRddfP6Rnu227vrNLDd62JeHiLbUJEy0mY68o1inUlYIBSZBEgjqDqD8qQuJCH0+qT/VTi2MWo2FvmMnIRPYKUB+QFYNbgGI8eRqCtYnaqKmorny8KXG3+zR4jzwACXUarA/mSBoryGnOmPQRPOtGnznA24DsVKstzzpaYqUNrQ2VoU4lKV+IgQDMpAPxHQT0APnWbA8b+jXbL6sy+EvMUlR8Q1BEnloTT7ThjScxbbbQtQjMEJGvSYgnXvXnHF7Jf0x1BXnXx1JKogKOYp5dAT0rWmX3pJk3tFVO/jDjq2pRbPNsBMlxxJ6mR4oCYMgCuFbXS0kqQYPLp+4px7xLYtYMW+eThI0mNFAadtKTClwNOlNTO+TxE9cCU2gSx7M7PX2IcQMupb4YBKlAgEqmEjKnnoTWbFNhMSt2FOvkLSk65HFKIB6kQISD171cNzN4hdo8kABaXpV5kKSMpPpCh7UwVAEQdQdCDWbJq8gci+JIUdzzfYYe686htlJUtZgAfMk+QjUntXoPBcOFvbMsjXhthJI6kcz6TNLmyUxZbQqQgBtopKNfhSXEJVAJ5DNp7006VqHLV6dywk1FTUVlkwoorXvsQaZTmdUEjp5n0HM1ZVLGlFmEm/ui2044ElRQhSwkc1FIJAHcnT3rz3gNq4b1Cnm1gNvpW9mEEQoLIhUak9O9Ol3bKWnlW7ZK2inVfIJVpngalIVoRM6g1VMUslvqbebzK4xIKScykuCApBnnGkE9CK6ui0xGQpmG0dfWrr5cc/OjKP8NiYNr9snLm2cb4aUoKh1OYFKp1PL8qoVrYcRYRJE+UeU02rbdshbZFwtSVKiUtkaR5kgya+Wt1LDRztOuFYByheXLr5wJpzZtKuVVT4eL79ftK0xHMre79CrK/CVKll9PCzeS5lAPkSdJ5eKm7SkxZpTJUleikHUaaEaj9jXKsdv7+5vM5fKEpSU8NPwHSPh5Ek65uYPKKZrvZwbIrYTw35+0FehzDby74t2Xkj4jlEdckJHuQJrZwra28ZbSlt0hPEkJMERzI1/l7Vu4dtRbWGZ19BcXlhlIAnN18R+AR1561UXtqG3nVOKQlrMT/AA0A5Uzzy1bOuPG7YSvh8P5/frG6bxNuseff9x+YLiBft2nSnKXEBWXy/wBKK5ewmLouLJBSQrhktSPswR/SRRXn3UoxU+UliCSR1NHeXj79raoNurIpxzIVQCQMpPhnkeWtULCbxSwpTq1KzJCs61T6yon1q4b3MMuHbVC2gChoqW79YCAAoDqkaz11nzpIuqUoaqJA5CdB6DpXZ9nZ1wLuAskfz9ot+RUaFzjybNtq5GV1LpU3kStJC0x4guCSEkeYmrJsBj9m8443aIe0QHHFvRI1yJSACZ0JBV1yjn0QwFbVlir7BPBdcbzCCULUmQPODrVNWW1JJb/XXB4v1qVVtvE9LYvjdvaoK7h1LYH1jqeyU/Eo+gpV7V74nXJbsQWkci6oDiH7upDY+Z9KWrrq1qKlEqUeaiSSfUnU19IbrOmnVeTzJLE9TdZvljN4ic85pJMnnJnme9Y8HeCFFSjEVkv8PdYSytxOUPIK0A88oOUKjoCQY8471q3LJAkgiQCO4PXuK248xSj6XUqRc2MaxM3DkxCUiEj9Se5/tWjlFTE8qbG7ndhlyXN4nXRTTBmQQZCnP1Cfn5UrNm7dzzIVfSWjdfgZtsObzJyuOkurBmddEyOngjTvRVtqK5DNuNmPkLQCCCJBBBB6g6EfKk/tluicazO2MuImSx/OgfZP/cT25+tOKKIqyZChsSCLnldbakkpUCFAwQRBB8iDqDUR2r0tiuzNncmbhhtw8sxT4v8AMIP51xf+T+F5pyOAfV4io/v+daxql8xKbYhUNkkADUmAAJJPbzNMfYXdYtxSXr5JS2DIYUCFOd1/URPTmewpk4VslY2qpYYQhQ5LglX+ZUke1del5NSTwssFlC2+3dO4hcMrQ420hDRbMgkjxFQypGkQY5iIr7v91TDlizb5/wCKyCEPlPOVKWUqSD8EkxrI+dXqopIysAAPKTUp2ye7G1syHF/x3gZC1CEo+6iTr3Mn0q41MURVGYsbMmqhUVMUVWE//9k="/>
          <p:cNvSpPr>
            <a:spLocks noChangeAspect="1" noChangeArrowheads="1"/>
          </p:cNvSpPr>
          <p:nvPr/>
        </p:nvSpPr>
        <p:spPr bwMode="auto">
          <a:xfrm>
            <a:off x="63501" y="-596503"/>
            <a:ext cx="828675" cy="12287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6" name="Picture 15" descr="The picture shows someone entering a confined space." title="Training Requirements">
            <a:extLst>
              <a:ext uri="{FF2B5EF4-FFF2-40B4-BE49-F238E27FC236}">
                <a16:creationId xmlns:a16="http://schemas.microsoft.com/office/drawing/2014/main" id="{B916CC4F-20E7-2F4C-95B9-047CBA0F7F2B}"/>
              </a:ext>
            </a:extLst>
          </p:cNvPr>
          <p:cNvPicPr>
            <a:picLocks noChangeAspect="1"/>
          </p:cNvPicPr>
          <p:nvPr/>
        </p:nvPicPr>
        <p:blipFill>
          <a:blip r:embed="rId3" cstate="print"/>
          <a:stretch>
            <a:fillRect/>
          </a:stretch>
        </p:blipFill>
        <p:spPr>
          <a:xfrm>
            <a:off x="2723210" y="2800350"/>
            <a:ext cx="3677590" cy="1828800"/>
          </a:xfrm>
          <a:prstGeom prst="rect">
            <a:avLst/>
          </a:prstGeom>
          <a:ln>
            <a:solidFill>
              <a:schemeClr val="accent2">
                <a:lumMod val="75000"/>
              </a:schemeClr>
            </a:solidFill>
          </a:ln>
        </p:spPr>
      </p:pic>
      <p:sp>
        <p:nvSpPr>
          <p:cNvPr id="3" name="Title 2"/>
          <p:cNvSpPr>
            <a:spLocks noGrp="1"/>
          </p:cNvSpPr>
          <p:nvPr>
            <p:ph type="title"/>
          </p:nvPr>
        </p:nvSpPr>
        <p:spPr>
          <a:xfrm>
            <a:off x="477838" y="133350"/>
            <a:ext cx="8208962" cy="838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Training Requirements</a:t>
            </a:r>
          </a:p>
        </p:txBody>
      </p:sp>
      <p:sp>
        <p:nvSpPr>
          <p:cNvPr id="10" name="TextBox 9"/>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0434036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12</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7509792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0CE14E-AC9A-43A1-AFB9-1B3FEA7C0E05}"/>
              </a:ext>
            </a:extLst>
          </p:cNvPr>
          <p:cNvSpPr>
            <a:spLocks noGrp="1"/>
          </p:cNvSpPr>
          <p:nvPr>
            <p:ph type="body" idx="1"/>
          </p:nvPr>
        </p:nvSpPr>
        <p:spPr>
          <a:xfrm>
            <a:off x="533400" y="1290450"/>
            <a:ext cx="8153400" cy="3033900"/>
          </a:xfrm>
        </p:spPr>
        <p:txBody>
          <a:bodyPr/>
          <a:lstStyle/>
          <a:p>
            <a:pPr marL="530352" indent="-457200">
              <a:lnSpc>
                <a:spcPct val="150000"/>
              </a:lnSpc>
              <a:buFont typeface="+mj-lt"/>
              <a:buAutoNum type="alphaUcPeriod"/>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Nothing, jump right in.</a:t>
            </a:r>
          </a:p>
          <a:p>
            <a:pPr marL="530352" indent="-457200">
              <a:lnSpc>
                <a:spcPct val="150000"/>
              </a:lnSpc>
              <a:buFont typeface="+mj-lt"/>
              <a:buAutoNum type="alphaUcPeriod"/>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Test the atmospheric conditions.</a:t>
            </a:r>
          </a:p>
          <a:p>
            <a:pPr marL="530352" indent="-457200">
              <a:lnSpc>
                <a:spcPct val="150000"/>
              </a:lnSpc>
              <a:buFont typeface="+mj-lt"/>
              <a:buAutoNum type="alphaUcPeriod"/>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Find the smallest person on the crew to volunteer them to enter.</a:t>
            </a:r>
          </a:p>
          <a:p>
            <a:pPr marL="530352" indent="-457200">
              <a:lnSpc>
                <a:spcPct val="150000"/>
              </a:lnSpc>
              <a:buFont typeface="+mj-lt"/>
              <a:buAutoNum type="alphaUcPeriod"/>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None of the above.</a:t>
            </a:r>
          </a:p>
        </p:txBody>
      </p:sp>
      <p:sp>
        <p:nvSpPr>
          <p:cNvPr id="4" name="Slide Number Placeholder 3">
            <a:extLst>
              <a:ext uri="{FF2B5EF4-FFF2-40B4-BE49-F238E27FC236}">
                <a16:creationId xmlns:a16="http://schemas.microsoft.com/office/drawing/2014/main" id="{46E093EC-F72C-41BC-ABD1-A7A3F4D639D1}"/>
              </a:ext>
            </a:extLst>
          </p:cNvPr>
          <p:cNvSpPr>
            <a:spLocks noGrp="1"/>
          </p:cNvSpPr>
          <p:nvPr>
            <p:ph type="sldNum" idx="12"/>
          </p:nvPr>
        </p:nvSpPr>
        <p:spPr/>
        <p:txBody>
          <a:bodyPr/>
          <a:lstStyle/>
          <a:p>
            <a:fld id="{91110838-9B6D-4319-9677-2C09DB265FA4}" type="slidenum">
              <a:rPr lang="en-US" sz="1200" smtClean="0">
                <a:latin typeface="Microsoft Sans Serif" panose="020B0604020202020204" pitchFamily="34" charset="0"/>
                <a:ea typeface="Microsoft Sans Serif" panose="020B0604020202020204" pitchFamily="34" charset="0"/>
                <a:cs typeface="Microsoft Sans Serif" panose="020B0604020202020204" pitchFamily="34" charset="0"/>
              </a:rPr>
              <a:pPr/>
              <a:t>206</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533400" y="133350"/>
            <a:ext cx="8153400" cy="990600"/>
          </a:xfrm>
        </p:spPr>
        <p:txBody>
          <a:bodyPr anchor="ctr"/>
          <a:lstStyle/>
          <a:p>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What must be performed prior to any confined space entry?</a:t>
            </a: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2276059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0CE14E-AC9A-43A1-AFB9-1B3FEA7C0E05}"/>
              </a:ext>
            </a:extLst>
          </p:cNvPr>
          <p:cNvSpPr>
            <a:spLocks noGrp="1"/>
          </p:cNvSpPr>
          <p:nvPr>
            <p:ph type="body" idx="1"/>
          </p:nvPr>
        </p:nvSpPr>
        <p:spPr>
          <a:xfrm>
            <a:off x="457200" y="1352550"/>
            <a:ext cx="8305800" cy="3124200"/>
          </a:xfrm>
        </p:spPr>
        <p:txBody>
          <a:bodyPr/>
          <a:lstStyle/>
          <a:p>
            <a:pPr marL="530352" indent="-457200">
              <a:lnSpc>
                <a:spcPct val="150000"/>
              </a:lnSpc>
              <a:buFont typeface="+mj-lt"/>
              <a:buAutoNum type="alphaUcPeriod"/>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any part of the body crosses the plane of the opening.</a:t>
            </a:r>
          </a:p>
          <a:p>
            <a:pPr marL="530352" indent="-457200">
              <a:lnSpc>
                <a:spcPct val="150000"/>
              </a:lnSpc>
              <a:buFont typeface="+mj-lt"/>
              <a:buAutoNum type="alphaUcPeriod"/>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Only when the head enters.</a:t>
            </a:r>
          </a:p>
          <a:p>
            <a:pPr marL="530352" indent="-457200">
              <a:lnSpc>
                <a:spcPct val="150000"/>
              </a:lnSpc>
              <a:buFont typeface="+mj-lt"/>
              <a:buAutoNum type="alphaUcPeriod"/>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As soon as the cover is removed.</a:t>
            </a:r>
          </a:p>
          <a:p>
            <a:pPr marL="530352" indent="-457200">
              <a:lnSpc>
                <a:spcPct val="150000"/>
              </a:lnSpc>
              <a:buFont typeface="+mj-lt"/>
              <a:buAutoNum type="alphaUcPeriod"/>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Only after someone is fully inside and the opening is closed.</a:t>
            </a:r>
          </a:p>
        </p:txBody>
      </p:sp>
      <p:sp>
        <p:nvSpPr>
          <p:cNvPr id="4" name="Slide Number Placeholder 3">
            <a:extLst>
              <a:ext uri="{FF2B5EF4-FFF2-40B4-BE49-F238E27FC236}">
                <a16:creationId xmlns:a16="http://schemas.microsoft.com/office/drawing/2014/main" id="{46E093EC-F72C-41BC-ABD1-A7A3F4D639D1}"/>
              </a:ext>
            </a:extLst>
          </p:cNvPr>
          <p:cNvSpPr>
            <a:spLocks noGrp="1"/>
          </p:cNvSpPr>
          <p:nvPr>
            <p:ph type="sldNum" idx="12"/>
          </p:nvPr>
        </p:nvSpPr>
        <p:spPr/>
        <p:txBody>
          <a:bodyPr/>
          <a:lstStyle/>
          <a:p>
            <a:fld id="{91110838-9B6D-4319-9677-2C09DB265FA4}" type="slidenum">
              <a:rPr lang="en-US" sz="1200" smtClean="0">
                <a:latin typeface="Microsoft Sans Serif" panose="020B0604020202020204" pitchFamily="34" charset="0"/>
                <a:ea typeface="Microsoft Sans Serif" panose="020B0604020202020204" pitchFamily="34" charset="0"/>
                <a:cs typeface="Microsoft Sans Serif" panose="020B0604020202020204" pitchFamily="34" charset="0"/>
              </a:rPr>
              <a:pPr/>
              <a:t>207</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457200" y="194250"/>
            <a:ext cx="8305800" cy="1005900"/>
          </a:xfrm>
        </p:spPr>
        <p:txBody>
          <a:bodyPr anchor="ctr"/>
          <a:lstStyle/>
          <a:p>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When is a confined space considered entered?</a:t>
            </a: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46138448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0CE14E-AC9A-43A1-AFB9-1B3FEA7C0E05}"/>
              </a:ext>
            </a:extLst>
          </p:cNvPr>
          <p:cNvSpPr>
            <a:spLocks noGrp="1"/>
          </p:cNvSpPr>
          <p:nvPr>
            <p:ph type="body" idx="1"/>
          </p:nvPr>
        </p:nvSpPr>
        <p:spPr>
          <a:xfrm>
            <a:off x="381000" y="1430147"/>
            <a:ext cx="8382000" cy="3033900"/>
          </a:xfrm>
        </p:spPr>
        <p:txBody>
          <a:bodyPr/>
          <a:lstStyle/>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Near the opening.</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the middle.</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the area you will be working.</a:t>
            </a:r>
          </a:p>
          <a:p>
            <a:pPr marL="530352"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of the above.</a:t>
            </a:r>
          </a:p>
        </p:txBody>
      </p:sp>
      <p:sp>
        <p:nvSpPr>
          <p:cNvPr id="4" name="Slide Number Placeholder 3">
            <a:extLst>
              <a:ext uri="{FF2B5EF4-FFF2-40B4-BE49-F238E27FC236}">
                <a16:creationId xmlns:a16="http://schemas.microsoft.com/office/drawing/2014/main" id="{46E093EC-F72C-41BC-ABD1-A7A3F4D639D1}"/>
              </a:ext>
            </a:extLst>
          </p:cNvPr>
          <p:cNvSpPr>
            <a:spLocks noGrp="1"/>
          </p:cNvSpPr>
          <p:nvPr>
            <p:ph type="sldNum" idx="12"/>
          </p:nvPr>
        </p:nvSpPr>
        <p:spPr/>
        <p:txBody>
          <a:bodyPr/>
          <a:lstStyle/>
          <a:p>
            <a:fld id="{91110838-9B6D-4319-9677-2C09DB265FA4}" type="slidenum">
              <a:rPr lang="en-US" sz="1200" smtClean="0">
                <a:latin typeface="Microsoft Sans Serif" panose="020B0604020202020204" pitchFamily="34" charset="0"/>
                <a:ea typeface="Microsoft Sans Serif" panose="020B0604020202020204" pitchFamily="34" charset="0"/>
                <a:cs typeface="Microsoft Sans Serif" panose="020B0604020202020204" pitchFamily="34" charset="0"/>
              </a:rPr>
              <a:pPr/>
              <a:t>208</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381000" y="194250"/>
            <a:ext cx="8382000" cy="1082100"/>
          </a:xfrm>
        </p:spPr>
        <p:txBody>
          <a:bodyPr anchor="ctr"/>
          <a:lstStyle/>
          <a:p>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Where should you test the air inside a confined space?</a:t>
            </a: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8111890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581150"/>
            <a:ext cx="8610600" cy="1398601"/>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13</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Environmental Concerns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665977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58595327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047750"/>
            <a:ext cx="8229600" cy="3733800"/>
          </a:xfrm>
        </p:spPr>
        <p:txBody>
          <a:bodyPr/>
          <a:lstStyle/>
          <a:p>
            <a:pPr>
              <a:spcAft>
                <a:spcPts val="6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Most of us know that when we are outdoors, exposure to the mix of heat, humidity, and sun can lead to serious heat-related illnesses. But a number of other problems can occur from sunburns to insect bites and stings. They include:</a:t>
            </a:r>
          </a:p>
          <a:p>
            <a:pPr marL="731520" indent="-274320">
              <a:spcAft>
                <a:spcPts val="6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Natural or man-made terrain hazards on the jobsite;</a:t>
            </a:r>
          </a:p>
          <a:p>
            <a:pPr marL="731520" indent="-274320">
              <a:spcAft>
                <a:spcPts val="6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Dermatitis from poisonous plants;</a:t>
            </a:r>
          </a:p>
          <a:p>
            <a:pPr marL="731520" indent="-274320">
              <a:spcAft>
                <a:spcPts val="6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Severe weather conditions;</a:t>
            </a:r>
          </a:p>
          <a:p>
            <a:pPr marL="731520" indent="-274320">
              <a:spcAft>
                <a:spcPts val="6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Sunburn, heat stress, heat exhaustion, or heat stroke; and</a:t>
            </a:r>
          </a:p>
          <a:p>
            <a:pPr marL="731520" indent="-274320">
              <a:spcAft>
                <a:spcPts val="6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West Nile virus, Lyme disease, and other insect-borne diseases.</a:t>
            </a:r>
          </a:p>
          <a:p>
            <a:pPr marL="76200" indent="0">
              <a:buNone/>
            </a:pP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210</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381000" y="209550"/>
            <a:ext cx="83820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Working Outdoors</a:t>
            </a: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33706856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5CBB65-FD29-4482-8616-7A6D90F151D7}"/>
              </a:ext>
            </a:extLst>
          </p:cNvPr>
          <p:cNvSpPr>
            <a:spLocks noGrp="1"/>
          </p:cNvSpPr>
          <p:nvPr>
            <p:ph type="body" idx="1"/>
          </p:nvPr>
        </p:nvSpPr>
        <p:spPr>
          <a:xfrm>
            <a:off x="381000" y="971550"/>
            <a:ext cx="4800600" cy="3581400"/>
          </a:xfrm>
        </p:spPr>
        <p:txBody>
          <a:bodyPr/>
          <a:lstStyle/>
          <a:p>
            <a:pPr>
              <a:spcAft>
                <a:spcPts val="1000"/>
              </a:spcAft>
              <a:buSzPct val="100000"/>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Conditions that affect air quality:</a:t>
            </a:r>
          </a:p>
          <a:p>
            <a:pPr marL="731520" lvl="1" indent="-274320">
              <a:spcBef>
                <a:spcPts val="0"/>
              </a:spcBef>
              <a:spcAft>
                <a:spcPts val="600"/>
              </a:spcAft>
              <a:buSzPct val="100000"/>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Fires</a:t>
            </a:r>
          </a:p>
          <a:p>
            <a:pPr marL="731520" lvl="1" indent="-274320">
              <a:spcBef>
                <a:spcPts val="0"/>
              </a:spcBef>
              <a:spcAft>
                <a:spcPts val="600"/>
              </a:spcAft>
              <a:buSzPct val="100000"/>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Ozone </a:t>
            </a:r>
          </a:p>
          <a:p>
            <a:pPr marL="731520" lvl="1" indent="-274320">
              <a:spcBef>
                <a:spcPts val="0"/>
              </a:spcBef>
              <a:spcAft>
                <a:spcPts val="600"/>
              </a:spcAft>
              <a:buSzPct val="100000"/>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Pollen</a:t>
            </a:r>
          </a:p>
          <a:p>
            <a:pPr marL="731520" lvl="1" indent="-274320">
              <a:spcBef>
                <a:spcPts val="0"/>
              </a:spcBef>
              <a:spcAft>
                <a:spcPts val="600"/>
              </a:spcAft>
              <a:buSzPct val="100000"/>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Production by-products (smoke stacks)</a:t>
            </a:r>
          </a:p>
        </p:txBody>
      </p:sp>
      <p:sp>
        <p:nvSpPr>
          <p:cNvPr id="4" name="Slide Number Placeholder 3">
            <a:extLst>
              <a:ext uri="{FF2B5EF4-FFF2-40B4-BE49-F238E27FC236}">
                <a16:creationId xmlns:a16="http://schemas.microsoft.com/office/drawing/2014/main" id="{9E256549-5DCC-47C1-ACEE-A1D923445A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211</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381000" y="209550"/>
            <a:ext cx="83820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Air Quality</a:t>
            </a:r>
          </a:p>
        </p:txBody>
      </p:sp>
      <p:pic>
        <p:nvPicPr>
          <p:cNvPr id="6" name="Picture 5" descr="The picture shows the poor air quality in the city." title="Air Qualit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1" y="1352550"/>
            <a:ext cx="3733799" cy="2877057"/>
          </a:xfrm>
          <a:prstGeom prst="rect">
            <a:avLst/>
          </a:prstGeom>
          <a:ln>
            <a:solidFill>
              <a:schemeClr val="accent2">
                <a:lumMod val="75000"/>
              </a:schemeClr>
            </a:solidFill>
          </a:ln>
        </p:spPr>
      </p:pic>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8571358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229640-9963-4792-991E-8D0C7413BA55}"/>
              </a:ext>
            </a:extLst>
          </p:cNvPr>
          <p:cNvSpPr>
            <a:spLocks noGrp="1"/>
          </p:cNvSpPr>
          <p:nvPr>
            <p:ph type="body" idx="1"/>
          </p:nvPr>
        </p:nvSpPr>
        <p:spPr>
          <a:xfrm>
            <a:off x="381000" y="1366650"/>
            <a:ext cx="4648200" cy="3338700"/>
          </a:xfrm>
        </p:spPr>
        <p:txBody>
          <a:bodyPr/>
          <a:lstStyle/>
          <a:p>
            <a:pPr>
              <a:spcAft>
                <a:spcPts val="600"/>
              </a:spcAft>
              <a:buSzPct val="110000"/>
              <a:buFont typeface="Wingdings" panose="05000000000000000000" pitchFamily="2" charset="2"/>
              <a:buChar char="Ø"/>
            </a:pPr>
            <a:r>
              <a:rPr lang="en-US" sz="20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Confined space work near roadways.</a:t>
            </a:r>
          </a:p>
          <a:p>
            <a:pPr>
              <a:spcAft>
                <a:spcPts val="600"/>
              </a:spcAft>
              <a:buSzPct val="110000"/>
              <a:buFont typeface="Wingdings" panose="05000000000000000000" pitchFamily="2" charset="2"/>
              <a:buChar char="Ø"/>
            </a:pPr>
            <a:r>
              <a:rPr lang="en-US" sz="20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Propane powered heaters and blowers.</a:t>
            </a:r>
          </a:p>
          <a:p>
            <a:pPr>
              <a:spcAft>
                <a:spcPts val="600"/>
              </a:spcAft>
              <a:buSzPct val="110000"/>
              <a:buFont typeface="Wingdings" panose="05000000000000000000" pitchFamily="2" charset="2"/>
              <a:buChar char="Ø"/>
            </a:pPr>
            <a:r>
              <a:rPr lang="en-US" sz="20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Leakage into a splicing vehicle from the vehicles exhaust:</a:t>
            </a:r>
          </a:p>
          <a:p>
            <a:pPr marL="731520" lvl="1" indent="-274320">
              <a:spcBef>
                <a:spcPts val="0"/>
              </a:spcBef>
              <a:spcAft>
                <a:spcPts val="600"/>
              </a:spcAft>
              <a:buSzPct val="110000"/>
              <a:buFont typeface="Arial" panose="020B0604020202020204" pitchFamily="34" charset="0"/>
              <a:buChar char="•"/>
            </a:pPr>
            <a:r>
              <a:rPr lang="en-US" sz="20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Some vehicles may be equipped with CO monitors.</a:t>
            </a:r>
          </a:p>
          <a:p>
            <a:pPr marL="731520" lvl="1" indent="-274320">
              <a:spcBef>
                <a:spcPts val="0"/>
              </a:spcBef>
              <a:spcAft>
                <a:spcPts val="600"/>
              </a:spcAft>
              <a:buSzPct val="110000"/>
              <a:buFont typeface="Arial" panose="020B0604020202020204" pitchFamily="34" charset="0"/>
              <a:buChar char="•"/>
            </a:pPr>
            <a:r>
              <a:rPr lang="en-US" sz="20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Ensure they are in working order prior to work beginning.</a:t>
            </a:r>
          </a:p>
        </p:txBody>
      </p:sp>
      <p:sp>
        <p:nvSpPr>
          <p:cNvPr id="4" name="Slide Number Placeholder 3">
            <a:extLst>
              <a:ext uri="{FF2B5EF4-FFF2-40B4-BE49-F238E27FC236}">
                <a16:creationId xmlns:a16="http://schemas.microsoft.com/office/drawing/2014/main" id="{92C04F62-6681-4112-B21E-F752E2F2F7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212</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This picture shows work being done in a confined space near roadways." title="Cargon Monoxid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6840" y="1430148"/>
            <a:ext cx="3566160" cy="2446351"/>
          </a:xfrm>
          <a:prstGeom prst="rect">
            <a:avLst/>
          </a:prstGeom>
          <a:ln>
            <a:solidFill>
              <a:schemeClr val="accent2">
                <a:lumMod val="75000"/>
              </a:schemeClr>
            </a:solidFill>
          </a:ln>
        </p:spPr>
      </p:pic>
      <p:sp>
        <p:nvSpPr>
          <p:cNvPr id="6" name="Title 5"/>
          <p:cNvSpPr>
            <a:spLocks noGrp="1"/>
          </p:cNvSpPr>
          <p:nvPr>
            <p:ph type="title"/>
          </p:nvPr>
        </p:nvSpPr>
        <p:spPr>
          <a:xfrm>
            <a:off x="381000" y="514350"/>
            <a:ext cx="8373934"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Carbon Monoxide</a:t>
            </a: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81162236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6B3D0D-2C1F-48F6-A37C-92F6F8C92B17}"/>
              </a:ext>
            </a:extLst>
          </p:cNvPr>
          <p:cNvSpPr>
            <a:spLocks noGrp="1"/>
          </p:cNvSpPr>
          <p:nvPr>
            <p:ph type="body" idx="1"/>
          </p:nvPr>
        </p:nvSpPr>
        <p:spPr>
          <a:xfrm>
            <a:off x="381000" y="895350"/>
            <a:ext cx="5181600" cy="3962400"/>
          </a:xfrm>
        </p:spPr>
        <p:txBody>
          <a:bodyPr/>
          <a:lstStyle/>
          <a:p>
            <a:pPr>
              <a:spcAft>
                <a:spcPts val="1000"/>
              </a:spcAft>
              <a:buSzPct val="12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Lead can still be found in some manholes as communications cables.</a:t>
            </a:r>
          </a:p>
          <a:p>
            <a:pPr>
              <a:spcAft>
                <a:spcPts val="1000"/>
              </a:spcAft>
              <a:buSzPct val="12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 practices and control measures when working on or around lead sheathed cables include, but are not limited to:</a:t>
            </a:r>
          </a:p>
          <a:p>
            <a:pPr marL="731520" lvl="1" indent="-274320">
              <a:spcBef>
                <a:spcPts val="0"/>
              </a:spcBef>
              <a:spcAft>
                <a:spcPts val="1000"/>
              </a:spcAft>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Proper use of all required PPE.</a:t>
            </a:r>
          </a:p>
          <a:p>
            <a:pPr marL="731520" lvl="1" indent="-274320">
              <a:spcBef>
                <a:spcPts val="0"/>
              </a:spcBef>
              <a:spcAft>
                <a:spcPts val="1000"/>
              </a:spcAft>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Following hygiene practices when exiting the work environment.</a:t>
            </a:r>
          </a:p>
          <a:p>
            <a:pPr marL="731520" lvl="1" indent="-274320">
              <a:spcBef>
                <a:spcPts val="0"/>
              </a:spcBef>
              <a:spcAft>
                <a:spcPts val="1000"/>
              </a:spcAft>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Following practices to reduce migration of lead particulate from the work environment.</a:t>
            </a:r>
          </a:p>
          <a:p>
            <a:pPr marL="731520" lvl="1" indent="-274320">
              <a:spcBef>
                <a:spcPts val="0"/>
              </a:spcBef>
              <a:spcAft>
                <a:spcPts val="1000"/>
              </a:spcAft>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Promptly reporting of personal symptoms which may indicate lead exposure.</a:t>
            </a: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a:extLst>
              <a:ext uri="{FF2B5EF4-FFF2-40B4-BE49-F238E27FC236}">
                <a16:creationId xmlns:a16="http://schemas.microsoft.com/office/drawing/2014/main" id="{C12F551D-9626-476D-9222-590E6DE1C1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213</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4"/>
          <p:cNvSpPr>
            <a:spLocks noGrp="1"/>
          </p:cNvSpPr>
          <p:nvPr>
            <p:ph type="title"/>
          </p:nvPr>
        </p:nvSpPr>
        <p:spPr>
          <a:xfrm>
            <a:off x="381000" y="133350"/>
            <a:ext cx="8382000" cy="685800"/>
          </a:xfrm>
        </p:spPr>
        <p:txBody>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Lead</a:t>
            </a:r>
          </a:p>
        </p:txBody>
      </p:sp>
      <p:pic>
        <p:nvPicPr>
          <p:cNvPr id="6" name="Picture 5" descr="This picture shows lead pipes that may still be found in manholes as communications cables." title="Lea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2945" y="1156519"/>
            <a:ext cx="3050055" cy="2286000"/>
          </a:xfrm>
          <a:prstGeom prst="rect">
            <a:avLst/>
          </a:prstGeom>
          <a:ln w="12700" cap="sq">
            <a:solidFill>
              <a:schemeClr val="bg2"/>
            </a:solidFill>
            <a:miter lim="800000"/>
          </a:ln>
          <a:effectLst>
            <a:outerShdw blurRad="57150" dist="50800" dir="2700000" algn="tl" rotWithShape="0">
              <a:srgbClr val="000000">
                <a:alpha val="40000"/>
              </a:srgbClr>
            </a:outerShdw>
          </a:effectLst>
        </p:spPr>
      </p:pic>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57867855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F505A2-AA53-4519-B8E8-3D601646A149}"/>
              </a:ext>
            </a:extLst>
          </p:cNvPr>
          <p:cNvSpPr>
            <a:spLocks noGrp="1"/>
          </p:cNvSpPr>
          <p:nvPr>
            <p:ph type="body" idx="1"/>
          </p:nvPr>
        </p:nvSpPr>
        <p:spPr>
          <a:xfrm>
            <a:off x="304800" y="1061850"/>
            <a:ext cx="4876800" cy="3414900"/>
          </a:xfrm>
        </p:spPr>
        <p:txBody>
          <a:bodyPr/>
          <a:lstStyle/>
          <a:p>
            <a:pPr marL="365760">
              <a:spcAft>
                <a:spcPts val="1000"/>
              </a:spcAft>
              <a:buFont typeface="Wingdings" panose="05000000000000000000" pitchFamily="2" charset="2"/>
              <a:buChar char="Ø"/>
            </a:pPr>
            <a:r>
              <a:rPr lang="en-US" sz="3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Road traffic can make it difficult to communicate with coworkers.</a:t>
            </a:r>
          </a:p>
          <a:p>
            <a:pPr marL="365760">
              <a:spcAft>
                <a:spcPts val="1000"/>
              </a:spcAft>
              <a:buFont typeface="Wingdings" panose="05000000000000000000" pitchFamily="2" charset="2"/>
              <a:buChar char="Ø"/>
            </a:pPr>
            <a:r>
              <a:rPr lang="en-US" sz="3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Noise in an urban environment can approach regulated levels.  </a:t>
            </a:r>
          </a:p>
        </p:txBody>
      </p:sp>
      <p:sp>
        <p:nvSpPr>
          <p:cNvPr id="4" name="Slide Number Placeholder 3">
            <a:extLst>
              <a:ext uri="{FF2B5EF4-FFF2-40B4-BE49-F238E27FC236}">
                <a16:creationId xmlns:a16="http://schemas.microsoft.com/office/drawing/2014/main" id="{60B4FD43-D48D-4FB1-B656-3C77874D79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214</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The table shows the decibel levels of different equipment." title="Noise">
            <a:extLst>
              <a:ext uri="{FF2B5EF4-FFF2-40B4-BE49-F238E27FC236}">
                <a16:creationId xmlns:a16="http://schemas.microsoft.com/office/drawing/2014/main" id="{5877457E-55CF-4105-8764-E4519B5EC2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3015" y="895350"/>
            <a:ext cx="3279985" cy="3727256"/>
          </a:xfrm>
          <a:prstGeom prst="rect">
            <a:avLst/>
          </a:prstGeom>
        </p:spPr>
      </p:pic>
      <p:sp>
        <p:nvSpPr>
          <p:cNvPr id="6" name="Title 5"/>
          <p:cNvSpPr>
            <a:spLocks noGrp="1"/>
          </p:cNvSpPr>
          <p:nvPr>
            <p:ph type="title"/>
          </p:nvPr>
        </p:nvSpPr>
        <p:spPr>
          <a:xfrm>
            <a:off x="304800" y="209550"/>
            <a:ext cx="85344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Noise</a:t>
            </a: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77711392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33350"/>
            <a:ext cx="84582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Weather Concerns</a:t>
            </a:r>
          </a:p>
        </p:txBody>
      </p:sp>
      <p:sp>
        <p:nvSpPr>
          <p:cNvPr id="10" name="Content Placeholder 9"/>
          <p:cNvSpPr>
            <a:spLocks noGrp="1"/>
          </p:cNvSpPr>
          <p:nvPr>
            <p:ph type="body" idx="1"/>
          </p:nvPr>
        </p:nvSpPr>
        <p:spPr>
          <a:xfrm>
            <a:off x="304800" y="1047750"/>
            <a:ext cx="8382000" cy="3810000"/>
          </a:xfrm>
        </p:spPr>
        <p:txBody>
          <a:bodyPr>
            <a:noAutofit/>
          </a:bodyPr>
          <a:lstStyle/>
          <a:p>
            <a:pPr>
              <a:spcAft>
                <a:spcPts val="1000"/>
              </a:spcAft>
              <a:buSzPct val="12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Weather changes can happen quickly.  </a:t>
            </a:r>
          </a:p>
          <a:p>
            <a:pPr>
              <a:spcAft>
                <a:spcPts val="1000"/>
              </a:spcAft>
              <a:buSzPct val="12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cities the weather may differ and have different effects than it does in the country.</a:t>
            </a:r>
          </a:p>
          <a:p>
            <a:pPr>
              <a:spcAft>
                <a:spcPts val="1000"/>
              </a:spcAft>
              <a:buSzPct val="12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Some municipalities have restrictions on when/how you can work under certain weather conditions.</a:t>
            </a:r>
          </a:p>
          <a:p>
            <a:pPr>
              <a:spcAft>
                <a:spcPts val="1000"/>
              </a:spcAft>
              <a:buSzPct val="12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It is always a good practice to be prepared for changing weather conditions by having additional clothing and gear to protect you from the elements.</a:t>
            </a:r>
          </a:p>
          <a:p>
            <a:pPr marL="365760">
              <a:spcAft>
                <a:spcPts val="1000"/>
              </a:spcAft>
              <a:buSzPct val="120000"/>
              <a:buFont typeface="Wingdings" panose="05000000000000000000" pitchFamily="2" charset="2"/>
              <a:buChar char="Ø"/>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Slide Number Placeholder 2"/>
          <p:cNvSpPr>
            <a:spLocks noGrp="1"/>
          </p:cNvSpPr>
          <p:nvPr>
            <p:ph type="sldNum" idx="12"/>
          </p:nvPr>
        </p:nvSpPr>
        <p:spPr/>
        <p:txBody>
          <a:bodyPr/>
          <a:lstStyle/>
          <a:p>
            <a:fld id="{CA217CA2-108F-D246-B7E4-F65166CF0311}" type="slidenum">
              <a:rPr lang="en-US" sz="1200" smtClean="0">
                <a:latin typeface="Microsoft Sans Serif" panose="020B0604020202020204" pitchFamily="34" charset="0"/>
                <a:ea typeface="Microsoft Sans Serif" panose="020B0604020202020204" pitchFamily="34" charset="0"/>
                <a:cs typeface="Microsoft Sans Serif" panose="020B0604020202020204" pitchFamily="34" charset="0"/>
              </a:rPr>
              <a:pPr/>
              <a:t>215</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17177441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09550"/>
            <a:ext cx="83820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Heat Illness Prevention</a:t>
            </a:r>
          </a:p>
        </p:txBody>
      </p:sp>
      <p:sp>
        <p:nvSpPr>
          <p:cNvPr id="9" name="Text Placeholder 8"/>
          <p:cNvSpPr>
            <a:spLocks noGrp="1"/>
          </p:cNvSpPr>
          <p:nvPr>
            <p:ph type="body" idx="1"/>
          </p:nvPr>
        </p:nvSpPr>
        <p:spPr>
          <a:xfrm>
            <a:off x="3124200" y="971550"/>
            <a:ext cx="5638800" cy="3886200"/>
          </a:xfrm>
        </p:spPr>
        <p:txBody>
          <a:bodyPr/>
          <a:lstStyle/>
          <a:p>
            <a:pPr>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 sure to drink water throughout the day to stay hydrated. If you wait until you are thirsty, its too late.</a:t>
            </a:r>
          </a:p>
          <a:p>
            <a:pPr lvl="0">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Avoid beverages containing caffeine or alcohol. </a:t>
            </a:r>
          </a:p>
          <a:p>
            <a:pPr lvl="0">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Take frequent breaks. Rest in the shade or find an air conditioned truck or building.</a:t>
            </a:r>
          </a:p>
          <a:p>
            <a:pPr lvl="0">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Wear lightweight, light colored, and loose fitting clothing.</a:t>
            </a:r>
          </a:p>
          <a:p>
            <a:endParaRPr lang="en-US" dirty="0"/>
          </a:p>
        </p:txBody>
      </p:sp>
      <p:sp>
        <p:nvSpPr>
          <p:cNvPr id="7" name="Slide Number Placeholder 6"/>
          <p:cNvSpPr>
            <a:spLocks noGrp="1"/>
          </p:cNvSpPr>
          <p:nvPr>
            <p:ph type="sldNum" idx="12"/>
          </p:nvPr>
        </p:nvSpPr>
        <p:spPr/>
        <p:txBody>
          <a:bodyPr/>
          <a:lstStyle/>
          <a:p>
            <a:fld id="{CA217CA2-108F-D246-B7E4-F65166CF0311}" type="slidenum">
              <a:rPr lang="en-US" sz="1200" smtClean="0">
                <a:latin typeface="Microsoft Sans Serif" panose="020B0604020202020204" pitchFamily="34" charset="0"/>
                <a:ea typeface="Microsoft Sans Serif" panose="020B0604020202020204" pitchFamily="34" charset="0"/>
                <a:cs typeface="Microsoft Sans Serif" panose="020B0604020202020204" pitchFamily="34" charset="0"/>
              </a:rPr>
              <a:pPr/>
              <a:t>216</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2" name="Picture 11" descr="Picture showing someone who may experience heat exhaustion." title="Heat Illness Prevention"/>
          <p:cNvPicPr/>
          <p:nvPr/>
        </p:nvPicPr>
        <p:blipFill>
          <a:blip r:embed="rId3"/>
          <a:stretch>
            <a:fillRect/>
          </a:stretch>
        </p:blipFill>
        <p:spPr>
          <a:xfrm>
            <a:off x="533400" y="1314450"/>
            <a:ext cx="2314575" cy="2705100"/>
          </a:xfrm>
          <a:prstGeom prst="rect">
            <a:avLst/>
          </a:prstGeom>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73637465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09550"/>
            <a:ext cx="8382000" cy="838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Cold Weather Safety</a:t>
            </a:r>
          </a:p>
        </p:txBody>
      </p:sp>
      <p:sp>
        <p:nvSpPr>
          <p:cNvPr id="9" name="Text Placeholder 8"/>
          <p:cNvSpPr>
            <a:spLocks noGrp="1"/>
          </p:cNvSpPr>
          <p:nvPr>
            <p:ph type="body" idx="1"/>
          </p:nvPr>
        </p:nvSpPr>
        <p:spPr>
          <a:xfrm>
            <a:off x="381000" y="1123950"/>
            <a:ext cx="5862851" cy="3810000"/>
          </a:xfrm>
        </p:spPr>
        <p:txBody>
          <a:bodyPr/>
          <a:lstStyle/>
          <a:p>
            <a:pPr lvl="0">
              <a:spcAft>
                <a:spcPts val="600"/>
              </a:spcAft>
              <a:buSzPct val="120000"/>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Wear the right clothing:</a:t>
            </a:r>
          </a:p>
          <a:p>
            <a:pPr marL="731520" lvl="1" indent="-274320">
              <a:spcBef>
                <a:spcPts val="0"/>
              </a:spcBef>
              <a:spcAft>
                <a:spcPts val="600"/>
              </a:spcAft>
              <a:buSzPct val="12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Base layer of lightweight wool or synthetic material;</a:t>
            </a:r>
          </a:p>
          <a:p>
            <a:pPr marL="731520" lvl="1" indent="-274320">
              <a:spcBef>
                <a:spcPts val="0"/>
              </a:spcBef>
              <a:spcAft>
                <a:spcPts val="600"/>
              </a:spcAft>
              <a:buSzPct val="12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Middle layer wool sweater or fleece shirt;</a:t>
            </a:r>
          </a:p>
          <a:p>
            <a:pPr marL="731520" lvl="1" indent="-274320">
              <a:spcBef>
                <a:spcPts val="0"/>
              </a:spcBef>
              <a:spcAft>
                <a:spcPts val="600"/>
              </a:spcAft>
              <a:buSzPct val="12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Outer wind/waterproof layer;</a:t>
            </a:r>
          </a:p>
          <a:p>
            <a:pPr marL="731520" lvl="1" indent="-274320">
              <a:spcBef>
                <a:spcPts val="0"/>
              </a:spcBef>
              <a:spcAft>
                <a:spcPts val="600"/>
              </a:spcAft>
              <a:buSzPct val="12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Hat and gloves; and</a:t>
            </a:r>
          </a:p>
          <a:p>
            <a:pPr marL="731520" lvl="1" indent="-274320">
              <a:spcBef>
                <a:spcPts val="0"/>
              </a:spcBef>
              <a:spcAft>
                <a:spcPts val="600"/>
              </a:spcAft>
              <a:buSzPct val="12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Footwear that keeps your feet dry.</a:t>
            </a:r>
          </a:p>
          <a:p>
            <a:pPr lvl="0">
              <a:spcAft>
                <a:spcPts val="600"/>
              </a:spcAft>
              <a:buSzPct val="120000"/>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Protect exposed areas of the skin.</a:t>
            </a:r>
          </a:p>
          <a:p>
            <a:pPr lvl="0">
              <a:spcAft>
                <a:spcPts val="600"/>
              </a:spcAft>
              <a:buSzPct val="120000"/>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Take frequent breaks in a dry, warm area to allow your body to warm up. </a:t>
            </a:r>
          </a:p>
          <a:p>
            <a:pPr lvl="0">
              <a:spcAft>
                <a:spcPts val="600"/>
              </a:spcAft>
              <a:buSzPct val="120000"/>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Eating warm food and drinking hot drinks can help you stay warmer. </a:t>
            </a:r>
          </a:p>
          <a:p>
            <a:pPr>
              <a:spcAft>
                <a:spcPts val="600"/>
              </a:spcAft>
              <a:buSzPct val="120000"/>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Caffeine reduces blood flow to your extremities which can increase the possibility of frostbite.</a:t>
            </a:r>
          </a:p>
        </p:txBody>
      </p:sp>
      <p:sp>
        <p:nvSpPr>
          <p:cNvPr id="7" name="Slide Number Placeholder 6"/>
          <p:cNvSpPr>
            <a:spLocks noGrp="1"/>
          </p:cNvSpPr>
          <p:nvPr>
            <p:ph type="sldNum" idx="12"/>
          </p:nvPr>
        </p:nvSpPr>
        <p:spPr/>
        <p:txBody>
          <a:bodyPr/>
          <a:lstStyle/>
          <a:p>
            <a:fld id="{CA217CA2-108F-D246-B7E4-F65166CF0311}" type="slidenum">
              <a:rPr lang="en-US" sz="1200" smtClean="0">
                <a:latin typeface="Microsoft Sans Serif" panose="020B0604020202020204" pitchFamily="34" charset="0"/>
                <a:ea typeface="Microsoft Sans Serif" panose="020B0604020202020204" pitchFamily="34" charset="0"/>
                <a:cs typeface="Microsoft Sans Serif" panose="020B0604020202020204" pitchFamily="34" charset="0"/>
              </a:rPr>
              <a:pPr/>
              <a:t>217</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Drawing of a person in the cold weather elements." title="Cold Weather Safet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0051" y="1436739"/>
            <a:ext cx="2595349" cy="2582811"/>
          </a:xfrm>
          <a:prstGeom prst="rect">
            <a:avLst/>
          </a:prstGeom>
        </p:spPr>
      </p:pic>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19139031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581150"/>
            <a:ext cx="8610600" cy="1398601"/>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sz="44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Poison Ivy, Sumac, Oak, and Giant Hogweed</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2780743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81000" y="895350"/>
            <a:ext cx="8305800" cy="3886200"/>
          </a:xfrm>
        </p:spPr>
        <p:txBody>
          <a:bodyPr/>
          <a:lstStyle/>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bothersome rash and intense itching after working in or around wooded areas can be an allergic reaction to poison ivy, oak, sumac, or giant hogweed. </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tissues of all these plants contain poisonous oil. </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This oil is extremely irritating to the skin. </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It may be brushed onto the clothing or skin of people coming in contact with the plants.</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Poison ivy, oak, sumac, and giant hogweed grow almost everywhere in the United States, except Hawaii, Alaska, and some desert areas in the Western United States.</a:t>
            </a:r>
          </a:p>
          <a:p>
            <a:endParaRPr lang="en-US" dirty="0"/>
          </a:p>
        </p:txBody>
      </p:sp>
      <p:sp>
        <p:nvSpPr>
          <p:cNvPr id="3" name="Slide Number Placeholder 2"/>
          <p:cNvSpPr>
            <a:spLocks noGrp="1"/>
          </p:cNvSpPr>
          <p:nvPr>
            <p:ph type="sldNum" idx="12"/>
          </p:nvPr>
        </p:nvSpPr>
        <p:spPr/>
        <p:txBody>
          <a:bodyPr/>
          <a:lstStyle/>
          <a:p>
            <a:fld id="{CA217CA2-108F-D246-B7E4-F65166CF0311}" type="slidenum">
              <a:rPr lang="en-US" sz="1200" smtClean="0">
                <a:latin typeface="Microsoft Sans Serif" panose="020B0604020202020204" pitchFamily="34" charset="0"/>
                <a:ea typeface="Microsoft Sans Serif" panose="020B0604020202020204" pitchFamily="34" charset="0"/>
                <a:cs typeface="Microsoft Sans Serif" panose="020B0604020202020204" pitchFamily="34" charset="0"/>
              </a:rPr>
              <a:pPr/>
              <a:t>219</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itle 1"/>
          <p:cNvSpPr>
            <a:spLocks noGrp="1"/>
          </p:cNvSpPr>
          <p:nvPr>
            <p:ph type="title"/>
          </p:nvPr>
        </p:nvSpPr>
        <p:spPr>
          <a:xfrm>
            <a:off x="381000" y="133350"/>
            <a:ext cx="83820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Summary</a:t>
            </a: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34501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8382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2200" dirty="0">
                <a:latin typeface="Microsoft Sans Serif" panose="020B0604020202020204" pitchFamily="34" charset="0"/>
                <a:ea typeface="Microsoft Sans Serif" panose="020B0604020202020204" pitchFamily="34" charset="0"/>
                <a:cs typeface="Microsoft Sans Serif" panose="020B0604020202020204" pitchFamily="34" charset="0"/>
              </a:rPr>
              <a:t>What OSHA whistleblower statutes are designed to provide employees the freedom to report violations and protect employees from the following acts of retribution?</a:t>
            </a:r>
            <a:endParaRPr sz="2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00150"/>
            <a:ext cx="8458200" cy="3276600"/>
          </a:xfrm>
          <a:prstGeom prst="rect">
            <a:avLst/>
          </a:prstGeom>
        </p:spPr>
        <p:txBody>
          <a:bodyPr spcFirstLastPara="1" wrap="square" lIns="0" tIns="0" rIns="0" bIns="0" anchor="t" anchorCtr="0">
            <a:noAutofit/>
          </a:bodyPr>
          <a:lstStyle/>
          <a:p>
            <a:pPr marL="533400" indent="-457200">
              <a:lnSpc>
                <a:spcPct val="150000"/>
              </a:lnSpc>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Being blacklisted</a:t>
            </a:r>
          </a:p>
          <a:p>
            <a:pPr marL="533400" indent="-457200">
              <a:lnSpc>
                <a:spcPct val="150000"/>
              </a:lnSpc>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Demotion</a:t>
            </a:r>
          </a:p>
          <a:p>
            <a:pPr marL="533400" indent="-457200">
              <a:lnSpc>
                <a:spcPct val="150000"/>
              </a:lnSpc>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Being denied promotion or overtime</a:t>
            </a:r>
          </a:p>
          <a:p>
            <a:pPr marL="533400" indent="-457200">
              <a:lnSpc>
                <a:spcPct val="150000"/>
              </a:lnSpc>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Pay reduction</a:t>
            </a:r>
          </a:p>
          <a:p>
            <a:pPr marL="533400" indent="-457200">
              <a:lnSpc>
                <a:spcPct val="150000"/>
              </a:lnSpc>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of the above</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22</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1094599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220</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Bottom left picture under Poison Ivy - this picture shows what poison ivy berries look like." title="Poisonous Vegetation"/>
          <p:cNvPicPr/>
          <p:nvPr/>
        </p:nvPicPr>
        <p:blipFill>
          <a:blip r:embed="rId3">
            <a:extLst>
              <a:ext uri="{28A0092B-C50C-407E-A947-70E740481C1C}">
                <a14:useLocalDpi xmlns:a14="http://schemas.microsoft.com/office/drawing/2010/main"/>
              </a:ext>
            </a:extLst>
          </a:blip>
          <a:srcRect/>
          <a:stretch>
            <a:fillRect/>
          </a:stretch>
        </p:blipFill>
        <p:spPr bwMode="auto">
          <a:xfrm>
            <a:off x="457200" y="3433031"/>
            <a:ext cx="2011680" cy="137160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a:xfrm>
            <a:off x="457200" y="895350"/>
            <a:ext cx="2021512" cy="914400"/>
          </a:xfrm>
        </p:spPr>
        <p:txBody>
          <a:bodyPr anchor="ctr"/>
          <a:lstStyle/>
          <a:p>
            <a:pPr algn="ct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Poison</a:t>
            </a:r>
            <a:b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 Ivy</a:t>
            </a:r>
          </a:p>
        </p:txBody>
      </p:sp>
      <p:sp>
        <p:nvSpPr>
          <p:cNvPr id="8" name="TextBox 7"/>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pic>
        <p:nvPicPr>
          <p:cNvPr id="10" name="Picture 9" descr="Top left center picture under Poison Oak - shows a picture of what Poison Oak looks like." title="Poisonous Vegetation"/>
          <p:cNvPicPr/>
          <p:nvPr/>
        </p:nvPicPr>
        <p:blipFill rotWithShape="1">
          <a:blip r:embed="rId4">
            <a:extLst>
              <a:ext uri="{28A0092B-C50C-407E-A947-70E740481C1C}">
                <a14:useLocalDpi xmlns:a14="http://schemas.microsoft.com/office/drawing/2010/main"/>
              </a:ext>
            </a:extLst>
          </a:blip>
          <a:srcRect l="6675" t="7194" r="10153" b="10069"/>
          <a:stretch/>
        </p:blipFill>
        <p:spPr bwMode="auto">
          <a:xfrm>
            <a:off x="2881223" y="1885950"/>
            <a:ext cx="1843177" cy="137160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11" name="Picture 10" descr="Bottom left center picutre under Poison Oak - another view of what a Poison Oak leaf looks like." title="Poisonous Vegetation"/>
          <p:cNvPicPr/>
          <p:nvPr/>
        </p:nvPicPr>
        <p:blipFill rotWithShape="1">
          <a:blip r:embed="rId5">
            <a:extLst>
              <a:ext uri="{28A0092B-C50C-407E-A947-70E740481C1C}">
                <a14:useLocalDpi xmlns:a14="http://schemas.microsoft.com/office/drawing/2010/main"/>
              </a:ext>
            </a:extLst>
          </a:blip>
          <a:srcRect l="4405" t="3693" r="7354" b="6193"/>
          <a:stretch/>
        </p:blipFill>
        <p:spPr bwMode="auto">
          <a:xfrm>
            <a:off x="2773680" y="3433031"/>
            <a:ext cx="1920240" cy="137160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13" name="Picture 12" descr="Top right center under Poison Sumac shows what a branch and leaves of Poison Sumac looks like." title="Poisonous Vegetation"/>
          <p:cNvPicPr/>
          <p:nvPr/>
        </p:nvPicPr>
        <p:blipFill>
          <a:blip r:embed="rId6" cstate="email">
            <a:extLst>
              <a:ext uri="{28A0092B-C50C-407E-A947-70E740481C1C}">
                <a14:useLocalDpi xmlns:a14="http://schemas.microsoft.com/office/drawing/2010/main"/>
              </a:ext>
            </a:extLst>
          </a:blip>
          <a:srcRect/>
          <a:stretch>
            <a:fillRect/>
          </a:stretch>
        </p:blipFill>
        <p:spPr bwMode="auto">
          <a:xfrm>
            <a:off x="4998720" y="1909031"/>
            <a:ext cx="1554480" cy="137160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14" name="Picture 13" descr="Bottom center  right picture under Poison Sumac shows what Poison Sumac looks like." title="Poisonous Vegetation"/>
          <p:cNvPicPr/>
          <p:nvPr/>
        </p:nvPicPr>
        <p:blipFill>
          <a:blip r:embed="rId7" cstate="email">
            <a:extLst>
              <a:ext uri="{28A0092B-C50C-407E-A947-70E740481C1C}">
                <a14:useLocalDpi xmlns:a14="http://schemas.microsoft.com/office/drawing/2010/main"/>
              </a:ext>
            </a:extLst>
          </a:blip>
          <a:srcRect/>
          <a:stretch>
            <a:fillRect/>
          </a:stretch>
        </p:blipFill>
        <p:spPr bwMode="auto">
          <a:xfrm>
            <a:off x="5044440" y="3433031"/>
            <a:ext cx="1463040" cy="137160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16" name="Title 6"/>
          <p:cNvSpPr txBox="1">
            <a:spLocks/>
          </p:cNvSpPr>
          <p:nvPr/>
        </p:nvSpPr>
        <p:spPr>
          <a:xfrm>
            <a:off x="2819400" y="971550"/>
            <a:ext cx="1920240" cy="838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pPr algn="ct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Poison </a:t>
            </a:r>
          </a:p>
          <a:p>
            <a:pPr algn="ct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Oak</a:t>
            </a:r>
          </a:p>
        </p:txBody>
      </p:sp>
      <p:sp>
        <p:nvSpPr>
          <p:cNvPr id="17" name="Title 6"/>
          <p:cNvSpPr txBox="1">
            <a:spLocks/>
          </p:cNvSpPr>
          <p:nvPr/>
        </p:nvSpPr>
        <p:spPr>
          <a:xfrm>
            <a:off x="4876800" y="971550"/>
            <a:ext cx="1752600" cy="762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pPr algn="ct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Poison</a:t>
            </a:r>
          </a:p>
          <a:p>
            <a:pPr algn="ct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Sumac</a:t>
            </a:r>
          </a:p>
        </p:txBody>
      </p:sp>
      <p:sp>
        <p:nvSpPr>
          <p:cNvPr id="18" name="Title 6"/>
          <p:cNvSpPr txBox="1">
            <a:spLocks/>
          </p:cNvSpPr>
          <p:nvPr/>
        </p:nvSpPr>
        <p:spPr>
          <a:xfrm>
            <a:off x="6858000" y="971550"/>
            <a:ext cx="1752600" cy="762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pPr algn="ct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Giant</a:t>
            </a:r>
          </a:p>
          <a:p>
            <a:pPr algn="ct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Hogweed</a:t>
            </a:r>
          </a:p>
        </p:txBody>
      </p:sp>
      <p:pic>
        <p:nvPicPr>
          <p:cNvPr id="19" name="Picture 18" descr="Top right picture under Giant Hogweed. This shows what Giant Hogweed looks like." title="Poisonous Vegetation"/>
          <p:cNvPicPr/>
          <p:nvPr/>
        </p:nvPicPr>
        <p:blipFill>
          <a:blip r:embed="rId8" cstate="email">
            <a:extLst>
              <a:ext uri="{28A0092B-C50C-407E-A947-70E740481C1C}">
                <a14:useLocalDpi xmlns:a14="http://schemas.microsoft.com/office/drawing/2010/main"/>
              </a:ext>
            </a:extLst>
          </a:blip>
          <a:srcRect/>
          <a:stretch>
            <a:fillRect/>
          </a:stretch>
        </p:blipFill>
        <p:spPr bwMode="auto">
          <a:xfrm>
            <a:off x="6903720" y="1909031"/>
            <a:ext cx="1554480" cy="137160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20" name="Picture 19" descr="Bottom right picture under Giant Hogweed. This picture shows how tall Giant Hogweed can grow." title="Poisonous Vegetation"/>
          <p:cNvPicPr/>
          <p:nvPr/>
        </p:nvPicPr>
        <p:blipFill>
          <a:blip r:embed="rId9" cstate="email">
            <a:extLst>
              <a:ext uri="{28A0092B-C50C-407E-A947-70E740481C1C}">
                <a14:useLocalDpi xmlns:a14="http://schemas.microsoft.com/office/drawing/2010/main"/>
              </a:ext>
            </a:extLst>
          </a:blip>
          <a:srcRect/>
          <a:stretch>
            <a:fillRect/>
          </a:stretch>
        </p:blipFill>
        <p:spPr bwMode="auto">
          <a:xfrm>
            <a:off x="6812280" y="3433031"/>
            <a:ext cx="1737360" cy="137160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21" name="Picture 20" descr="Top left picture under Poison Ivy. This picture shows what Poison Ivy foilage looks like." title="Poisonous Vegetation"/>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7200" y="1905796"/>
            <a:ext cx="2011680" cy="137160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23" name="Title 6"/>
          <p:cNvSpPr txBox="1">
            <a:spLocks/>
          </p:cNvSpPr>
          <p:nvPr/>
        </p:nvSpPr>
        <p:spPr>
          <a:xfrm>
            <a:off x="381000" y="133350"/>
            <a:ext cx="8229600" cy="762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Poisonous Vegetation</a:t>
            </a:r>
          </a:p>
        </p:txBody>
      </p:sp>
    </p:spTree>
    <p:extLst>
      <p:ext uri="{BB962C8B-B14F-4D97-AF65-F5344CB8AC3E}">
        <p14:creationId xmlns:p14="http://schemas.microsoft.com/office/powerpoint/2010/main" val="39594995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581150"/>
            <a:ext cx="8610600" cy="1398601"/>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sz="44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Hazardous Wildlife and Insects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60747570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81000" y="1200150"/>
            <a:ext cx="6324600" cy="3657600"/>
          </a:xfrm>
        </p:spPr>
        <p:txBody>
          <a:bodyPr/>
          <a:lstStyle/>
          <a:p>
            <a:pPr indent="-384048">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As you are surveying your work area for hazards take a moment to:</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Look for evidence of insects/animals that might be in your area (i.e. snake skins, feces, animal parts) (Squirrels like small cell shrouds).</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Listen for signs of insect or animal presence.</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Examine areas where you plan on putting your hands (or feet) before you put your hands there.</a:t>
            </a:r>
          </a:p>
          <a:p>
            <a:endParaRPr lang="en-US" dirty="0"/>
          </a:p>
        </p:txBody>
      </p:sp>
      <p:sp>
        <p:nvSpPr>
          <p:cNvPr id="3" name="Slide Number Placeholder 2"/>
          <p:cNvSpPr>
            <a:spLocks noGrp="1"/>
          </p:cNvSpPr>
          <p:nvPr>
            <p:ph type="sldNum" idx="12"/>
          </p:nvPr>
        </p:nvSpPr>
        <p:spPr/>
        <p:txBody>
          <a:bodyPr/>
          <a:lstStyle/>
          <a:p>
            <a:fld id="{CA217CA2-108F-D246-B7E4-F65166CF0311}" type="slidenum">
              <a:rPr lang="en-US" sz="1200" smtClean="0">
                <a:latin typeface="Microsoft Sans Serif" panose="020B0604020202020204" pitchFamily="34" charset="0"/>
                <a:ea typeface="Microsoft Sans Serif" panose="020B0604020202020204" pitchFamily="34" charset="0"/>
                <a:cs typeface="Microsoft Sans Serif" panose="020B0604020202020204" pitchFamily="34" charset="0"/>
              </a:rPr>
              <a:pPr/>
              <a:t>222</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7" name="Picture 6" descr="The top picture shows where mice might be lurking in the work area and how to tell if rodents have been in the area." title="Inspect Your Work Area"/>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8330" y="1504950"/>
            <a:ext cx="1914670" cy="1371600"/>
          </a:xfrm>
          <a:prstGeom prst="rect">
            <a:avLst/>
          </a:prstGeom>
          <a:ln>
            <a:solidFill>
              <a:schemeClr val="accent2">
                <a:lumMod val="75000"/>
              </a:schemeClr>
            </a:solidFill>
          </a:ln>
        </p:spPr>
      </p:pic>
      <p:pic>
        <p:nvPicPr>
          <p:cNvPr id="8" name="Picture 7" descr="The bottom picture shows mice in the work area (wiring)." title="Inspect Your Work Are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3945" y="3032702"/>
            <a:ext cx="1791576" cy="1371600"/>
          </a:xfrm>
          <a:prstGeom prst="rect">
            <a:avLst/>
          </a:prstGeom>
          <a:ln>
            <a:solidFill>
              <a:schemeClr val="accent2">
                <a:lumMod val="75000"/>
              </a:schemeClr>
            </a:solidFill>
          </a:ln>
        </p:spPr>
      </p:pic>
      <p:sp>
        <p:nvSpPr>
          <p:cNvPr id="2" name="Title 1"/>
          <p:cNvSpPr>
            <a:spLocks noGrp="1"/>
          </p:cNvSpPr>
          <p:nvPr>
            <p:ph type="title"/>
          </p:nvPr>
        </p:nvSpPr>
        <p:spPr>
          <a:xfrm>
            <a:off x="381000" y="179147"/>
            <a:ext cx="8382000" cy="792403"/>
          </a:xfrm>
        </p:spPr>
        <p:txBody>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Inspect Your Work Area</a:t>
            </a:r>
          </a:p>
        </p:txBody>
      </p:sp>
      <p:sp>
        <p:nvSpPr>
          <p:cNvPr id="9" name="TextBox 8"/>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0748152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356419" y="1047750"/>
            <a:ext cx="5739581" cy="3962400"/>
          </a:xfrm>
          <a:prstGeom prst="rect">
            <a:avLst/>
          </a:prstGeom>
        </p:spPr>
        <p:txBody>
          <a:bodyPr spcFirstLastPara="1" wrap="square" lIns="0" tIns="0" rIns="0" bIns="0" anchor="t" anchorCtr="0">
            <a:noAutofit/>
          </a:bodyPr>
          <a:lstStyle/>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telecommunications operations, a wide variety of arthropod hazards are present.</a:t>
            </a:r>
          </a:p>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Contact can occur in many locations:</a:t>
            </a:r>
          </a:p>
          <a:p>
            <a:pPr marL="731520" lvl="1" indent="-274320">
              <a:spcBef>
                <a:spcPts val="0"/>
              </a:spcBef>
              <a:spcAft>
                <a:spcPts val="10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Outside</a:t>
            </a:r>
          </a:p>
          <a:p>
            <a:pPr marL="731520" lvl="1" indent="-274320">
              <a:spcBef>
                <a:spcPts val="0"/>
              </a:spcBef>
              <a:spcAft>
                <a:spcPts val="10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Crawl spaces</a:t>
            </a:r>
          </a:p>
          <a:p>
            <a:pPr marL="731520" lvl="1" indent="-274320">
              <a:spcBef>
                <a:spcPts val="0"/>
              </a:spcBef>
              <a:spcAft>
                <a:spcPts val="10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Garages</a:t>
            </a:r>
          </a:p>
          <a:p>
            <a:pPr marL="731520" lvl="1" indent="-274320">
              <a:spcBef>
                <a:spcPts val="0"/>
              </a:spcBef>
              <a:spcAft>
                <a:spcPts val="10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Shrouds</a:t>
            </a:r>
          </a:p>
          <a:p>
            <a:pPr marL="731520" lvl="1" indent="-274320">
              <a:spcBef>
                <a:spcPts val="0"/>
              </a:spcBef>
              <a:spcAft>
                <a:spcPts val="10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Hand-holes</a:t>
            </a:r>
          </a:p>
          <a:p>
            <a:pPr marL="731520" lvl="1" indent="-274320">
              <a:spcBef>
                <a:spcPts val="0"/>
              </a:spcBef>
              <a:spcAft>
                <a:spcPts val="10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Light posts</a:t>
            </a:r>
          </a:p>
          <a:p>
            <a:endParaRPr lang="en-US" dirty="0"/>
          </a:p>
          <a:p>
            <a:pPr>
              <a:lnSpc>
                <a:spcPct val="150000"/>
              </a:lnSpc>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223</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This picture shows a picture of a snake that has found its way into the work area." title="Insects, Snakes, and Spide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7674" y="1123950"/>
            <a:ext cx="2611526" cy="3200400"/>
          </a:xfrm>
          <a:prstGeom prst="rect">
            <a:avLst/>
          </a:prstGeom>
        </p:spPr>
      </p:pic>
      <p:sp>
        <p:nvSpPr>
          <p:cNvPr id="2" name="Title 1"/>
          <p:cNvSpPr>
            <a:spLocks noGrp="1"/>
          </p:cNvSpPr>
          <p:nvPr>
            <p:ph type="title"/>
          </p:nvPr>
        </p:nvSpPr>
        <p:spPr>
          <a:xfrm>
            <a:off x="381000" y="209550"/>
            <a:ext cx="84582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Insects, Snakes, and Spiders</a:t>
            </a:r>
          </a:p>
        </p:txBody>
      </p:sp>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15250574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23950"/>
            <a:ext cx="4876800" cy="3505200"/>
          </a:xfrm>
        </p:spPr>
        <p:txBody>
          <a:bodyPr/>
          <a:lstStyle/>
          <a:p>
            <a:pPr indent="-384048">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Bites</a:t>
            </a:r>
          </a:p>
          <a:p>
            <a:pPr indent="-384048">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Stings</a:t>
            </a:r>
          </a:p>
          <a:p>
            <a:pPr indent="-384048">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Infections</a:t>
            </a:r>
          </a:p>
          <a:p>
            <a:pPr indent="-384048">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Disease</a:t>
            </a:r>
          </a:p>
          <a:p>
            <a:pPr indent="-384048">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Allergic reactions</a:t>
            </a:r>
          </a:p>
          <a:p>
            <a:pPr indent="-384048">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Falls</a:t>
            </a:r>
          </a:p>
          <a:p>
            <a:pPr marL="76200" indent="0">
              <a:buNone/>
            </a:pP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224</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This is a picture of a person who is dressed in protective equipment opening a shroud. The students will be asked to identify any hazards that may be encountered." title="What Hazards are Presen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79400" y="1394304"/>
            <a:ext cx="2859600" cy="2944784"/>
          </a:xfrm>
          <a:prstGeom prst="rect">
            <a:avLst/>
          </a:prstGeom>
          <a:ln>
            <a:solidFill>
              <a:schemeClr val="accent2">
                <a:lumMod val="75000"/>
              </a:schemeClr>
            </a:solidFill>
          </a:ln>
        </p:spPr>
      </p:pic>
      <p:sp>
        <p:nvSpPr>
          <p:cNvPr id="6" name="Title 5"/>
          <p:cNvSpPr>
            <a:spLocks noGrp="1"/>
          </p:cNvSpPr>
          <p:nvPr>
            <p:ph type="title"/>
          </p:nvPr>
        </p:nvSpPr>
        <p:spPr>
          <a:xfrm>
            <a:off x="381000" y="209550"/>
            <a:ext cx="83820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What Hazards are Present?</a:t>
            </a: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3718148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00" y="1123950"/>
            <a:ext cx="4707300" cy="3491100"/>
          </a:xfrm>
        </p:spPr>
        <p:txBody>
          <a:bodyPr/>
          <a:lstStyle/>
          <a:p>
            <a:pPr>
              <a:spcAft>
                <a:spcPts val="1000"/>
              </a:spcAft>
              <a:buSzPct val="110000"/>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Vector-borne illness results from an infection transmitted to humans and other animals by blood-feeding arthropods, such as: </a:t>
            </a:r>
          </a:p>
          <a:p>
            <a:pPr marL="731520" lvl="1" indent="-274320">
              <a:spcBef>
                <a:spcPts val="0"/>
              </a:spcBef>
              <a:spcAft>
                <a:spcPts val="1000"/>
              </a:spcAft>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Mosquitoes</a:t>
            </a:r>
          </a:p>
          <a:p>
            <a:pPr marL="731520" lvl="1" indent="-274320">
              <a:spcBef>
                <a:spcPts val="0"/>
              </a:spcBef>
              <a:spcAft>
                <a:spcPts val="1000"/>
              </a:spcAft>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Ticks and fleas</a:t>
            </a:r>
          </a:p>
          <a:p>
            <a:pPr>
              <a:spcAft>
                <a:spcPts val="1000"/>
              </a:spcAft>
              <a:buSzPct val="110000"/>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Examples of vector-borne diseases include: </a:t>
            </a:r>
          </a:p>
          <a:p>
            <a:pPr marL="731520" lvl="1" indent="-274320">
              <a:spcBef>
                <a:spcPts val="0"/>
              </a:spcBef>
              <a:spcAft>
                <a:spcPts val="1000"/>
              </a:spcAft>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Dengue fever</a:t>
            </a:r>
          </a:p>
          <a:p>
            <a:pPr marL="731520" lvl="1" indent="-274320">
              <a:spcBef>
                <a:spcPts val="0"/>
              </a:spcBef>
              <a:spcAft>
                <a:spcPts val="1000"/>
              </a:spcAft>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West Nile virus</a:t>
            </a:r>
          </a:p>
          <a:p>
            <a:pPr marL="731520" lvl="1" indent="-274320">
              <a:spcBef>
                <a:spcPts val="0"/>
              </a:spcBef>
              <a:spcAft>
                <a:spcPts val="1000"/>
              </a:spcAft>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Lyme disease</a:t>
            </a:r>
          </a:p>
          <a:p>
            <a:pPr marL="731520" lvl="1" indent="-274320">
              <a:spcBef>
                <a:spcPts val="0"/>
              </a:spcBef>
              <a:spcAft>
                <a:spcPts val="1000"/>
              </a:spcAft>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Malaria</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225</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This picture explains what vectors are and what the common vectors are." title="Vector-Borne Illnesses"/>
          <p:cNvPicPr>
            <a:picLocks noChangeAspect="1"/>
          </p:cNvPicPr>
          <p:nvPr/>
        </p:nvPicPr>
        <p:blipFill>
          <a:blip r:embed="rId3"/>
          <a:stretch>
            <a:fillRect/>
          </a:stretch>
        </p:blipFill>
        <p:spPr>
          <a:xfrm>
            <a:off x="5282062" y="1504950"/>
            <a:ext cx="3557138" cy="2286000"/>
          </a:xfrm>
          <a:prstGeom prst="rect">
            <a:avLst/>
          </a:prstGeom>
          <a:ln>
            <a:solidFill>
              <a:schemeClr val="accent2">
                <a:lumMod val="75000"/>
              </a:schemeClr>
            </a:solidFill>
          </a:ln>
        </p:spPr>
      </p:pic>
      <p:sp>
        <p:nvSpPr>
          <p:cNvPr id="6" name="Title 5"/>
          <p:cNvSpPr>
            <a:spLocks noGrp="1"/>
          </p:cNvSpPr>
          <p:nvPr>
            <p:ph type="title"/>
          </p:nvPr>
        </p:nvSpPr>
        <p:spPr>
          <a:xfrm>
            <a:off x="319177" y="209550"/>
            <a:ext cx="8367623" cy="838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Vector-Borne Illnesses</a:t>
            </a:r>
          </a:p>
        </p:txBody>
      </p:sp>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3629507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13</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0509490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_______ can still be found in some manholes, as communication cables.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001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Lead sheathed cable</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Left-over lunch</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Pirate treasure</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Car parts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227</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18202558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Conditions that affect air quality are?</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0477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Fires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Rainbows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Pollen</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Both A &amp; C</a:t>
            </a:r>
          </a:p>
          <a:p>
            <a:pPr marL="533400" lvl="0" indent="-457200" algn="l" rtl="0">
              <a:lnSpc>
                <a:spcPct val="150000"/>
              </a:lnSpc>
              <a:spcBef>
                <a:spcPts val="0"/>
              </a:spcBef>
              <a:spcAft>
                <a:spcPts val="0"/>
              </a:spcAft>
              <a:buSzPts val="2400"/>
              <a:buFont typeface="+mj-lt"/>
              <a:buAutoNum type="alphaUcPeriod"/>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228</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93120251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209550"/>
            <a:ext cx="8458200" cy="914400"/>
          </a:xfrm>
          <a:prstGeom prst="rect">
            <a:avLst/>
          </a:prstGeom>
        </p:spPr>
        <p:txBody>
          <a:bodyPr spcFirstLastPara="1" wrap="square" lIns="0" tIns="0" rIns="0" bIns="0" anchor="ctr" anchorCtr="0">
            <a:noAutofit/>
          </a:bodyPr>
          <a:lstStyle/>
          <a:p>
            <a:pPr lvl="0"/>
            <a:r>
              <a:rPr lang="en-US" sz="3600" b="0" dirty="0">
                <a:latin typeface="Microsoft Sans Serif" panose="020B0604020202020204" pitchFamily="34" charset="0"/>
                <a:ea typeface="Microsoft Sans Serif" panose="020B0604020202020204" pitchFamily="34" charset="0"/>
                <a:cs typeface="Microsoft Sans Serif" panose="020B0604020202020204" pitchFamily="34" charset="0"/>
              </a:rPr>
              <a:t>The ______ of poisonous plants is extremely irritating to the skin.</a:t>
            </a:r>
            <a:endParaRPr sz="4000"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76350"/>
            <a:ext cx="8458200" cy="3276600"/>
          </a:xfrm>
          <a:prstGeom prst="rect">
            <a:avLst/>
          </a:prstGeom>
        </p:spPr>
        <p:txBody>
          <a:bodyPr spcFirstLastPara="1" wrap="square" lIns="0" tIns="0" rIns="0" bIns="0" anchor="t" anchorCtr="0">
            <a:noAutofit/>
          </a:bodyPr>
          <a:lstStyle/>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Wool</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Leaf</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Berry</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Oil</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229</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11400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2400" dirty="0">
                <a:latin typeface="Microsoft Sans Serif" panose="020B0604020202020204" pitchFamily="34" charset="0"/>
                <a:ea typeface="Microsoft Sans Serif" panose="020B0604020202020204" pitchFamily="34" charset="0"/>
                <a:cs typeface="Microsoft Sans Serif" panose="020B0604020202020204" pitchFamily="34" charset="0"/>
              </a:rPr>
              <a:t>Employees can report hazards and violations to </a:t>
            </a:r>
            <a:r>
              <a:rPr lang="en" sz="2400">
                <a:latin typeface="Microsoft Sans Serif" panose="020B0604020202020204" pitchFamily="34" charset="0"/>
                <a:ea typeface="Microsoft Sans Serif" panose="020B0604020202020204" pitchFamily="34" charset="0"/>
                <a:cs typeface="Microsoft Sans Serif" panose="020B0604020202020204" pitchFamily="34" charset="0"/>
              </a:rPr>
              <a:t>OSHA through </a:t>
            </a:r>
            <a:r>
              <a:rPr lang="en" sz="2400" dirty="0">
                <a:latin typeface="Microsoft Sans Serif" panose="020B0604020202020204" pitchFamily="34" charset="0"/>
                <a:ea typeface="Microsoft Sans Serif" panose="020B0604020202020204" pitchFamily="34" charset="0"/>
                <a:cs typeface="Microsoft Sans Serif" panose="020B0604020202020204" pitchFamily="34" charset="0"/>
              </a:rPr>
              <a:t>which mediums?</a:t>
            </a:r>
            <a:endParaRP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047750"/>
            <a:ext cx="8458200" cy="3505200"/>
          </a:xfrm>
          <a:prstGeom prst="rect">
            <a:avLst/>
          </a:prstGeom>
        </p:spPr>
        <p:txBody>
          <a:bodyPr spcFirstLastPara="1" wrap="square" lIns="0" tIns="0" rIns="0" bIns="0" anchor="t" anchorCtr="0">
            <a:noAutofit/>
          </a:bodyPr>
          <a:lstStyle/>
          <a:p>
            <a:pPr marL="533400" indent="-457200">
              <a:lnSpc>
                <a:spcPct val="150000"/>
              </a:lnSpc>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By phone: 800-321-OSHA</a:t>
            </a:r>
          </a:p>
          <a:p>
            <a:pPr marL="533400" indent="-457200">
              <a:lnSpc>
                <a:spcPct val="150000"/>
              </a:lnSpc>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By website: </a:t>
            </a:r>
            <a:r>
              <a:rPr lang="en-US" u="sng" dirty="0">
                <a:latin typeface="Calibri" panose="020F0502020204030204" pitchFamily="34" charset="0"/>
                <a:cs typeface="Calibri" panose="020F0502020204030204" pitchFamily="34" charset="0"/>
                <a:hlinkClick r:id="rId3"/>
              </a:rPr>
              <a:t>osha.gov/workers</a:t>
            </a: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indent="-457200">
              <a:lnSpc>
                <a:spcPct val="150000"/>
              </a:lnSpc>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of the above</a:t>
            </a:r>
          </a:p>
          <a:p>
            <a:pPr marL="533400" indent="-457200">
              <a:lnSpc>
                <a:spcPct val="150000"/>
              </a:lnSpc>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None of the above</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23</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1094599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Hazards of animal interactions include?</a:t>
            </a:r>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1239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Bites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Diseases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Infections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of the above</a:t>
            </a:r>
          </a:p>
          <a:p>
            <a:pPr marL="533400" lvl="0" indent="-457200" algn="l" rtl="0">
              <a:lnSpc>
                <a:spcPct val="150000"/>
              </a:lnSpc>
              <a:spcBef>
                <a:spcPts val="0"/>
              </a:spcBef>
              <a:spcAft>
                <a:spcPts val="0"/>
              </a:spcAft>
              <a:buSzPts val="2400"/>
              <a:buFont typeface="+mj-lt"/>
              <a:buAutoNum type="alphaUcPeriod"/>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230</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37729713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West Nile virus and ______ are types of Vector-borne illness.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00150"/>
            <a:ext cx="8458200" cy="3276600"/>
          </a:xfrm>
          <a:prstGeom prst="rect">
            <a:avLst/>
          </a:prstGeom>
        </p:spPr>
        <p:txBody>
          <a:bodyPr spcFirstLastPara="1" wrap="square" lIns="0" tIns="0" rIns="0" bIns="0" anchor="t" anchorCtr="0">
            <a:noAutofit/>
          </a:bodyPr>
          <a:lstStyle/>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common cold</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Lyme disease</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Influenza</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COVID-19</a:t>
            </a:r>
          </a:p>
        </p:txBody>
      </p:sp>
      <p:sp>
        <p:nvSpPr>
          <p:cNvPr id="123" name="Google Shape;123;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231</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8889345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352550"/>
            <a:ext cx="8610600" cy="2133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14</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The Challenges of Working Alone</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39039025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4250"/>
            <a:ext cx="8458200" cy="8535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Working Alone</a:t>
            </a:r>
          </a:p>
        </p:txBody>
      </p:sp>
      <p:sp>
        <p:nvSpPr>
          <p:cNvPr id="3" name="Text Placeholder 2"/>
          <p:cNvSpPr>
            <a:spLocks noGrp="1"/>
          </p:cNvSpPr>
          <p:nvPr>
            <p:ph type="body" idx="1"/>
          </p:nvPr>
        </p:nvSpPr>
        <p:spPr>
          <a:xfrm>
            <a:off x="381000" y="1200150"/>
            <a:ext cx="8458200" cy="3276600"/>
          </a:xfrm>
        </p:spPr>
        <p:txBody>
          <a:bodyPr/>
          <a:lstStyle/>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Individuals are considered to be working alone when they are working by themselves in an office, vehicle, laboratory, workshop, or field site. </a:t>
            </a:r>
          </a:p>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job hazard assessment should be completed and shall address hazards and identify control measures in order to minimize risk associated with working alone. Individually and collectively, supervisors and workers are required to assess the conditions or circumstances. </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233</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2082818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458200" cy="685800"/>
          </a:xfrm>
        </p:spPr>
        <p:txBody>
          <a:bodyPr anchor="ctr"/>
          <a:lstStyle/>
          <a:p>
            <a:r>
              <a:rPr lang="en-US" sz="4300" dirty="0">
                <a:latin typeface="Microsoft Sans Serif" panose="020B0604020202020204" pitchFamily="34" charset="0"/>
                <a:ea typeface="Microsoft Sans Serif" panose="020B0604020202020204" pitchFamily="34" charset="0"/>
                <a:cs typeface="Microsoft Sans Serif" panose="020B0604020202020204" pitchFamily="34" charset="0"/>
              </a:rPr>
              <a:t>When Working Alone is Prohibited</a:t>
            </a:r>
          </a:p>
        </p:txBody>
      </p:sp>
      <p:sp>
        <p:nvSpPr>
          <p:cNvPr id="3" name="Text Placeholder 2"/>
          <p:cNvSpPr>
            <a:spLocks noGrp="1"/>
          </p:cNvSpPr>
          <p:nvPr>
            <p:ph type="body" idx="1"/>
          </p:nvPr>
        </p:nvSpPr>
        <p:spPr>
          <a:xfrm>
            <a:off x="304800" y="895350"/>
            <a:ext cx="8458200" cy="4191000"/>
          </a:xfrm>
        </p:spPr>
        <p:txBody>
          <a:bodyPr/>
          <a:lstStyle/>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Confined space entry. </a:t>
            </a:r>
          </a:p>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Working on energized electrical conductor or equipment. </a:t>
            </a:r>
          </a:p>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Power line hazards: Use of a vehicle, crane, or similar equipment near a live power line where it is possible for any part or the equipment or its load to make contact with the live power line. </a:t>
            </a:r>
          </a:p>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View obstruction: A vehicle, crane, mobile equipment, or similar material handling equipment where the operator does not have full view of the intended path of travel. </a:t>
            </a:r>
          </a:p>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use of fall arrest equipment and scaffolds. </a:t>
            </a:r>
          </a:p>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Quick-acting, acutely toxic material as described by the Safety Data Sheet (SDS). </a:t>
            </a:r>
          </a:p>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Use of supplied air respiratory equipment or self-contained breathing apparatus. </a:t>
            </a:r>
          </a:p>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Risk of drowning. </a:t>
            </a:r>
          </a:p>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Welding operation where a fire watcher is required.  </a:t>
            </a:r>
          </a:p>
          <a:p>
            <a:pPr>
              <a:spcAft>
                <a:spcPts val="1000"/>
              </a:spcAft>
              <a:buSzPct val="110000"/>
              <a:buFont typeface="Wingdings" panose="05000000000000000000" pitchFamily="2" charset="2"/>
              <a:buChar char="Ø"/>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Tasks which, based on the risk assessment conducted by the supervisor in consultation with the employee and EH&amp;S are deemed to require more than one person. </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234</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51650079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3820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What Steps Can be Taken</a:t>
            </a:r>
          </a:p>
        </p:txBody>
      </p:sp>
      <p:sp>
        <p:nvSpPr>
          <p:cNvPr id="3" name="Text Placeholder 2"/>
          <p:cNvSpPr>
            <a:spLocks noGrp="1"/>
          </p:cNvSpPr>
          <p:nvPr>
            <p:ph type="body" idx="1"/>
          </p:nvPr>
        </p:nvSpPr>
        <p:spPr>
          <a:xfrm>
            <a:off x="304800" y="895350"/>
            <a:ext cx="8382000" cy="3886200"/>
          </a:xfrm>
        </p:spPr>
        <p:txBody>
          <a:bodyPr/>
          <a:lstStyle/>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Avoid working alone whenever the job has a higher recognized risk.</a:t>
            </a:r>
          </a:p>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Assess the hazards of your workplace.</a:t>
            </a:r>
          </a:p>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Discuss the hazards with your Supervisor, get their input about the work and possible solutions.</a:t>
            </a:r>
          </a:p>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Understand the job risks and be realistic about your abilities (your safety is the most important factor).</a:t>
            </a:r>
          </a:p>
          <a:p>
            <a:pPr>
              <a:spcAft>
                <a:spcPts val="1000"/>
              </a:spcAft>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Take corrective action to prevent or minimize the potential risks of working alone.</a:t>
            </a:r>
          </a:p>
          <a:p>
            <a:endParaRPr lang="en-US" sz="40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235</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14634026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8458200" cy="1143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What Steps Can be Taken (continued)</a:t>
            </a:r>
            <a:endParaRPr lang="en-US" sz="6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 Placeholder 2"/>
          <p:cNvSpPr>
            <a:spLocks noGrp="1"/>
          </p:cNvSpPr>
          <p:nvPr>
            <p:ph type="body" idx="1"/>
          </p:nvPr>
        </p:nvSpPr>
        <p:spPr>
          <a:xfrm>
            <a:off x="304800" y="1519050"/>
            <a:ext cx="8458199" cy="3414900"/>
          </a:xfrm>
        </p:spPr>
        <p:txBody>
          <a:bodyPr/>
          <a:lstStyle/>
          <a:p>
            <a:pPr>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Report all situations, incidents or 'near misses' where being alone increased the severity of the situation. Analyze this information and make changes to company policy where necessary.</a:t>
            </a:r>
          </a:p>
          <a:p>
            <a:pPr>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Verify your work practice outline check-in procedure. Make sure that regular contact is kept with your supervisor, or co-workers. </a:t>
            </a:r>
          </a:p>
          <a:p>
            <a:pPr>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Before ending your shift, make sure you have received a positive response from your employer (verbal or written).</a:t>
            </a:r>
          </a:p>
          <a:p>
            <a:pPr>
              <a:spcAft>
                <a:spcPts val="1000"/>
              </a:spcAft>
              <a:buSzPct val="110000"/>
              <a:buFont typeface="Wingdings" panose="05000000000000000000" pitchFamily="2" charset="2"/>
              <a:buChar char="Ø"/>
            </a:pPr>
            <a:r>
              <a:rPr lang="en-US" sz="2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Schedule higher risk tasks to be done during normal business hours, or when another worker capable of helping is onsite.</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236</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22750493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3820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Example of a Check-in Procedure</a:t>
            </a:r>
          </a:p>
        </p:txBody>
      </p:sp>
      <p:sp>
        <p:nvSpPr>
          <p:cNvPr id="3" name="Text Placeholder 2"/>
          <p:cNvSpPr>
            <a:spLocks noGrp="1"/>
          </p:cNvSpPr>
          <p:nvPr>
            <p:ph type="body" idx="1"/>
          </p:nvPr>
        </p:nvSpPr>
        <p:spPr>
          <a:xfrm>
            <a:off x="304800" y="971550"/>
            <a:ext cx="8534400" cy="3810000"/>
          </a:xfrm>
        </p:spPr>
        <p:txBody>
          <a:bodyPr/>
          <a:lstStyle/>
          <a:p>
            <a:pPr>
              <a:spcAft>
                <a:spcPts val="1000"/>
              </a:spcAft>
              <a:buSzPct val="105000"/>
              <a:buFont typeface="Wingdings" panose="05000000000000000000" pitchFamily="2" charset="2"/>
              <a:buChar char="Ø"/>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Decide if a verbal check-in is adequate, or if the worker must be accounted for by a visual check. </a:t>
            </a:r>
          </a:p>
          <a:p>
            <a:pPr>
              <a:spcAft>
                <a:spcPts val="1000"/>
              </a:spcAft>
              <a:buSzPct val="105000"/>
              <a:buFont typeface="Wingdings" panose="05000000000000000000" pitchFamily="2" charset="2"/>
              <a:buChar char="Ø"/>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Make sure your plan is appropriate for both regular business hours as well as after main office hours.</a:t>
            </a:r>
          </a:p>
          <a:p>
            <a:pPr>
              <a:spcAft>
                <a:spcPts val="1000"/>
              </a:spcAft>
              <a:buSzPct val="105000"/>
              <a:buFont typeface="Wingdings" panose="05000000000000000000" pitchFamily="2" charset="2"/>
              <a:buChar char="Ø"/>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For most lone workers, the telephone will be the main source of contact. If using cell phones, always be sure that it is close by and charged. If cell phone service is unreliable in your area, be sure to have alternative methods of communication available (such as use of cameras, automated warning/duress devices, global positioning systems (GPSs), two-way radio, site visits or satellite technology).</a:t>
            </a:r>
          </a:p>
          <a:p>
            <a:pPr>
              <a:spcAft>
                <a:spcPts val="1000"/>
              </a:spcAft>
              <a:buSzPct val="105000"/>
              <a:buFont typeface="Wingdings" panose="05000000000000000000" pitchFamily="2" charset="2"/>
              <a:buChar char="Ø"/>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travelling out of the office, the main contact person should know the following details:</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Destination.</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Estimated time of arrival.</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Return time or date.</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Contact information.</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Mode of travel (public transit, car, plane, etc.).</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Alternate plans in the event of bad weather, traffic problems, etc.</a:t>
            </a:r>
          </a:p>
          <a:p>
            <a:endParaRPr lang="en-US" sz="12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237</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21909911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534400" cy="762000"/>
          </a:xfrm>
        </p:spPr>
        <p:txBody>
          <a:bodyPr anchor="ctr"/>
          <a:lstStyle/>
          <a:p>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Communication and Extra Equipment</a:t>
            </a:r>
          </a:p>
        </p:txBody>
      </p:sp>
      <p:sp>
        <p:nvSpPr>
          <p:cNvPr id="3" name="Text Placeholder 2"/>
          <p:cNvSpPr>
            <a:spLocks noGrp="1"/>
          </p:cNvSpPr>
          <p:nvPr>
            <p:ph type="body" idx="1"/>
          </p:nvPr>
        </p:nvSpPr>
        <p:spPr>
          <a:xfrm>
            <a:off x="381000" y="895350"/>
            <a:ext cx="5715000" cy="4114800"/>
          </a:xfrm>
        </p:spPr>
        <p:txBody>
          <a:bodyPr/>
          <a:lstStyle/>
          <a:p>
            <a:pPr lvl="0">
              <a:spcAft>
                <a:spcPts val="600"/>
              </a:spcAft>
              <a:buSzPct val="110000"/>
              <a:buFont typeface="Wingdings" panose="05000000000000000000" pitchFamily="2" charset="2"/>
              <a:buChar char="Ø"/>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Have with you and test all appropriate communication devices:</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Satellite phone,</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Two-way radio,</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Cell phone,</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GPS emergency locator, and</a:t>
            </a:r>
          </a:p>
          <a:p>
            <a:pPr marL="731520" lvl="1" indent="-274320">
              <a:spcBef>
                <a:spcPts val="0"/>
              </a:spcBef>
              <a:spcAft>
                <a:spcPts val="600"/>
              </a:spcAft>
              <a:buSzPct val="110000"/>
              <a:buFont typeface="Arial" panose="020B0604020202020204" pitchFamily="34" charset="0"/>
              <a:buChar char="•"/>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406 MHz Emergency Position Indicating Radio Beacon (known as an EPIRB).</a:t>
            </a:r>
          </a:p>
          <a:p>
            <a:pPr lvl="0">
              <a:spcAft>
                <a:spcPts val="600"/>
              </a:spcAft>
              <a:buSzPct val="110000"/>
              <a:buFont typeface="Wingdings" panose="05000000000000000000" pitchFamily="2" charset="2"/>
              <a:buChar char="Ø"/>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Ensure the site or vehicle is equipped with emergency supplies such as a basic survival kit, extra food and drinking water, as well as a first aid kit.</a:t>
            </a:r>
          </a:p>
          <a:p>
            <a:pPr lvl="0">
              <a:spcAft>
                <a:spcPts val="600"/>
              </a:spcAft>
              <a:buSzPct val="110000"/>
              <a:buFont typeface="Wingdings" panose="05000000000000000000" pitchFamily="2" charset="2"/>
              <a:buChar char="Ø"/>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Ensure you are properly dressed for current and expected conditions. Have extra clothes and weather gear.</a:t>
            </a:r>
          </a:p>
          <a:p>
            <a:pPr lvl="0">
              <a:spcAft>
                <a:spcPts val="600"/>
              </a:spcAft>
              <a:buSzPct val="110000"/>
              <a:buFont typeface="Wingdings" panose="05000000000000000000" pitchFamily="2" charset="2"/>
              <a:buChar char="Ø"/>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Carry some or all of the emergency supplies when leaving the vehicle in case of unexpected weather conditions.</a:t>
            </a:r>
          </a:p>
          <a:p>
            <a:pPr lvl="0">
              <a:spcAft>
                <a:spcPts val="600"/>
              </a:spcAft>
              <a:buSzPct val="110000"/>
              <a:buFont typeface="Wingdings" panose="05000000000000000000" pitchFamily="2" charset="2"/>
              <a:buChar char="Ø"/>
            </a:pPr>
            <a:r>
              <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Conditions may change rapidly, know the current and forecasted weather prior to beginning work.</a:t>
            </a:r>
          </a:p>
          <a:p>
            <a:pPr marL="76200" lvl="0" indent="0">
              <a:buNone/>
            </a:pPr>
            <a:endParaRPr lang="en-US" sz="1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238</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This picture depicts the equipment you should carry with you." title="Communication and Extra Equipment"/>
          <p:cNvPicPr>
            <a:picLocks noChangeAspect="1"/>
          </p:cNvPicPr>
          <p:nvPr/>
        </p:nvPicPr>
        <p:blipFill>
          <a:blip r:embed="rId3"/>
          <a:stretch>
            <a:fillRect/>
          </a:stretch>
        </p:blipFill>
        <p:spPr>
          <a:xfrm>
            <a:off x="6223462" y="1352550"/>
            <a:ext cx="2615738" cy="1828800"/>
          </a:xfrm>
          <a:prstGeom prst="rect">
            <a:avLst/>
          </a:prstGeom>
          <a:ln>
            <a:solidFill>
              <a:schemeClr val="accent2">
                <a:lumMod val="50000"/>
              </a:schemeClr>
            </a:solidFill>
          </a:ln>
        </p:spPr>
      </p:pic>
      <p:sp>
        <p:nvSpPr>
          <p:cNvPr id="7" name="TextBox 6"/>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27271080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000" y="133350"/>
            <a:ext cx="8424000" cy="7620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Situational Awareness</a:t>
            </a:r>
          </a:p>
        </p:txBody>
      </p:sp>
      <p:sp>
        <p:nvSpPr>
          <p:cNvPr id="3" name="Text Placeholder 2"/>
          <p:cNvSpPr>
            <a:spLocks noGrp="1"/>
          </p:cNvSpPr>
          <p:nvPr>
            <p:ph type="body" idx="1"/>
          </p:nvPr>
        </p:nvSpPr>
        <p:spPr>
          <a:xfrm>
            <a:off x="304800" y="1047750"/>
            <a:ext cx="8458200" cy="3810000"/>
          </a:xfrm>
        </p:spPr>
        <p:txBody>
          <a:bodyPr/>
          <a:lstStyle/>
          <a:p>
            <a:pPr lvl="0">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Situational awareness is important in understanding how and when you need to react if conditions take a turn for the worse. While this cannot be taught in the traditional sense, your instinct and first natural response is usually the best. </a:t>
            </a:r>
          </a:p>
          <a:p>
            <a:pPr marL="731520" lvl="0" indent="-274320">
              <a:spcAft>
                <a:spcPts val="600"/>
              </a:spcAft>
              <a:buSzPct val="12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Identify objects around you</a:t>
            </a:r>
          </a:p>
          <a:p>
            <a:pPr marL="731520" lvl="0" indent="-274320">
              <a:spcAft>
                <a:spcPts val="600"/>
              </a:spcAft>
              <a:buSzPct val="12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Notice other people</a:t>
            </a:r>
          </a:p>
          <a:p>
            <a:pPr marL="731520" lvl="0" indent="-274320">
              <a:spcAft>
                <a:spcPts val="600"/>
              </a:spcAft>
              <a:buSzPct val="12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Identify entry and exit points</a:t>
            </a:r>
          </a:p>
          <a:p>
            <a:pPr marL="731520" lvl="0" indent="-274320">
              <a:spcAft>
                <a:spcPts val="600"/>
              </a:spcAft>
              <a:buSzPct val="12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Stay vigilant</a:t>
            </a:r>
          </a:p>
          <a:p>
            <a:pPr marL="731520" indent="-274320">
              <a:spcAft>
                <a:spcPts val="600"/>
              </a:spcAft>
              <a:buSzPct val="12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Trust yourself</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239</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788363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200150"/>
            <a:ext cx="8610600" cy="16002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rtl="0">
              <a:spcBef>
                <a:spcPts val="0"/>
              </a:spcBef>
              <a:spcAft>
                <a:spcPts val="0"/>
              </a:spcAft>
              <a:buNone/>
            </a:pPr>
            <a:r>
              <a:rPr lang="en">
                <a:latin typeface="Microsoft Sans Serif" panose="020B0604020202020204" pitchFamily="34" charset="0"/>
                <a:ea typeface="Microsoft Sans Serif" panose="020B0604020202020204" pitchFamily="34" charset="0"/>
                <a:cs typeface="Microsoft Sans Serif" panose="020B0604020202020204" pitchFamily="34" charset="0"/>
              </a:rPr>
              <a:t>State of the Industry</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69594115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3820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Escort</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 Placeholder 2"/>
          <p:cNvSpPr>
            <a:spLocks noGrp="1"/>
          </p:cNvSpPr>
          <p:nvPr>
            <p:ph type="body" idx="1"/>
          </p:nvPr>
        </p:nvSpPr>
        <p:spPr>
          <a:xfrm>
            <a:off x="304800" y="895350"/>
            <a:ext cx="6019800" cy="3962400"/>
          </a:xfrm>
        </p:spPr>
        <p:txBody>
          <a:bodyPr/>
          <a:lstStyle/>
          <a:p>
            <a:pPr>
              <a:spcAft>
                <a:spcPts val="1000"/>
              </a:spcAft>
              <a:buSzPct val="120000"/>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security escort is a private security officer who is assigned to an individual to help ensure they travel safely to their destination. </a:t>
            </a:r>
          </a:p>
          <a:p>
            <a:pPr>
              <a:spcAft>
                <a:spcPts val="1000"/>
              </a:spcAft>
              <a:buSzPct val="120000"/>
              <a:buFont typeface="Wingdings" panose="05000000000000000000" pitchFamily="2" charset="2"/>
              <a:buChar char="Ø"/>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There are a wide variety of scenarios when this might be needed: </a:t>
            </a:r>
          </a:p>
          <a:p>
            <a:pPr marL="731520" indent="-274320">
              <a:spcAft>
                <a:spcPts val="1000"/>
              </a:spcAft>
              <a:buSzPct val="120000"/>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Current political climate;</a:t>
            </a:r>
          </a:p>
          <a:p>
            <a:pPr marL="731520" indent="-274320">
              <a:spcAft>
                <a:spcPts val="1000"/>
              </a:spcAft>
              <a:buSzPct val="120000"/>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Areas reporting higher than normal crime rates;</a:t>
            </a:r>
          </a:p>
          <a:p>
            <a:pPr marL="731520" indent="-274320">
              <a:spcAft>
                <a:spcPts val="1000"/>
              </a:spcAft>
              <a:buSzPct val="120000"/>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 after dark;</a:t>
            </a:r>
          </a:p>
          <a:p>
            <a:pPr marL="731520" indent="-274320">
              <a:spcAft>
                <a:spcPts val="1000"/>
              </a:spcAft>
              <a:buSzPct val="120000"/>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Protecting vehicle, tools or other company assets; and</a:t>
            </a:r>
          </a:p>
          <a:p>
            <a:pPr marL="731520" indent="-274320">
              <a:spcAft>
                <a:spcPts val="1000"/>
              </a:spcAft>
              <a:buSzPct val="120000"/>
              <a:buFont typeface="Arial" panose="020B0604020202020204" pitchFamily="34" charset="0"/>
              <a:buChar char="•"/>
            </a:pPr>
            <a:r>
              <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Access to secure areas of a facility.</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240</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This picture shows people who are considered to be escorts for save travel." title="Escort"/>
          <p:cNvPicPr>
            <a:picLocks noChangeAspect="1"/>
          </p:cNvPicPr>
          <p:nvPr/>
        </p:nvPicPr>
        <p:blipFill>
          <a:blip r:embed="rId3"/>
          <a:stretch>
            <a:fillRect/>
          </a:stretch>
        </p:blipFill>
        <p:spPr>
          <a:xfrm>
            <a:off x="6705600" y="895350"/>
            <a:ext cx="2133600" cy="3657600"/>
          </a:xfrm>
          <a:prstGeom prst="rect">
            <a:avLst/>
          </a:prstGeom>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07815763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458200" cy="6096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Be Visible</a:t>
            </a:r>
          </a:p>
        </p:txBody>
      </p:sp>
      <p:sp>
        <p:nvSpPr>
          <p:cNvPr id="3" name="Text Placeholder 2"/>
          <p:cNvSpPr>
            <a:spLocks noGrp="1"/>
          </p:cNvSpPr>
          <p:nvPr>
            <p:ph type="body" idx="1"/>
          </p:nvPr>
        </p:nvSpPr>
        <p:spPr>
          <a:xfrm>
            <a:off x="304800" y="819150"/>
            <a:ext cx="8458200" cy="3962400"/>
          </a:xfrm>
        </p:spPr>
        <p:txBody>
          <a:bodyPr/>
          <a:lstStyle/>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Wear identifying materials like:</a:t>
            </a:r>
          </a:p>
          <a:p>
            <a:pPr marL="731520" lvl="1" indent="-274320">
              <a:spcBef>
                <a:spcPts val="0"/>
              </a:spcBef>
              <a:spcAft>
                <a:spcPts val="10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Company ID</a:t>
            </a:r>
          </a:p>
          <a:p>
            <a:pPr marL="731520" lvl="1" indent="-274320">
              <a:spcBef>
                <a:spcPts val="0"/>
              </a:spcBef>
              <a:spcAft>
                <a:spcPts val="10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Hard hat</a:t>
            </a:r>
          </a:p>
          <a:p>
            <a:pPr marL="731520" lvl="1" indent="-274320">
              <a:spcBef>
                <a:spcPts val="0"/>
              </a:spcBef>
              <a:spcAft>
                <a:spcPts val="1000"/>
              </a:spcAft>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High visibility vest</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Park your vehicle conspicuously and use cones.</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Use beacons and flashes on vehicle (if equipped).</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Park in illuminated areas of a facility and close to the entrance. </a:t>
            </a:r>
          </a:p>
          <a:p>
            <a:pPr>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Use sidewalks and other well lighted areas to and from the work area.</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241</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15360010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450134"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Personal Accountability</a:t>
            </a:r>
          </a:p>
        </p:txBody>
      </p:sp>
      <p:sp>
        <p:nvSpPr>
          <p:cNvPr id="3" name="Text Placeholder 2"/>
          <p:cNvSpPr>
            <a:spLocks noGrp="1"/>
          </p:cNvSpPr>
          <p:nvPr>
            <p:ph type="body" idx="1"/>
          </p:nvPr>
        </p:nvSpPr>
        <p:spPr>
          <a:xfrm>
            <a:off x="304800" y="895350"/>
            <a:ext cx="5867400" cy="4038600"/>
          </a:xfrm>
        </p:spPr>
        <p:txBody>
          <a:bodyPr/>
          <a:lstStyle/>
          <a:p>
            <a:pPr>
              <a:spcAft>
                <a:spcPts val="600"/>
              </a:spcAft>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Knowing and understanding hazards empowers you to make informed decisions regarding your safety.</a:t>
            </a:r>
          </a:p>
          <a:p>
            <a:pPr marL="731520" indent="-274320">
              <a:spcAft>
                <a:spcPts val="600"/>
              </a:spcAft>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Know the environment you will be working in;</a:t>
            </a:r>
          </a:p>
          <a:p>
            <a:pPr marL="731520" indent="-274320">
              <a:spcAft>
                <a:spcPts val="600"/>
              </a:spcAft>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Know company policy regarding the different examples;</a:t>
            </a:r>
          </a:p>
          <a:p>
            <a:pPr marL="731520" indent="-274320">
              <a:spcAft>
                <a:spcPts val="600"/>
              </a:spcAft>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Understand those policies;</a:t>
            </a:r>
          </a:p>
          <a:p>
            <a:pPr marL="731520" indent="-274320">
              <a:spcAft>
                <a:spcPts val="600"/>
              </a:spcAft>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Take the appropriate action prior to beginning work;</a:t>
            </a:r>
          </a:p>
          <a:p>
            <a:pPr marL="731520" indent="-274320">
              <a:spcAft>
                <a:spcPts val="600"/>
              </a:spcAft>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Ask questions; and</a:t>
            </a:r>
          </a:p>
          <a:p>
            <a:pPr marL="731520" indent="-274320">
              <a:spcAft>
                <a:spcPts val="600"/>
              </a:spcAft>
              <a:buFont typeface="Arial" panose="020B0604020202020204" pitchFamily="34" charset="0"/>
              <a:buChar char="•"/>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Stop work.</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242</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Picture shows a worker who appears to be monitoring a worksite." title="Personal Accountabilit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4402" y="971550"/>
            <a:ext cx="2358598" cy="2926080"/>
          </a:xfrm>
          <a:prstGeom prst="rect">
            <a:avLst/>
          </a:prstGeom>
          <a:ln>
            <a:solidFill>
              <a:schemeClr val="accent2">
                <a:lumMod val="50000"/>
              </a:schemeClr>
            </a:solidFill>
          </a:ln>
        </p:spPr>
      </p:pic>
      <p:sp>
        <p:nvSpPr>
          <p:cNvPr id="6" name="TextBox 5"/>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12810066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271600" cy="8382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Work Safe – Die Old!</a:t>
            </a:r>
          </a:p>
        </p:txBody>
      </p:sp>
      <p:sp>
        <p:nvSpPr>
          <p:cNvPr id="3" name="Text Placeholder 2"/>
          <p:cNvSpPr>
            <a:spLocks noGrp="1"/>
          </p:cNvSpPr>
          <p:nvPr>
            <p:ph type="body" idx="1"/>
          </p:nvPr>
        </p:nvSpPr>
        <p:spPr>
          <a:xfrm>
            <a:off x="381000" y="971550"/>
            <a:ext cx="8305800" cy="3962400"/>
          </a:xfrm>
        </p:spPr>
        <p:txBody>
          <a:bodyPr/>
          <a:lstStyle/>
          <a:p>
            <a:pPr lvl="0">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Account for any pre-existing medical conditions that may increase the risk.</a:t>
            </a:r>
          </a:p>
          <a:p>
            <a:pPr lvl="0">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Request and complete the adequate levels of training:</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First-aid/CPR/AED;</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Communication systems;</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Vehicle and equipment operation; and</a:t>
            </a:r>
          </a:p>
          <a:p>
            <a:pPr marL="731520" lvl="1" indent="-274320">
              <a:spcBef>
                <a:spcPts val="0"/>
              </a:spcBef>
              <a:spcAft>
                <a:spcPts val="1000"/>
              </a:spcAft>
              <a:buSzPct val="110000"/>
              <a:buFont typeface="Arial" panose="020B0604020202020204" pitchFamily="34" charset="0"/>
              <a:buChar char="•"/>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Company policy and procedure.</a:t>
            </a:r>
          </a:p>
          <a:p>
            <a:pPr>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Know and be aware of your surroundings.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243</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39501552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What to Tell Them</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lvl="0" algn="l" rtl="0">
              <a:spcBef>
                <a:spcPts val="0"/>
              </a:spcBef>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You must follow your company's (or the prime company’s) public relations guidelines.</a:t>
            </a:r>
          </a:p>
          <a:p>
            <a:pPr lvl="0" algn="l" rtl="0">
              <a:spcBef>
                <a:spcPts val="0"/>
              </a:spcBef>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Have company contact information readily available.</a:t>
            </a:r>
          </a:p>
          <a:p>
            <a:pPr lvl="0" algn="l" rtl="0">
              <a:spcBef>
                <a:spcPts val="0"/>
              </a:spcBef>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Have your company’s plan for the worker in the field, what the company line is.</a:t>
            </a:r>
          </a:p>
          <a:p>
            <a:pPr lvl="0" algn="l" rtl="0">
              <a:spcBef>
                <a:spcPts val="0"/>
              </a:spcBef>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Check company guidelines on how to respond or what to do during civil unrest.</a:t>
            </a:r>
          </a:p>
          <a:p>
            <a:pPr lvl="0" algn="l" rtl="0">
              <a:spcBef>
                <a:spcPts val="0"/>
              </a:spcBef>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Be courteous and respectful.</a:t>
            </a:r>
          </a:p>
          <a:p>
            <a:pPr lvl="0" algn="l" rtl="0">
              <a:spcBef>
                <a:spcPts val="0"/>
              </a:spcBef>
              <a:spcAft>
                <a:spcPts val="1000"/>
              </a:spcAft>
              <a:buSzPct val="110000"/>
              <a:buFont typeface="Wingdings" panose="05000000000000000000" pitchFamily="2" charset="2"/>
              <a:buChar char="Ø"/>
            </a:pPr>
            <a:r>
              <a:rPr lang="en-US" sz="2200"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Do not engage in conversations regarding politics, or topics that could cause a strong reaction.</a:t>
            </a:r>
          </a:p>
          <a:p>
            <a:pPr lvl="0" algn="l" rtl="0">
              <a:spcBef>
                <a:spcPts val="0"/>
              </a:spcBef>
              <a:spcAft>
                <a:spcPts val="0"/>
              </a:spcAft>
              <a:buSzPts val="2400"/>
              <a:buFont typeface="Wingdings" panose="05000000000000000000" pitchFamily="2" charset="2"/>
              <a:buChar char="§"/>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l" rtl="0">
              <a:lnSpc>
                <a:spcPct val="150000"/>
              </a:lnSpc>
              <a:spcBef>
                <a:spcPts val="0"/>
              </a:spcBef>
              <a:spcAft>
                <a:spcPts val="0"/>
              </a:spcAft>
              <a:buSzPts val="2400"/>
              <a:buFont typeface="Arial" panose="020B0604020202020204" pitchFamily="34" charset="0"/>
              <a:buChar char="•"/>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244</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60224732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14</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3960970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219200"/>
          </a:xfrm>
          <a:prstGeom prst="rect">
            <a:avLst/>
          </a:prstGeom>
        </p:spPr>
        <p:txBody>
          <a:bodyPr spcFirstLastPara="1" wrap="square" lIns="0" tIns="0" rIns="0" bIns="0" anchor="ctr" anchorCtr="0">
            <a:noAutofit/>
          </a:bodyPr>
          <a:lstStyle/>
          <a:p>
            <a:pPr lvl="0"/>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Understanding the job risks and being realistic about your abilities is one method of ensuring your safety while working alone.</a:t>
            </a:r>
            <a:endParaRP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428750"/>
            <a:ext cx="8458200" cy="3276600"/>
          </a:xfrm>
          <a:prstGeom prst="rect">
            <a:avLst/>
          </a:prstGeom>
        </p:spPr>
        <p:txBody>
          <a:bodyPr spcFirstLastPara="1" wrap="square" lIns="0" tIns="0" rIns="0" bIns="0" anchor="t" anchorCtr="0">
            <a:noAutofit/>
          </a:bodyPr>
          <a:lstStyle/>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True</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False</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246</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04031321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219200"/>
          </a:xfrm>
          <a:prstGeom prst="rect">
            <a:avLst/>
          </a:prstGeom>
        </p:spPr>
        <p:txBody>
          <a:bodyPr spcFirstLastPara="1" wrap="square" lIns="0" tIns="0" rIns="0" bIns="0" anchor="ctr" anchorCtr="0">
            <a:noAutofit/>
          </a:bodyPr>
          <a:lstStyle/>
          <a:p>
            <a:pPr lvl="0"/>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What details should the main contact person know when you are traveling out-of-the-office?</a:t>
            </a:r>
            <a:endParaRPr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428750"/>
            <a:ext cx="8458200" cy="3276600"/>
          </a:xfrm>
          <a:prstGeom prst="rect">
            <a:avLst/>
          </a:prstGeom>
        </p:spPr>
        <p:txBody>
          <a:bodyPr spcFirstLastPara="1" wrap="square" lIns="0" tIns="0" rIns="0" bIns="0" anchor="t" anchorCtr="0">
            <a:noAutofit/>
          </a:bodyPr>
          <a:lstStyle/>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Destination</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Best spot for lunch</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Return time or date</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Both A &amp; C</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247</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51480584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219200"/>
          </a:xfrm>
          <a:prstGeom prst="rect">
            <a:avLst/>
          </a:prstGeom>
        </p:spPr>
        <p:txBody>
          <a:bodyPr spcFirstLastPara="1" wrap="square" lIns="0" tIns="0" rIns="0" bIns="0" anchor="ctr" anchorCtr="0">
            <a:noAutofit/>
          </a:bodyPr>
          <a:lstStyle/>
          <a:p>
            <a:pPr lvl="0"/>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Your instincts and first natural response is usually the best when helping provide you with situational awareness?</a:t>
            </a:r>
            <a:endParaRP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428750"/>
            <a:ext cx="8458200" cy="3276600"/>
          </a:xfrm>
          <a:prstGeom prst="rect">
            <a:avLst/>
          </a:prstGeom>
        </p:spPr>
        <p:txBody>
          <a:bodyPr spcFirstLastPara="1" wrap="square" lIns="0" tIns="0" rIns="0" bIns="0" anchor="t" anchorCtr="0">
            <a:noAutofit/>
          </a:bodyPr>
          <a:lstStyle/>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True</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False</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248</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28546451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219200"/>
          </a:xfrm>
          <a:prstGeom prst="rect">
            <a:avLst/>
          </a:prstGeom>
        </p:spPr>
        <p:txBody>
          <a:bodyPr spcFirstLastPara="1" wrap="square" lIns="0" tIns="0" rIns="0" bIns="0" anchor="ctr" anchorCtr="0">
            <a:noAutofit/>
          </a:bodyPr>
          <a:lstStyle/>
          <a:p>
            <a:pPr lvl="0"/>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A ________ is someone assigned to an individual to help ensure they travel safely to their destination. </a:t>
            </a:r>
            <a:endParaRPr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504950"/>
            <a:ext cx="8458200" cy="3276600"/>
          </a:xfrm>
          <a:prstGeom prst="rect">
            <a:avLst/>
          </a:prstGeom>
        </p:spPr>
        <p:txBody>
          <a:bodyPr spcFirstLastPara="1" wrap="square" lIns="0" tIns="0" rIns="0" bIns="0" anchor="t" anchorCtr="0">
            <a:noAutofit/>
          </a:bodyPr>
          <a:lstStyle/>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Security escort</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Supervisor</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Somebody’s uncle</a:t>
            </a:r>
          </a:p>
          <a:p>
            <a:pPr marL="533400" lvl="0" indent="-457200">
              <a:lnSpc>
                <a:spcPct val="150000"/>
              </a:lnSpc>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None of the above</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249</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04101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Industry Data – Small Cells</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25</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026" name="Picture 2" descr="Depicts projections indicating there will be 800,000 small cells installed on infrastructure by 2026." title="Industry Data - Small Ce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932012"/>
            <a:ext cx="4800601" cy="3905250"/>
          </a:xfrm>
          <a:prstGeom prst="rect">
            <a:avLst/>
          </a:prstGeom>
          <a:solidFill>
            <a:schemeClr val="bg2"/>
          </a:solidFill>
          <a:ln>
            <a:noFill/>
          </a:ln>
          <a:effectLst/>
        </p:spPr>
      </p:pic>
      <p:pic>
        <p:nvPicPr>
          <p:cNvPr id="7" name="Picture 6" descr="CTIA trademark logo&#10;\\nateserv\Users\todd\Documents\Susan Harwood Grant\2020-2021 Harwood Grant Program\CTIA Logo.jpg" title="Industry Data - Small Cells"/>
          <p:cNvPicPr/>
          <p:nvPr/>
        </p:nvPicPr>
        <p:blipFill rotWithShape="1">
          <a:blip r:embed="rId4">
            <a:extLst>
              <a:ext uri="{28A0092B-C50C-407E-A947-70E740481C1C}">
                <a14:useLocalDpi xmlns:a14="http://schemas.microsoft.com/office/drawing/2010/main" val="0"/>
              </a:ext>
            </a:extLst>
          </a:blip>
          <a:srcRect t="20627" b="25314"/>
          <a:stretch/>
        </p:blipFill>
        <p:spPr bwMode="auto">
          <a:xfrm>
            <a:off x="228600" y="3943350"/>
            <a:ext cx="1554480" cy="914400"/>
          </a:xfrm>
          <a:prstGeom prst="rect">
            <a:avLst/>
          </a:prstGeom>
          <a:noFill/>
          <a:ln>
            <a:noFill/>
          </a:ln>
        </p:spPr>
      </p:pic>
      <p:sp>
        <p:nvSpPr>
          <p:cNvPr id="8" name="TextBox 7"/>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25026017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219200"/>
          </a:xfrm>
          <a:prstGeom prst="rect">
            <a:avLst/>
          </a:prstGeom>
        </p:spPr>
        <p:txBody>
          <a:bodyPr spcFirstLastPara="1" wrap="square" lIns="0" tIns="0" rIns="0" bIns="0" anchor="ctr" anchorCtr="0">
            <a:noAutofit/>
          </a:bodyPr>
          <a:lstStyle/>
          <a:p>
            <a:pPr lvl="0"/>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Which of the following help you understand hazards and empowers you to make informed decisions regarding safety?</a:t>
            </a:r>
            <a:endParaRP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428750"/>
            <a:ext cx="8458200" cy="3276600"/>
          </a:xfrm>
          <a:prstGeom prst="rect">
            <a:avLst/>
          </a:prstGeom>
        </p:spPr>
        <p:txBody>
          <a:bodyPr spcFirstLastPara="1" wrap="square" lIns="0" tIns="0" rIns="0" bIns="0" anchor="t" anchorCtr="0">
            <a:noAutofit/>
          </a:bodyPr>
          <a:lstStyle/>
          <a:p>
            <a:pPr marL="533400" lvl="0" indent="-457200">
              <a:lnSpc>
                <a:spcPct val="150000"/>
              </a:lnSpc>
              <a:buFont typeface="+mj-lt"/>
              <a:buAutoNum type="alphaUcPeriod"/>
            </a:pP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Know the environment you will be working in.</a:t>
            </a:r>
          </a:p>
          <a:p>
            <a:pPr marL="533400" lvl="0" indent="-457200">
              <a:lnSpc>
                <a:spcPct val="150000"/>
              </a:lnSpc>
              <a:buFont typeface="+mj-lt"/>
              <a:buAutoNum type="alphaUcPeriod"/>
            </a:pP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Know company policy regarding the different examples. </a:t>
            </a:r>
          </a:p>
          <a:p>
            <a:pPr marL="533400" lvl="0" indent="-457200">
              <a:lnSpc>
                <a:spcPct val="150000"/>
              </a:lnSpc>
              <a:buFont typeface="+mj-lt"/>
              <a:buAutoNum type="alphaUcPeriod"/>
            </a:pP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Understand those policies.</a:t>
            </a:r>
          </a:p>
          <a:p>
            <a:pPr marL="533400" lvl="0" indent="-457200">
              <a:lnSpc>
                <a:spcPct val="150000"/>
              </a:lnSpc>
              <a:buFont typeface="+mj-lt"/>
              <a:buAutoNum type="alphaUcPeriod"/>
            </a:pP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Take the appropriate action prior to beginning work.</a:t>
            </a:r>
          </a:p>
          <a:p>
            <a:pPr marL="533400" lvl="0" indent="-457200">
              <a:lnSpc>
                <a:spcPct val="150000"/>
              </a:lnSpc>
              <a:buFont typeface="+mj-lt"/>
              <a:buAutoNum type="alphaUcPeriod"/>
            </a:pPr>
            <a:r>
              <a:rPr lang="en-US" dirty="0">
                <a:solidFill>
                  <a:schemeClr val="accent2"/>
                </a:solidFill>
                <a:latin typeface="Microsoft Sans Serif" panose="020B0604020202020204" pitchFamily="34" charset="0"/>
                <a:ea typeface="Microsoft Sans Serif" panose="020B0604020202020204" pitchFamily="34" charset="0"/>
                <a:cs typeface="Microsoft Sans Serif" panose="020B0604020202020204" pitchFamily="34" charset="0"/>
              </a:rPr>
              <a:t>All of the above.</a:t>
            </a:r>
          </a:p>
          <a:p>
            <a:pPr marL="533400" lvl="0" indent="-457200">
              <a:lnSpc>
                <a:spcPct val="150000"/>
              </a:lnSpc>
              <a:buFont typeface="+mj-lt"/>
              <a:buAutoNum type="alphaUcPeriod"/>
            </a:pPr>
            <a:endParaRPr lang="en-US" dirty="0">
              <a:solidFill>
                <a:schemeClr val="accent2">
                  <a:lumMod val="75000"/>
                </a:schemeClr>
              </a:solidFill>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250</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48837603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219200"/>
          </a:xfrm>
          <a:prstGeom prst="rect">
            <a:avLst/>
          </a:prstGeom>
        </p:spPr>
        <p:txBody>
          <a:bodyPr spcFirstLastPara="1" wrap="square" lIns="0" tIns="0" rIns="0" bIns="0" anchor="ctr" anchorCtr="0">
            <a:noAutofit/>
          </a:bodyPr>
          <a:lstStyle/>
          <a:p>
            <a:pPr lvl="0"/>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When someone approaches you and asks what it is that you are doing, you should?</a:t>
            </a:r>
            <a:endParaRPr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76350"/>
            <a:ext cx="8458200" cy="3276600"/>
          </a:xfrm>
          <a:prstGeom prst="rect">
            <a:avLst/>
          </a:prstGeom>
        </p:spPr>
        <p:txBody>
          <a:bodyPr spcFirstLastPara="1" wrap="square" lIns="0" tIns="0" rIns="0" bIns="0" anchor="t" anchorCtr="0">
            <a:noAutofit/>
          </a:bodyPr>
          <a:lstStyle/>
          <a:p>
            <a:pPr marL="533400" lvl="0" indent="-457200">
              <a:spcAft>
                <a:spcPts val="1000"/>
              </a:spcAft>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Strike up a conversation, talk about the weather, politics, and sports.</a:t>
            </a:r>
          </a:p>
          <a:p>
            <a:pPr marL="533400" lvl="0" indent="-457200">
              <a:spcAft>
                <a:spcPts val="1000"/>
              </a:spcAft>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 courteous, respectful, and state that you are here working on communications equipment.</a:t>
            </a:r>
          </a:p>
          <a:p>
            <a:pPr marL="533400" lvl="0" indent="-457200">
              <a:spcAft>
                <a:spcPts val="1000"/>
              </a:spcAft>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Refer them to a company representative.</a:t>
            </a:r>
          </a:p>
          <a:p>
            <a:pPr marL="533400" lvl="0" indent="-457200">
              <a:spcAft>
                <a:spcPts val="1000"/>
              </a:spcAft>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Ignore them and continue to work. </a:t>
            </a:r>
          </a:p>
          <a:p>
            <a:pPr marL="533400" lvl="0" indent="-457200">
              <a:spcAft>
                <a:spcPts val="1000"/>
              </a:spcAft>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Both B &amp; C.</a:t>
            </a:r>
          </a:p>
          <a:p>
            <a:pPr marL="533400" lvl="0" indent="-457200">
              <a:lnSpc>
                <a:spcPct val="150000"/>
              </a:lnSpc>
              <a:buFont typeface="+mj-lt"/>
              <a:buAutoNum type="alphaUcPeriod"/>
            </a:pPr>
            <a:endParaRPr lang="en-US" dirty="0">
              <a:solidFill>
                <a:schemeClr val="accent2">
                  <a:lumMod val="75000"/>
                </a:schemeClr>
              </a:solidFill>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251</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7724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6649537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2"/>
          <p:cNvSpPr txBox="1">
            <a:spLocks noGrp="1"/>
          </p:cNvSpPr>
          <p:nvPr>
            <p:ph type="ctrTitle"/>
          </p:nvPr>
        </p:nvSpPr>
        <p:spPr>
          <a:xfrm>
            <a:off x="685800" y="1581150"/>
            <a:ext cx="7772400" cy="1600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9600" dirty="0">
                <a:latin typeface="Microsoft Sans Serif" panose="020B0604020202020204" pitchFamily="34" charset="0"/>
                <a:ea typeface="Microsoft Sans Serif" panose="020B0604020202020204" pitchFamily="34" charset="0"/>
                <a:cs typeface="Microsoft Sans Serif" panose="020B0604020202020204" pitchFamily="34" charset="0"/>
              </a:rPr>
              <a:t>Thank You!</a:t>
            </a:r>
            <a:endParaRPr sz="96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NATE: The Communications Infrastructure Contractors Association Logo.&#10;I:\NATE\NATE Logos\Rebranding - Current Logo\NATE_Full_Color.jpg" title="Thank You"/>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480" y="4095750"/>
            <a:ext cx="2103120" cy="914400"/>
          </a:xfrm>
          <a:prstGeom prst="rect">
            <a:avLst/>
          </a:prstGeom>
          <a:noFill/>
          <a:ln>
            <a:noFill/>
          </a:ln>
        </p:spPr>
      </p:pic>
      <p:pic>
        <p:nvPicPr>
          <p:cNvPr id="4" name="Picture 3" descr="Wireless Industry Network (NATE WIN) Registered Trademark.&#10;I:\NATE\NATE Logos\WIN\NATE_WIN - Registered Trademark\Color\NATE WIN Logo w Reg Mark.jpg" title="Thank You"/>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8880" y="3714750"/>
            <a:ext cx="1188720" cy="1188720"/>
          </a:xfrm>
          <a:prstGeom prst="rect">
            <a:avLst/>
          </a:prstGeom>
          <a:noFill/>
          <a:ln>
            <a:noFill/>
          </a:ln>
        </p:spPr>
      </p:pic>
      <p:sp>
        <p:nvSpPr>
          <p:cNvPr id="2" name="Rectangle 1"/>
          <p:cNvSpPr/>
          <p:nvPr/>
        </p:nvSpPr>
        <p:spPr>
          <a:xfrm>
            <a:off x="5486400" y="4248150"/>
            <a:ext cx="3478713" cy="830997"/>
          </a:xfrm>
          <a:prstGeom prst="rect">
            <a:avLst/>
          </a:prstGeom>
        </p:spPr>
        <p:txBody>
          <a:bodyPr wrap="square">
            <a:spAutoFit/>
          </a:bodyPr>
          <a:lstStyle/>
          <a:p>
            <a:pPr lvl="0" algn="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U.S. Department of Labor - OSHA</a:t>
            </a:r>
          </a:p>
          <a:p>
            <a:pPr lvl="0" algn="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Susan Harwood Grant</a:t>
            </a:r>
          </a:p>
          <a:p>
            <a:pPr lvl="0" algn="r"/>
            <a:r>
              <a:rPr lang="en-US" sz="16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SH-99035-SH0</a:t>
            </a:r>
          </a:p>
        </p:txBody>
      </p:sp>
    </p:spTree>
    <p:extLst>
      <p:ext uri="{BB962C8B-B14F-4D97-AF65-F5344CB8AC3E}">
        <p14:creationId xmlns:p14="http://schemas.microsoft.com/office/powerpoint/2010/main" val="40953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ppt_w</p:attrName>
                                        </p:attrNameLst>
                                      </p:cBhvr>
                                      <p:tavLst>
                                        <p:tav tm="0">
                                          <p:val>
                                            <p:fltVal val="0"/>
                                          </p:val>
                                        </p:tav>
                                        <p:tav tm="100000">
                                          <p:val>
                                            <p:strVal val="#ppt_w"/>
                                          </p:val>
                                        </p:tav>
                                      </p:tavLst>
                                    </p:anim>
                                    <p:anim calcmode="lin" valueType="num">
                                      <p:cBhvr>
                                        <p:cTn id="8" dur="1000" fill="hold"/>
                                        <p:tgtEl>
                                          <p:spTgt spid="87"/>
                                        </p:tgtEl>
                                        <p:attrNameLst>
                                          <p:attrName>ppt_h</p:attrName>
                                        </p:attrNameLst>
                                      </p:cBhvr>
                                      <p:tavLst>
                                        <p:tav tm="0">
                                          <p:val>
                                            <p:fltVal val="0"/>
                                          </p:val>
                                        </p:tav>
                                        <p:tav tm="100000">
                                          <p:val>
                                            <p:strVal val="#ppt_h"/>
                                          </p:val>
                                        </p:tav>
                                      </p:tavLst>
                                    </p:anim>
                                    <p:anim calcmode="lin" valueType="num">
                                      <p:cBhvr>
                                        <p:cTn id="9" dur="1000" fill="hold"/>
                                        <p:tgtEl>
                                          <p:spTgt spid="87"/>
                                        </p:tgtEl>
                                        <p:attrNameLst>
                                          <p:attrName>style.rotation</p:attrName>
                                        </p:attrNameLst>
                                      </p:cBhvr>
                                      <p:tavLst>
                                        <p:tav tm="0">
                                          <p:val>
                                            <p:fltVal val="90"/>
                                          </p:val>
                                        </p:tav>
                                        <p:tav tm="100000">
                                          <p:val>
                                            <p:fltVal val="0"/>
                                          </p:val>
                                        </p:tav>
                                      </p:tavLst>
                                    </p:anim>
                                    <p:animEffect transition="in" filter="fade">
                                      <p:cBhvr>
                                        <p:cTn id="10" dur="1000"/>
                                        <p:tgtEl>
                                          <p:spTgt spid="8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1" nodeType="clickEffect">
                                  <p:stCondLst>
                                    <p:cond delay="0"/>
                                  </p:stCondLst>
                                  <p:childTnLst>
                                    <p:animScale>
                                      <p:cBhvr>
                                        <p:cTn id="14" dur="2000" fill="hold"/>
                                        <p:tgtEl>
                                          <p:spTgt spid="8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lvl="0"/>
            <a:r>
              <a:rPr lang="en-US" sz="4300" dirty="0">
                <a:latin typeface="Microsoft Sans Serif" panose="020B0604020202020204" pitchFamily="34" charset="0"/>
                <a:ea typeface="Microsoft Sans Serif" panose="020B0604020202020204" pitchFamily="34" charset="0"/>
                <a:cs typeface="Microsoft Sans Serif" panose="020B0604020202020204" pitchFamily="34" charset="0"/>
              </a:rPr>
              <a:t>Future Infrastructure Deployments</a:t>
            </a:r>
            <a:endParaRPr sz="43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26</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051" name="Picture 3" descr="80% of future infrastructure deployments will be small cells." title="Future Infrastructure Deployment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98807" y="1208067"/>
            <a:ext cx="5340193" cy="3040083"/>
          </a:xfrm>
          <a:prstGeom prst="rect">
            <a:avLst/>
          </a:prstGeom>
          <a:solidFill>
            <a:schemeClr val="bg2"/>
          </a:solidFill>
          <a:ln>
            <a:noFill/>
          </a:ln>
          <a:effectLst/>
        </p:spPr>
      </p:pic>
      <p:pic>
        <p:nvPicPr>
          <p:cNvPr id="9" name="Picture 8" descr="CITA trademark logo&#10;\\nateserv\Users\todd\Documents\Susan Harwood Grant\2020-2021 Harwood Grant Program\CTIA Logo.jpg" title="Future Infrastructure Deployments"/>
          <p:cNvPicPr/>
          <p:nvPr/>
        </p:nvPicPr>
        <p:blipFill rotWithShape="1">
          <a:blip r:embed="rId4">
            <a:extLst>
              <a:ext uri="{28A0092B-C50C-407E-A947-70E740481C1C}">
                <a14:useLocalDpi xmlns:a14="http://schemas.microsoft.com/office/drawing/2010/main" val="0"/>
              </a:ext>
            </a:extLst>
          </a:blip>
          <a:srcRect t="20627" b="25314"/>
          <a:stretch/>
        </p:blipFill>
        <p:spPr bwMode="auto">
          <a:xfrm>
            <a:off x="228600" y="3943350"/>
            <a:ext cx="1554480" cy="914400"/>
          </a:xfrm>
          <a:prstGeom prst="rect">
            <a:avLst/>
          </a:prstGeom>
          <a:noFill/>
          <a:ln>
            <a:noFill/>
          </a:ln>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804220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Small Cell Deployment Support</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27</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099" name="Picture 3" descr="7 out of 10 Americans support more small cell deployments" title="Small Cell Deployment Suppor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3600" y="1074222"/>
            <a:ext cx="5113918" cy="3402528"/>
          </a:xfrm>
          <a:prstGeom prst="rect">
            <a:avLst/>
          </a:prstGeom>
          <a:solidFill>
            <a:schemeClr val="bg2"/>
          </a:solidFill>
          <a:ln>
            <a:noFill/>
          </a:ln>
          <a:effectLst/>
        </p:spPr>
      </p:pic>
      <p:pic>
        <p:nvPicPr>
          <p:cNvPr id="7" name="Picture 6" descr="CTIA trademark logo&#10;\\nateserv\Users\todd\Documents\Susan Harwood Grant\2020-2021 Harwood Grant Program\CTIA Logo.jpg" title="Small Cell Deployment Support"/>
          <p:cNvPicPr/>
          <p:nvPr/>
        </p:nvPicPr>
        <p:blipFill rotWithShape="1">
          <a:blip r:embed="rId4">
            <a:extLst>
              <a:ext uri="{28A0092B-C50C-407E-A947-70E740481C1C}">
                <a14:useLocalDpi xmlns:a14="http://schemas.microsoft.com/office/drawing/2010/main" val="0"/>
              </a:ext>
            </a:extLst>
          </a:blip>
          <a:srcRect t="20627" b="25314"/>
          <a:stretch/>
        </p:blipFill>
        <p:spPr bwMode="auto">
          <a:xfrm>
            <a:off x="228600" y="3943350"/>
            <a:ext cx="1554480" cy="914400"/>
          </a:xfrm>
          <a:prstGeom prst="rect">
            <a:avLst/>
          </a:prstGeom>
          <a:noFill/>
          <a:ln>
            <a:noFill/>
          </a:ln>
        </p:spPr>
      </p:pic>
      <p:sp>
        <p:nvSpPr>
          <p:cNvPr id="8" name="TextBox 7"/>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88110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Small Business Leaders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28</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Picture 7" descr="CTIA trademark logo&#10;\\nateserv\Users\todd\Documents\Susan Harwood Grant\2020-2021 Harwood Grant Program\CTIA Logo.jpg" title="Small Business Leaders"/>
          <p:cNvPicPr/>
          <p:nvPr/>
        </p:nvPicPr>
        <p:blipFill rotWithShape="1">
          <a:blip r:embed="rId3">
            <a:extLst>
              <a:ext uri="{28A0092B-C50C-407E-A947-70E740481C1C}">
                <a14:useLocalDpi xmlns:a14="http://schemas.microsoft.com/office/drawing/2010/main" val="0"/>
              </a:ext>
            </a:extLst>
          </a:blip>
          <a:srcRect t="20627" b="25314"/>
          <a:stretch/>
        </p:blipFill>
        <p:spPr bwMode="auto">
          <a:xfrm>
            <a:off x="228600" y="3943350"/>
            <a:ext cx="1554480" cy="914400"/>
          </a:xfrm>
          <a:prstGeom prst="rect">
            <a:avLst/>
          </a:prstGeom>
          <a:noFill/>
          <a:ln>
            <a:noFill/>
          </a:ln>
        </p:spPr>
      </p:pic>
      <p:pic>
        <p:nvPicPr>
          <p:cNvPr id="9" name="Picture 3" descr="80% of small business leader support more small cell deployments." title="Small Business Leader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33600" y="1300348"/>
            <a:ext cx="4419599" cy="1905990"/>
          </a:xfrm>
          <a:prstGeom prst="rect">
            <a:avLst/>
          </a:prstGeom>
          <a:solidFill>
            <a:schemeClr val="bg2"/>
          </a:solidFill>
          <a:ln>
            <a:noFill/>
          </a:ln>
          <a:effectLst/>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
        <p:nvSpPr>
          <p:cNvPr id="11" name="Rectangle 10"/>
          <p:cNvSpPr/>
          <p:nvPr/>
        </p:nvSpPr>
        <p:spPr>
          <a:xfrm>
            <a:off x="2133599" y="3181350"/>
            <a:ext cx="4419599" cy="769441"/>
          </a:xfrm>
          <a:prstGeom prst="rect">
            <a:avLst/>
          </a:prstGeom>
          <a:solidFill>
            <a:schemeClr val="bg2"/>
          </a:solidFill>
        </p:spPr>
        <p:txBody>
          <a:bodyPr wrap="square">
            <a:spAutoFit/>
          </a:bodyPr>
          <a:lstStyle/>
          <a:p>
            <a:pPr algn="ctr"/>
            <a:r>
              <a:rPr lang="en-US" sz="2200" dirty="0">
                <a:latin typeface="Microsoft Sans Serif" panose="020B0604020202020204" pitchFamily="34" charset="0"/>
                <a:ea typeface="Microsoft Sans Serif" panose="020B0604020202020204" pitchFamily="34" charset="0"/>
                <a:cs typeface="Microsoft Sans Serif" panose="020B0604020202020204" pitchFamily="34" charset="0"/>
              </a:rPr>
              <a:t>of small business leaders support more small cell deployments</a:t>
            </a:r>
          </a:p>
        </p:txBody>
      </p:sp>
    </p:spTree>
    <p:extLst>
      <p:ext uri="{BB962C8B-B14F-4D97-AF65-F5344CB8AC3E}">
        <p14:creationId xmlns:p14="http://schemas.microsoft.com/office/powerpoint/2010/main" val="686891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5G Economy</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29</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075" name="Picture 3" descr="5G will spur $500 billion in economic growth." title="5G Econom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953001"/>
            <a:ext cx="4495800" cy="3600509"/>
          </a:xfrm>
          <a:prstGeom prst="rect">
            <a:avLst/>
          </a:prstGeom>
          <a:solidFill>
            <a:schemeClr val="bg2"/>
          </a:solidFill>
          <a:ln>
            <a:noFill/>
          </a:ln>
          <a:effectLst/>
        </p:spPr>
      </p:pic>
      <p:pic>
        <p:nvPicPr>
          <p:cNvPr id="9" name="Picture 8" descr="CTIA trademark logo&#10;\\nateserv\Users\todd\Documents\Susan Harwood Grant\2020-2021 Harwood Grant Program\CTIA Logo.jpg" title="5G Economy"/>
          <p:cNvPicPr/>
          <p:nvPr/>
        </p:nvPicPr>
        <p:blipFill rotWithShape="1">
          <a:blip r:embed="rId4">
            <a:extLst>
              <a:ext uri="{28A0092B-C50C-407E-A947-70E740481C1C}">
                <a14:useLocalDpi xmlns:a14="http://schemas.microsoft.com/office/drawing/2010/main" val="0"/>
              </a:ext>
            </a:extLst>
          </a:blip>
          <a:srcRect t="20627" b="25314"/>
          <a:stretch/>
        </p:blipFill>
        <p:spPr bwMode="auto">
          <a:xfrm>
            <a:off x="228600" y="3943350"/>
            <a:ext cx="1554480" cy="914400"/>
          </a:xfrm>
          <a:prstGeom prst="rect">
            <a:avLst/>
          </a:prstGeom>
          <a:noFill/>
          <a:ln>
            <a:noFill/>
          </a:ln>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354076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3</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9248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
        <p:nvSpPr>
          <p:cNvPr id="122" name="Google Shape;122;p17"/>
          <p:cNvSpPr txBox="1">
            <a:spLocks noGrp="1"/>
          </p:cNvSpPr>
          <p:nvPr>
            <p:ph type="body" idx="1"/>
          </p:nvPr>
        </p:nvSpPr>
        <p:spPr>
          <a:xfrm>
            <a:off x="381000" y="895349"/>
            <a:ext cx="8458200" cy="4114801"/>
          </a:xfrm>
          <a:prstGeom prst="rect">
            <a:avLst/>
          </a:prstGeom>
        </p:spPr>
        <p:txBody>
          <a:bodyPr spcFirstLastPara="1" wrap="square" lIns="0" tIns="0" rIns="0" bIns="0" anchor="t" anchorCtr="0">
            <a:noAutofit/>
          </a:bodyPr>
          <a:lstStyle/>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 Introduction to NATE and OSHA</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 State of the Industry</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 Potential Small Cell Hazards and Exposures</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 Personal Protective Equipment (PPE)</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 Pre-task Planning and Job Hazard Assessment </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 Temporary Traffic Control</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7: Trenching and Excavation</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8: Small Cell Electrical Hazard Identification</a:t>
            </a:r>
          </a:p>
          <a:p>
            <a:pPr marL="76200" indent="0">
              <a:spcAft>
                <a:spcPts val="600"/>
              </a:spcAft>
              <a:buSzPct val="100000"/>
              <a:buNone/>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spcAft>
                <a:spcPts val="600"/>
              </a:spcAft>
              <a:buSzPct val="100000"/>
              <a:buFont typeface="Wingdings" panose="05000000000000000000" pitchFamily="2" charset="2"/>
              <a:buChar char="Ø"/>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lvl="0" indent="-381000" algn="l" rtl="0">
              <a:spcBef>
                <a:spcPts val="0"/>
              </a:spcBef>
              <a:spcAft>
                <a:spcPts val="0"/>
              </a:spcAft>
              <a:buSzPts val="2400"/>
              <a:buChar char="●"/>
            </a:pPr>
            <a:endParaRPr dirty="0"/>
          </a:p>
        </p:txBody>
      </p:sp>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Training Topic Sections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49082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animEffect transition="in" filter="fade">
                                      <p:cBhvr>
                                        <p:cTn id="7" dur="500"/>
                                        <p:tgtEl>
                                          <p:spTgt spid="1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
                                            <p:txEl>
                                              <p:pRg st="1" end="1"/>
                                            </p:txEl>
                                          </p:spTgt>
                                        </p:tgtEl>
                                        <p:attrNameLst>
                                          <p:attrName>style.visibility</p:attrName>
                                        </p:attrNameLst>
                                      </p:cBhvr>
                                      <p:to>
                                        <p:strVal val="visible"/>
                                      </p:to>
                                    </p:set>
                                    <p:animEffect transition="in" filter="fade">
                                      <p:cBhvr>
                                        <p:cTn id="12" dur="500"/>
                                        <p:tgtEl>
                                          <p:spTgt spid="1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xEl>
                                              <p:pRg st="2" end="2"/>
                                            </p:txEl>
                                          </p:spTgt>
                                        </p:tgtEl>
                                        <p:attrNameLst>
                                          <p:attrName>style.visibility</p:attrName>
                                        </p:attrNameLst>
                                      </p:cBhvr>
                                      <p:to>
                                        <p:strVal val="visible"/>
                                      </p:to>
                                    </p:set>
                                    <p:animEffect transition="in" filter="fade">
                                      <p:cBhvr>
                                        <p:cTn id="17" dur="500"/>
                                        <p:tgtEl>
                                          <p:spTgt spid="1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
                                            <p:txEl>
                                              <p:pRg st="3" end="3"/>
                                            </p:txEl>
                                          </p:spTgt>
                                        </p:tgtEl>
                                        <p:attrNameLst>
                                          <p:attrName>style.visibility</p:attrName>
                                        </p:attrNameLst>
                                      </p:cBhvr>
                                      <p:to>
                                        <p:strVal val="visible"/>
                                      </p:to>
                                    </p:set>
                                    <p:animEffect transition="in" filter="fade">
                                      <p:cBhvr>
                                        <p:cTn id="22" dur="500"/>
                                        <p:tgtEl>
                                          <p:spTgt spid="1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
                                            <p:txEl>
                                              <p:pRg st="4" end="4"/>
                                            </p:txEl>
                                          </p:spTgt>
                                        </p:tgtEl>
                                        <p:attrNameLst>
                                          <p:attrName>style.visibility</p:attrName>
                                        </p:attrNameLst>
                                      </p:cBhvr>
                                      <p:to>
                                        <p:strVal val="visible"/>
                                      </p:to>
                                    </p:set>
                                    <p:animEffect transition="in" filter="fade">
                                      <p:cBhvr>
                                        <p:cTn id="27" dur="500"/>
                                        <p:tgtEl>
                                          <p:spTgt spid="1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
                                            <p:txEl>
                                              <p:pRg st="5" end="5"/>
                                            </p:txEl>
                                          </p:spTgt>
                                        </p:tgtEl>
                                        <p:attrNameLst>
                                          <p:attrName>style.visibility</p:attrName>
                                        </p:attrNameLst>
                                      </p:cBhvr>
                                      <p:to>
                                        <p:strVal val="visible"/>
                                      </p:to>
                                    </p:set>
                                    <p:animEffect transition="in" filter="fade">
                                      <p:cBhvr>
                                        <p:cTn id="32" dur="500"/>
                                        <p:tgtEl>
                                          <p:spTgt spid="1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
                                            <p:txEl>
                                              <p:pRg st="6" end="6"/>
                                            </p:txEl>
                                          </p:spTgt>
                                        </p:tgtEl>
                                        <p:attrNameLst>
                                          <p:attrName>style.visibility</p:attrName>
                                        </p:attrNameLst>
                                      </p:cBhvr>
                                      <p:to>
                                        <p:strVal val="visible"/>
                                      </p:to>
                                    </p:set>
                                    <p:animEffect transition="in" filter="fade">
                                      <p:cBhvr>
                                        <p:cTn id="37" dur="500"/>
                                        <p:tgtEl>
                                          <p:spTgt spid="12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2">
                                            <p:txEl>
                                              <p:pRg st="7" end="7"/>
                                            </p:txEl>
                                          </p:spTgt>
                                        </p:tgtEl>
                                        <p:attrNameLst>
                                          <p:attrName>style.visibility</p:attrName>
                                        </p:attrNameLst>
                                      </p:cBhvr>
                                      <p:to>
                                        <p:strVal val="visible"/>
                                      </p:to>
                                    </p:set>
                                    <p:animEffect transition="in" filter="fade">
                                      <p:cBhvr>
                                        <p:cTn id="42" dur="500"/>
                                        <p:tgtEl>
                                          <p:spTgt spid="1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5G Investment</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30</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123" name="Picture 3" descr="5G will drive $275 billion in new investment" title="5G Investme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1123950"/>
            <a:ext cx="4123873" cy="3577206"/>
          </a:xfrm>
          <a:prstGeom prst="rect">
            <a:avLst/>
          </a:prstGeom>
          <a:solidFill>
            <a:schemeClr val="bg2"/>
          </a:solidFill>
          <a:ln>
            <a:noFill/>
          </a:ln>
          <a:effectLst/>
        </p:spPr>
      </p:pic>
      <p:pic>
        <p:nvPicPr>
          <p:cNvPr id="9" name="Picture 8" descr="CTIA trademark logo&#10;\\nateserv\Users\todd\Documents\Susan Harwood Grant\2020-2021 Harwood Grant Program\CTIA Logo.jpg" title="5G Investment"/>
          <p:cNvPicPr/>
          <p:nvPr/>
        </p:nvPicPr>
        <p:blipFill rotWithShape="1">
          <a:blip r:embed="rId4">
            <a:extLst>
              <a:ext uri="{28A0092B-C50C-407E-A947-70E740481C1C}">
                <a14:useLocalDpi xmlns:a14="http://schemas.microsoft.com/office/drawing/2010/main" val="0"/>
              </a:ext>
            </a:extLst>
          </a:blip>
          <a:srcRect t="20627" b="25314"/>
          <a:stretch/>
        </p:blipFill>
        <p:spPr bwMode="auto">
          <a:xfrm>
            <a:off x="228600" y="3943350"/>
            <a:ext cx="1554480" cy="914400"/>
          </a:xfrm>
          <a:prstGeom prst="rect">
            <a:avLst/>
          </a:prstGeom>
          <a:noFill/>
          <a:ln>
            <a:noFill/>
          </a:ln>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740981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5G Job Creation</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31</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7170" name="Picture 2" descr="5G wireless technology will create 3 million new jobs across all sectors." title="5G Job Crea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9025" y="1207198"/>
            <a:ext cx="3660775" cy="3574352"/>
          </a:xfrm>
          <a:prstGeom prst="rect">
            <a:avLst/>
          </a:prstGeom>
          <a:solidFill>
            <a:schemeClr val="bg2"/>
          </a:solidFill>
          <a:ln>
            <a:noFill/>
          </a:ln>
          <a:effectLst/>
        </p:spPr>
      </p:pic>
      <p:pic>
        <p:nvPicPr>
          <p:cNvPr id="7" name="Picture 6" descr="CTIA trademark logo&#10;\\nateserv\Users\todd\Documents\Susan Harwood Grant\2020-2021 Harwood Grant Program\CTIA Logo.jpg" title="5G Job Creation"/>
          <p:cNvPicPr/>
          <p:nvPr/>
        </p:nvPicPr>
        <p:blipFill rotWithShape="1">
          <a:blip r:embed="rId4">
            <a:extLst>
              <a:ext uri="{28A0092B-C50C-407E-A947-70E740481C1C}">
                <a14:useLocalDpi xmlns:a14="http://schemas.microsoft.com/office/drawing/2010/main" val="0"/>
              </a:ext>
            </a:extLst>
          </a:blip>
          <a:srcRect t="20627" b="25314"/>
          <a:stretch/>
        </p:blipFill>
        <p:spPr bwMode="auto">
          <a:xfrm>
            <a:off x="228600" y="3943350"/>
            <a:ext cx="1554480" cy="914400"/>
          </a:xfrm>
          <a:prstGeom prst="rect">
            <a:avLst/>
          </a:prstGeom>
          <a:noFill/>
          <a:ln>
            <a:noFill/>
          </a:ln>
        </p:spPr>
      </p:pic>
      <p:sp>
        <p:nvSpPr>
          <p:cNvPr id="8" name="TextBox 7"/>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698525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42900" y="133350"/>
            <a:ext cx="8458200" cy="1143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000" dirty="0">
                <a:latin typeface="Microsoft Sans Serif" panose="020B0604020202020204" pitchFamily="34" charset="0"/>
                <a:ea typeface="Microsoft Sans Serif" panose="020B0604020202020204" pitchFamily="34" charset="0"/>
                <a:cs typeface="Microsoft Sans Serif" panose="020B0604020202020204" pitchFamily="34" charset="0"/>
              </a:rPr>
              <a:t>What Consumers Would Give up for Their </a:t>
            </a:r>
            <a:r>
              <a:rPr lang="en" sz="4000">
                <a:latin typeface="Microsoft Sans Serif" panose="020B0604020202020204" pitchFamily="34" charset="0"/>
                <a:ea typeface="Microsoft Sans Serif" panose="020B0604020202020204" pitchFamily="34" charset="0"/>
                <a:cs typeface="Microsoft Sans Serif" panose="020B0604020202020204" pitchFamily="34" charset="0"/>
              </a:rPr>
              <a:t>Smart Phone!</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32</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146" name="Picture 2" descr="Consumers would give up luxurious (and necessities) like chocolate, TV, and coffee before they gave up their smart phone!" title="What Consumers Would Give up for Their Smart Pho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9313" y="1504950"/>
            <a:ext cx="5943600" cy="2667000"/>
          </a:xfrm>
          <a:prstGeom prst="rect">
            <a:avLst/>
          </a:prstGeom>
          <a:solidFill>
            <a:schemeClr val="bg2"/>
          </a:solidFill>
          <a:ln>
            <a:noFill/>
          </a:ln>
          <a:effectLst/>
        </p:spPr>
      </p:pic>
      <p:pic>
        <p:nvPicPr>
          <p:cNvPr id="8" name="Picture 7" descr="CTIA trademark logo&#10;\\nateserv\Users\todd\Documents\Susan Harwood Grant\2020-2021 Harwood Grant Program\CTIA Logo.jpg" title="What Consumers Would Give up for Their Smart Phone"/>
          <p:cNvPicPr/>
          <p:nvPr/>
        </p:nvPicPr>
        <p:blipFill rotWithShape="1">
          <a:blip r:embed="rId4">
            <a:extLst>
              <a:ext uri="{28A0092B-C50C-407E-A947-70E740481C1C}">
                <a14:useLocalDpi xmlns:a14="http://schemas.microsoft.com/office/drawing/2010/main" val="0"/>
              </a:ext>
            </a:extLst>
          </a:blip>
          <a:srcRect t="20627" b="25314"/>
          <a:stretch/>
        </p:blipFill>
        <p:spPr bwMode="auto">
          <a:xfrm>
            <a:off x="228600" y="3943350"/>
            <a:ext cx="1554480" cy="914400"/>
          </a:xfrm>
          <a:prstGeom prst="rect">
            <a:avLst/>
          </a:prstGeom>
          <a:noFill/>
          <a:ln>
            <a:noFill/>
          </a:ln>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
        <p:nvSpPr>
          <p:cNvPr id="4" name="TextBox 3"/>
          <p:cNvSpPr txBox="1"/>
          <p:nvPr/>
        </p:nvSpPr>
        <p:spPr>
          <a:xfrm>
            <a:off x="4648200" y="1657350"/>
            <a:ext cx="457200" cy="230832"/>
          </a:xfrm>
          <a:prstGeom prst="rect">
            <a:avLst/>
          </a:prstGeom>
          <a:solidFill>
            <a:schemeClr val="bg2"/>
          </a:solidFill>
        </p:spPr>
        <p:txBody>
          <a:bodyPr wrap="square" rtlCol="0">
            <a:spAutoFit/>
          </a:bodyPr>
          <a:lstStyle/>
          <a:p>
            <a:pPr algn="ct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TV</a:t>
            </a:r>
          </a:p>
        </p:txBody>
      </p:sp>
      <p:sp>
        <p:nvSpPr>
          <p:cNvPr id="12" name="TextBox 11"/>
          <p:cNvSpPr txBox="1"/>
          <p:nvPr/>
        </p:nvSpPr>
        <p:spPr>
          <a:xfrm>
            <a:off x="6248400" y="1733550"/>
            <a:ext cx="685800" cy="230832"/>
          </a:xfrm>
          <a:prstGeom prst="rect">
            <a:avLst/>
          </a:prstGeom>
          <a:solidFill>
            <a:schemeClr val="bg2"/>
          </a:solidFill>
        </p:spPr>
        <p:txBody>
          <a:bodyPr wrap="square" rtlCol="0">
            <a:spAutoFit/>
          </a:bodyPr>
          <a:lstStyle/>
          <a:p>
            <a:pPr algn="ct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Coffee</a:t>
            </a:r>
          </a:p>
        </p:txBody>
      </p:sp>
      <p:sp>
        <p:nvSpPr>
          <p:cNvPr id="13" name="TextBox 12"/>
          <p:cNvSpPr txBox="1"/>
          <p:nvPr/>
        </p:nvSpPr>
        <p:spPr>
          <a:xfrm>
            <a:off x="2667000" y="1521086"/>
            <a:ext cx="990600" cy="182880"/>
          </a:xfrm>
          <a:prstGeom prst="rect">
            <a:avLst/>
          </a:prstGeom>
          <a:solidFill>
            <a:schemeClr val="bg2"/>
          </a:solidFill>
        </p:spPr>
        <p:txBody>
          <a:bodyPr wrap="square" rtlCol="0">
            <a:spAutoFit/>
          </a:bodyPr>
          <a:lstStyle/>
          <a:p>
            <a:pPr algn="ctr"/>
            <a:r>
              <a:rPr lang="en-US" sz="900" dirty="0">
                <a:latin typeface="Microsoft Sans Serif" panose="020B0604020202020204" pitchFamily="34" charset="0"/>
                <a:ea typeface="Microsoft Sans Serif" panose="020B0604020202020204" pitchFamily="34" charset="0"/>
                <a:cs typeface="Microsoft Sans Serif" panose="020B0604020202020204" pitchFamily="34" charset="0"/>
              </a:rPr>
              <a:t>Chocolate</a:t>
            </a:r>
          </a:p>
        </p:txBody>
      </p:sp>
    </p:spTree>
    <p:extLst>
      <p:ext uri="{BB962C8B-B14F-4D97-AF65-F5344CB8AC3E}">
        <p14:creationId xmlns:p14="http://schemas.microsoft.com/office/powerpoint/2010/main" val="1592402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What is a Small Cell</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33</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pic>
        <p:nvPicPr>
          <p:cNvPr id="11" name="Picture 10" descr="Picture shows the Climber Connection video title - Small Cells Here, There, &amp; Everywhere.&#10;#ClimberConnection Video - https://www.youtube.com/watch?v=9A0EzNGdfzw&#10;" title="What is a Small Cell"/>
          <p:cNvPicPr/>
          <p:nvPr/>
        </p:nvPicPr>
        <p:blipFill rotWithShape="1">
          <a:blip r:embed="rId3" cstate="email">
            <a:extLst>
              <a:ext uri="{28A0092B-C50C-407E-A947-70E740481C1C}">
                <a14:useLocalDpi xmlns:a14="http://schemas.microsoft.com/office/drawing/2010/main"/>
              </a:ext>
            </a:extLst>
          </a:blip>
          <a:srcRect/>
          <a:stretch/>
        </p:blipFill>
        <p:spPr bwMode="auto">
          <a:xfrm>
            <a:off x="2514600" y="1428750"/>
            <a:ext cx="4480560" cy="265176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3700334" y="4275951"/>
            <a:ext cx="2031325" cy="307777"/>
          </a:xfrm>
          <a:prstGeom prst="rect">
            <a:avLst/>
          </a:prstGeom>
        </p:spPr>
        <p:txBody>
          <a:bodyPr wrap="none">
            <a:spAutoFit/>
          </a:bodyPr>
          <a:lstStyle/>
          <a:p>
            <a:pPr marL="139700" lvl="1">
              <a:buSzPts val="1400"/>
              <a:defRP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4"/>
              </a:rPr>
              <a:t>What is a Small Cell?</a:t>
            </a: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615995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200150"/>
            <a:ext cx="8610600" cy="17526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7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a:t>
            </a:r>
            <a:endParaRPr sz="47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rtl="0">
              <a:spcBef>
                <a:spcPts val="0"/>
              </a:spcBef>
              <a:spcAft>
                <a:spcPts val="0"/>
              </a:spcAft>
              <a:buNone/>
            </a:pPr>
            <a:r>
              <a:rPr lang="en" sz="4700" dirty="0">
                <a:latin typeface="Microsoft Sans Serif" panose="020B0604020202020204" pitchFamily="34" charset="0"/>
                <a:ea typeface="Microsoft Sans Serif" panose="020B0604020202020204" pitchFamily="34" charset="0"/>
                <a:cs typeface="Microsoft Sans Serif" panose="020B0604020202020204" pitchFamily="34" charset="0"/>
              </a:rPr>
              <a:t>Potential Small Cell Hazards and Exposures</a:t>
            </a:r>
            <a:endParaRPr sz="47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893270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94250"/>
            <a:ext cx="8507439" cy="10821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Potential Small Cell Hazards and Exposures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35</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A car parked on the side of a road&#10;&#10;Description automatically generated">
            <a:extLst>
              <a:ext uri="{FF2B5EF4-FFF2-40B4-BE49-F238E27FC236}">
                <a16:creationId xmlns:a16="http://schemas.microsoft.com/office/drawing/2014/main" id="{17E02B37-FCD9-4993-BECF-50DD4CE818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0939" y="1334412"/>
            <a:ext cx="2421300" cy="2989938"/>
          </a:xfrm>
          <a:prstGeom prst="rect">
            <a:avLst/>
          </a:prstGeom>
          <a:ln>
            <a:solidFill>
              <a:schemeClr val="accent2">
                <a:lumMod val="50000"/>
              </a:schemeClr>
            </a:solidFill>
          </a:ln>
          <a:effectLst>
            <a:outerShdw blurRad="292100" dist="139700" dir="2700000" algn="tl" rotWithShape="0">
              <a:srgbClr val="333333">
                <a:alpha val="65000"/>
              </a:srgbClr>
            </a:outerShdw>
          </a:effectLst>
        </p:spPr>
      </p:pic>
      <p:pic>
        <p:nvPicPr>
          <p:cNvPr id="7" name="Picture 6" descr="A close up of a door&#10;&#10;Description automatically generated">
            <a:extLst>
              <a:ext uri="{FF2B5EF4-FFF2-40B4-BE49-F238E27FC236}">
                <a16:creationId xmlns:a16="http://schemas.microsoft.com/office/drawing/2014/main" id="{F24A85AC-821D-4BF7-BC19-4FC525D849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000" y="1539996"/>
            <a:ext cx="1481656" cy="2590800"/>
          </a:xfrm>
          <a:prstGeom prst="rect">
            <a:avLst/>
          </a:prstGeom>
          <a:ln>
            <a:solidFill>
              <a:schemeClr val="accent2">
                <a:lumMod val="50000"/>
              </a:schemeClr>
            </a:solidFill>
          </a:ln>
          <a:effectLst>
            <a:outerShdw blurRad="292100" dist="139700" dir="2700000" algn="tl" rotWithShape="0">
              <a:srgbClr val="333333">
                <a:alpha val="65000"/>
              </a:srgbClr>
            </a:outerShdw>
          </a:effectLst>
        </p:spPr>
      </p:pic>
      <p:pic>
        <p:nvPicPr>
          <p:cNvPr id="11" name="Picture 10" descr="A picture containing outdoor, light, traffic, toy&#10;&#10;Description automatically generated">
            <a:extLst>
              <a:ext uri="{FF2B5EF4-FFF2-40B4-BE49-F238E27FC236}">
                <a16:creationId xmlns:a16="http://schemas.microsoft.com/office/drawing/2014/main" id="{5689EA39-24E3-4D03-895B-F20B99D2DD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05049" y="1844796"/>
            <a:ext cx="3714751" cy="19812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443898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4250"/>
            <a:ext cx="8458200" cy="11583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Potential Small Cell Hazards and Exposures (continued)</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36</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Middle bottom picture depicts improper wiring." title="Potential Small Cell Hazards and Exposures (continued)">
            <a:extLst>
              <a:ext uri="{FF2B5EF4-FFF2-40B4-BE49-F238E27FC236}">
                <a16:creationId xmlns:a16="http://schemas.microsoft.com/office/drawing/2014/main" id="{3AD19FEA-208A-4C14-8360-4574EEAE62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400" y="2922270"/>
            <a:ext cx="1508760" cy="2011680"/>
          </a:xfrm>
          <a:prstGeom prst="rect">
            <a:avLst/>
          </a:prstGeom>
          <a:ln>
            <a:solidFill>
              <a:schemeClr val="accent2">
                <a:lumMod val="50000"/>
              </a:schemeClr>
            </a:solidFill>
          </a:ln>
          <a:effectLst>
            <a:outerShdw blurRad="292100" dist="139700" dir="2700000" algn="tl" rotWithShape="0">
              <a:srgbClr val="333333">
                <a:alpha val="65000"/>
              </a:srgbClr>
            </a:outerShdw>
          </a:effectLst>
        </p:spPr>
      </p:pic>
      <p:pic>
        <p:nvPicPr>
          <p:cNvPr id="5" name="Picture 4" descr="Right side picture shows an unprotected enclosure." title="Potential Small Cell Hazards and Exposures (continued)">
            <a:extLst>
              <a:ext uri="{FF2B5EF4-FFF2-40B4-BE49-F238E27FC236}">
                <a16:creationId xmlns:a16="http://schemas.microsoft.com/office/drawing/2014/main" id="{D705E5E2-D8C7-4B27-BA28-823EA680B4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3200" y="1415517"/>
            <a:ext cx="2238375" cy="2984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picture containing outdoor, road, sitting, fire&#10;&#10;Description automatically generated">
            <a:extLst>
              <a:ext uri="{FF2B5EF4-FFF2-40B4-BE49-F238E27FC236}">
                <a16:creationId xmlns:a16="http://schemas.microsoft.com/office/drawing/2014/main" id="{C99669B1-C443-4204-80AF-24FFEC25B9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0" y="1428750"/>
            <a:ext cx="4049400" cy="32157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Middle top picture shows traffic control and pedestrian traffic." title="Potential Small Cell Hazards and Exposures (continued)">
            <a:extLst>
              <a:ext uri="{FF2B5EF4-FFF2-40B4-BE49-F238E27FC236}">
                <a16:creationId xmlns:a16="http://schemas.microsoft.com/office/drawing/2014/main" id="{DFF61582-00FE-4C34-AA40-5D5D9F0EF0E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22800" y="1626870"/>
            <a:ext cx="1625600" cy="1097280"/>
          </a:xfrm>
          <a:prstGeom prst="rect">
            <a:avLst/>
          </a:prstGeom>
          <a:ln>
            <a:solidFill>
              <a:schemeClr val="accent2">
                <a:lumMod val="50000"/>
              </a:schemeClr>
            </a:solidFill>
          </a:ln>
          <a:effectLst>
            <a:outerShdw blurRad="292100" dist="139700" dir="2700000" algn="tl" rotWithShape="0">
              <a:srgbClr val="333333">
                <a:alpha val="65000"/>
              </a:srgbClr>
            </a:outerShdw>
          </a:effectLst>
        </p:spPr>
      </p:pic>
      <p:sp>
        <p:nvSpPr>
          <p:cNvPr id="8" name="TextBox 7"/>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895647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4250"/>
            <a:ext cx="8363968" cy="9297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Additional Risks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37</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Left picture shows protected birds/wildlife on a pole." title="Additional Risks">
            <a:extLst>
              <a:ext uri="{FF2B5EF4-FFF2-40B4-BE49-F238E27FC236}">
                <a16:creationId xmlns:a16="http://schemas.microsoft.com/office/drawing/2014/main" id="{8B78A123-E942-4900-BA74-D679CCCE19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1428750"/>
            <a:ext cx="4832012" cy="2943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Top right picture depicts potential electrical exposure." title="Additional Risks">
            <a:extLst>
              <a:ext uri="{FF2B5EF4-FFF2-40B4-BE49-F238E27FC236}">
                <a16:creationId xmlns:a16="http://schemas.microsoft.com/office/drawing/2014/main" id="{2AC170C5-5E64-4E9E-8A9E-D79343D7BF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7205" y="742950"/>
            <a:ext cx="2957763" cy="2247900"/>
          </a:xfrm>
          <a:prstGeom prst="rect">
            <a:avLst/>
          </a:prstGeom>
          <a:ln>
            <a:solidFill>
              <a:schemeClr val="accent2">
                <a:lumMod val="50000"/>
              </a:schemeClr>
            </a:solidFill>
          </a:ln>
          <a:effectLst>
            <a:outerShdw blurRad="292100" dist="139700" dir="2700000" algn="tl" rotWithShape="0">
              <a:srgbClr val="333333">
                <a:alpha val="65000"/>
              </a:srgbClr>
            </a:outerShdw>
          </a:effectLst>
        </p:spPr>
      </p:pic>
      <p:pic>
        <p:nvPicPr>
          <p:cNvPr id="11" name="Picture 10" descr="Bottom left picture shows vehicle risks and a person falling out of a basket." title="Additional Risks">
            <a:extLst>
              <a:ext uri="{FF2B5EF4-FFF2-40B4-BE49-F238E27FC236}">
                <a16:creationId xmlns:a16="http://schemas.microsoft.com/office/drawing/2014/main" id="{E87E93D5-7401-4C20-826A-FD6F4B4891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87631" y="3181350"/>
            <a:ext cx="2756909" cy="1550761"/>
          </a:xfrm>
          <a:prstGeom prst="rect">
            <a:avLst/>
          </a:prstGeom>
          <a:ln>
            <a:solidFill>
              <a:schemeClr val="accent2">
                <a:lumMod val="50000"/>
              </a:schemeClr>
            </a:solidFill>
          </a:ln>
          <a:effectLst>
            <a:outerShdw blurRad="292100" dist="139700" dir="2700000" algn="tl" rotWithShape="0">
              <a:srgbClr val="333333">
                <a:alpha val="65000"/>
              </a:srgbClr>
            </a:outerShdw>
            <a:softEdge rad="0"/>
          </a:effectLst>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70792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4250"/>
            <a:ext cx="8305800" cy="11583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RF Exposure/Electrocution/ARC Flash</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38</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Right picture shows an ARC Flash and possibility of electrocution." title="RF Exposure / Electrocution/ARC Flash">
            <a:extLst>
              <a:ext uri="{FF2B5EF4-FFF2-40B4-BE49-F238E27FC236}">
                <a16:creationId xmlns:a16="http://schemas.microsoft.com/office/drawing/2014/main" id="{7F9D8D95-9C7C-403E-801E-E577667129C9}"/>
              </a:ext>
            </a:extLst>
          </p:cNvPr>
          <p:cNvPicPr>
            <a:picLocks noChangeAspect="1"/>
          </p:cNvPicPr>
          <p:nvPr/>
        </p:nvPicPr>
        <p:blipFill>
          <a:blip r:embed="rId3"/>
          <a:stretch>
            <a:fillRect/>
          </a:stretch>
        </p:blipFill>
        <p:spPr>
          <a:xfrm>
            <a:off x="4038600" y="1504950"/>
            <a:ext cx="4572000" cy="3051810"/>
          </a:xfrm>
          <a:prstGeom prst="rect">
            <a:avLst/>
          </a:prstGeom>
          <a:ln>
            <a:solidFill>
              <a:schemeClr val="accent2">
                <a:lumMod val="50000"/>
              </a:schemeClr>
            </a:solidFill>
          </a:ln>
          <a:effectLst>
            <a:outerShdw blurRad="292100" dist="139700" dir="2700000" algn="tl" rotWithShape="0">
              <a:srgbClr val="333333">
                <a:alpha val="65000"/>
              </a:srgbClr>
            </a:outerShdw>
          </a:effectLst>
        </p:spPr>
      </p:pic>
      <p:pic>
        <p:nvPicPr>
          <p:cNvPr id="7" name="Picture 6" descr="Text&#10;&#10;Description automatically generated">
            <a:extLst>
              <a:ext uri="{FF2B5EF4-FFF2-40B4-BE49-F238E27FC236}">
                <a16:creationId xmlns:a16="http://schemas.microsoft.com/office/drawing/2014/main" id="{F73B84A2-FFB7-4A2F-AA50-A46F30FF0ED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000" y="1468755"/>
            <a:ext cx="2667000" cy="31242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369739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024851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200">
                <a:latin typeface="Microsoft Sans Serif" panose="020B0604020202020204" pitchFamily="34" charset="0"/>
                <a:ea typeface="Microsoft Sans Serif" panose="020B0604020202020204" pitchFamily="34" charset="0"/>
                <a:cs typeface="Microsoft Sans Serif" panose="020B0604020202020204" pitchFamily="34" charset="0"/>
              </a:rPr>
              <a:t>Training Topic </a:t>
            </a:r>
            <a:r>
              <a:rPr lang="en" sz="4200" dirty="0">
                <a:latin typeface="Microsoft Sans Serif" panose="020B0604020202020204" pitchFamily="34" charset="0"/>
                <a:ea typeface="Microsoft Sans Serif" panose="020B0604020202020204" pitchFamily="34" charset="0"/>
                <a:cs typeface="Microsoft Sans Serif" panose="020B0604020202020204" pitchFamily="34" charset="0"/>
              </a:rPr>
              <a:t>Sections (continued)</a:t>
            </a:r>
            <a:endParaRPr sz="4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886200"/>
          </a:xfrm>
          <a:prstGeom prst="rect">
            <a:avLst/>
          </a:prstGeom>
        </p:spPr>
        <p:txBody>
          <a:bodyPr spcFirstLastPara="1" wrap="square" lIns="0" tIns="0" rIns="0" bIns="0" anchor="t" anchorCtr="0">
            <a:noAutofit/>
          </a:bodyPr>
          <a:lstStyle/>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9: Fiber Optics Safety Basics</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10: Working at Height</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11: Radio Frequency Hazards</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12: Confined Spaces</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13: Environmental Concerns</a:t>
            </a:r>
          </a:p>
          <a:p>
            <a:pPr>
              <a:lnSpc>
                <a:spcPct val="150000"/>
              </a:lnSpc>
              <a:buSzPct val="10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14: The Challenges of Working Alone</a:t>
            </a:r>
          </a:p>
          <a:p>
            <a:pPr marL="76200" indent="0">
              <a:lnSpc>
                <a:spcPct val="150000"/>
              </a:lnSpc>
              <a:buSzPct val="100000"/>
              <a:buNone/>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lnSpc>
                <a:spcPct val="150000"/>
              </a:lnSpc>
              <a:buSzPct val="100000"/>
              <a:buNone/>
            </a:pPr>
            <a:endParaRPr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4</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9248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5789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animEffect transition="in" filter="fade">
                                      <p:cBhvr>
                                        <p:cTn id="7" dur="500"/>
                                        <p:tgtEl>
                                          <p:spTgt spid="1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
                                            <p:txEl>
                                              <p:pRg st="1" end="1"/>
                                            </p:txEl>
                                          </p:spTgt>
                                        </p:tgtEl>
                                        <p:attrNameLst>
                                          <p:attrName>style.visibility</p:attrName>
                                        </p:attrNameLst>
                                      </p:cBhvr>
                                      <p:to>
                                        <p:strVal val="visible"/>
                                      </p:to>
                                    </p:set>
                                    <p:animEffect transition="in" filter="fade">
                                      <p:cBhvr>
                                        <p:cTn id="12" dur="500"/>
                                        <p:tgtEl>
                                          <p:spTgt spid="1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
                                            <p:txEl>
                                              <p:pRg st="2" end="2"/>
                                            </p:txEl>
                                          </p:spTgt>
                                        </p:tgtEl>
                                        <p:attrNameLst>
                                          <p:attrName>style.visibility</p:attrName>
                                        </p:attrNameLst>
                                      </p:cBhvr>
                                      <p:to>
                                        <p:strVal val="visible"/>
                                      </p:to>
                                    </p:set>
                                    <p:animEffect transition="in" filter="fade">
                                      <p:cBhvr>
                                        <p:cTn id="17" dur="500"/>
                                        <p:tgtEl>
                                          <p:spTgt spid="1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
                                            <p:txEl>
                                              <p:pRg st="3" end="3"/>
                                            </p:txEl>
                                          </p:spTgt>
                                        </p:tgtEl>
                                        <p:attrNameLst>
                                          <p:attrName>style.visibility</p:attrName>
                                        </p:attrNameLst>
                                      </p:cBhvr>
                                      <p:to>
                                        <p:strVal val="visible"/>
                                      </p:to>
                                    </p:set>
                                    <p:animEffect transition="in" filter="fade">
                                      <p:cBhvr>
                                        <p:cTn id="22" dur="500"/>
                                        <p:tgtEl>
                                          <p:spTgt spid="1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
                                            <p:txEl>
                                              <p:pRg st="4" end="4"/>
                                            </p:txEl>
                                          </p:spTgt>
                                        </p:tgtEl>
                                        <p:attrNameLst>
                                          <p:attrName>style.visibility</p:attrName>
                                        </p:attrNameLst>
                                      </p:cBhvr>
                                      <p:to>
                                        <p:strVal val="visible"/>
                                      </p:to>
                                    </p:set>
                                    <p:animEffect transition="in" filter="fade">
                                      <p:cBhvr>
                                        <p:cTn id="27" dur="500"/>
                                        <p:tgtEl>
                                          <p:spTgt spid="1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
                                            <p:txEl>
                                              <p:pRg st="5" end="5"/>
                                            </p:txEl>
                                          </p:spTgt>
                                        </p:tgtEl>
                                        <p:attrNameLst>
                                          <p:attrName>style.visibility</p:attrName>
                                        </p:attrNameLst>
                                      </p:cBhvr>
                                      <p:to>
                                        <p:strVal val="visible"/>
                                      </p:to>
                                    </p:set>
                                    <p:animEffect transition="in" filter="fade">
                                      <p:cBhvr>
                                        <p:cTn id="32" dur="500"/>
                                        <p:tgtEl>
                                          <p:spTgt spid="1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066800"/>
          </a:xfrm>
          <a:prstGeom prst="rect">
            <a:avLst/>
          </a:prstGeom>
        </p:spPr>
        <p:txBody>
          <a:bodyPr spcFirstLastPara="1" wrap="square" lIns="0" tIns="0" rIns="0" bIns="0" anchor="ctr" anchorCtr="0">
            <a:noAutofit/>
          </a:bodyPr>
          <a:lstStyle/>
          <a:p>
            <a:pPr lvl="0"/>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Which is a factor beyond the employee’s control that can be considered a hazard on a small cell site?</a:t>
            </a:r>
            <a:endParaRP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001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Wildlife</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Foot traffic</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Vehicular traffic</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of the above</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40</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502385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What type of traffic appears to be at risk when working in the ROW?</a:t>
            </a:r>
            <a:endParaRP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0477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Marine traffic</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Air traffic</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Subterranean</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Vehicle and pedestrian traffic</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41</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502385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200150"/>
            <a:ext cx="8458200" cy="18288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7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a:t>
            </a:r>
            <a:endParaRPr sz="470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rtl="0">
              <a:spcBef>
                <a:spcPts val="0"/>
              </a:spcBef>
              <a:spcAft>
                <a:spcPts val="0"/>
              </a:spcAft>
              <a:buNone/>
            </a:pPr>
            <a:r>
              <a:rPr lang="en" sz="4700" dirty="0">
                <a:latin typeface="Microsoft Sans Serif" panose="020B0604020202020204" pitchFamily="34" charset="0"/>
                <a:ea typeface="Microsoft Sans Serif" panose="020B0604020202020204" pitchFamily="34" charset="0"/>
                <a:cs typeface="Microsoft Sans Serif" panose="020B0604020202020204" pitchFamily="34" charset="0"/>
              </a:rPr>
              <a:t>Personal Protective Equipment (PPE)</a:t>
            </a:r>
            <a:endParaRPr sz="47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032016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Examples of PPE</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marL="76200" lvl="0" indent="0" algn="l" rtl="0">
              <a:lnSpc>
                <a:spcPct val="150000"/>
              </a:lnSpc>
              <a:spcBef>
                <a:spcPts val="0"/>
              </a:spcBef>
              <a:spcAft>
                <a:spcPts val="0"/>
              </a:spcAft>
              <a:buSzPts val="240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76200" lvl="0" indent="0" algn="l" rtl="0">
              <a:lnSpc>
                <a:spcPct val="150000"/>
              </a:lnSpc>
              <a:spcBef>
                <a:spcPts val="0"/>
              </a:spcBef>
              <a:spcAft>
                <a:spcPts val="0"/>
              </a:spcAft>
              <a:buSzPts val="24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43</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2" name="Table 1" descr="Table details body parts and the protection needed/required." title="Examples of PPE"/>
          <p:cNvGraphicFramePr>
            <a:graphicFrameLocks noGrp="1"/>
          </p:cNvGraphicFramePr>
          <p:nvPr>
            <p:extLst>
              <p:ext uri="{D42A27DB-BD31-4B8C-83A1-F6EECF244321}">
                <p14:modId xmlns:p14="http://schemas.microsoft.com/office/powerpoint/2010/main" val="1703083743"/>
              </p:ext>
            </p:extLst>
          </p:nvPr>
        </p:nvGraphicFramePr>
        <p:xfrm>
          <a:off x="1371600" y="1428750"/>
          <a:ext cx="6096000" cy="2438400"/>
        </p:xfrm>
        <a:graphic>
          <a:graphicData uri="http://schemas.openxmlformats.org/drawingml/2006/table">
            <a:tbl>
              <a:tblPr firstRow="1" bandRow="1">
                <a:tableStyleId>{3C2FFA5D-87B4-456A-9821-1D502468CF0F}</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sz="2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Body Part</a:t>
                      </a:r>
                    </a:p>
                  </a:txBody>
                  <a:tcPr anchor="ctr"/>
                </a:tc>
                <a:tc>
                  <a:txBody>
                    <a:bodyPr/>
                    <a:lstStyle/>
                    <a:p>
                      <a:pPr algn="ctr"/>
                      <a:r>
                        <a:rPr lang="en-US" sz="24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Protection</a:t>
                      </a:r>
                    </a:p>
                  </a:txBody>
                  <a:tcPr anchor="ctr"/>
                </a:tc>
                <a:extLst>
                  <a:ext uri="{0D108BD9-81ED-4DB2-BD59-A6C34878D82A}">
                    <a16:rowId xmlns:a16="http://schemas.microsoft.com/office/drawing/2014/main" val="10000"/>
                  </a:ext>
                </a:extLst>
              </a:tr>
              <a:tr h="370840">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Head</a:t>
                      </a:r>
                    </a:p>
                  </a:txBody>
                  <a:tcPr anchor="ctr"/>
                </a:tc>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Hard hats</a:t>
                      </a:r>
                    </a:p>
                  </a:txBody>
                  <a:tcPr anchor="ctr"/>
                </a:tc>
                <a:extLst>
                  <a:ext uri="{0D108BD9-81ED-4DB2-BD59-A6C34878D82A}">
                    <a16:rowId xmlns:a16="http://schemas.microsoft.com/office/drawing/2014/main" val="10001"/>
                  </a:ext>
                </a:extLst>
              </a:tr>
              <a:tr h="370840">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Eye</a:t>
                      </a:r>
                    </a:p>
                  </a:txBody>
                  <a:tcPr anchor="ctr"/>
                </a:tc>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Safety glasses/goggles</a:t>
                      </a:r>
                    </a:p>
                  </a:txBody>
                  <a:tcPr anchor="ctr"/>
                </a:tc>
                <a:extLst>
                  <a:ext uri="{0D108BD9-81ED-4DB2-BD59-A6C34878D82A}">
                    <a16:rowId xmlns:a16="http://schemas.microsoft.com/office/drawing/2014/main" val="10002"/>
                  </a:ext>
                </a:extLst>
              </a:tr>
              <a:tr h="370840">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Hands and arms</a:t>
                      </a:r>
                    </a:p>
                  </a:txBody>
                  <a:tcPr anchor="ctr"/>
                </a:tc>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Gloves</a:t>
                      </a:r>
                    </a:p>
                  </a:txBody>
                  <a:tcPr anchor="ctr"/>
                </a:tc>
                <a:extLst>
                  <a:ext uri="{0D108BD9-81ED-4DB2-BD59-A6C34878D82A}">
                    <a16:rowId xmlns:a16="http://schemas.microsoft.com/office/drawing/2014/main" val="10003"/>
                  </a:ext>
                </a:extLst>
              </a:tr>
              <a:tr h="370840">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Feet</a:t>
                      </a:r>
                    </a:p>
                  </a:txBody>
                  <a:tcPr anchor="ctr"/>
                </a:tc>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Safety shoes/boots</a:t>
                      </a:r>
                    </a:p>
                  </a:txBody>
                  <a:tcPr anchor="ctr"/>
                </a:tc>
                <a:extLst>
                  <a:ext uri="{0D108BD9-81ED-4DB2-BD59-A6C34878D82A}">
                    <a16:rowId xmlns:a16="http://schemas.microsoft.com/office/drawing/2014/main" val="10004"/>
                  </a:ext>
                </a:extLst>
              </a:tr>
              <a:tr h="370840">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Bodies</a:t>
                      </a:r>
                    </a:p>
                  </a:txBody>
                  <a:tcPr anchor="ctr"/>
                </a:tc>
                <a:tc>
                  <a:txBody>
                    <a:bodyPr/>
                    <a:lstStyle/>
                    <a:p>
                      <a:r>
                        <a:rPr lang="en-US" sz="2000" dirty="0">
                          <a:solidFill>
                            <a:schemeClr val="accent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Protective clothing</a:t>
                      </a:r>
                    </a:p>
                  </a:txBody>
                  <a:tcPr anchor="ctr"/>
                </a:tc>
                <a:extLst>
                  <a:ext uri="{0D108BD9-81ED-4DB2-BD59-A6C34878D82A}">
                    <a16:rowId xmlns:a16="http://schemas.microsoft.com/office/drawing/2014/main" val="10005"/>
                  </a:ext>
                </a:extLst>
              </a:tr>
            </a:tbl>
          </a:graphicData>
        </a:graphic>
      </p:graphicFrame>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10945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51177" y="209550"/>
            <a:ext cx="8488023" cy="533400"/>
          </a:xfrm>
          <a:noFill/>
          <a:ln/>
        </p:spPr>
        <p:txBody>
          <a:bodyPr anchor="ctr">
            <a:noAutofit/>
          </a:bodyP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Hard Hats</a:t>
            </a:r>
          </a:p>
        </p:txBody>
      </p:sp>
      <p:sp>
        <p:nvSpPr>
          <p:cNvPr id="6" name="Slide Number Placeholder 4"/>
          <p:cNvSpPr>
            <a:spLocks noGrp="1"/>
          </p:cNvSpPr>
          <p:nvPr>
            <p:ph type="sldNum" idx="12"/>
          </p:nvPr>
        </p:nvSpPr>
        <p:spPr/>
        <p:txBody>
          <a:bodyPr/>
          <a:lstStyle/>
          <a:p>
            <a:fld id="{F6C1588A-D96E-4E52-89A4-278E1E8231CE}" type="slidenum">
              <a:rPr lang="en-US" sz="1200">
                <a:latin typeface="Microsoft Sans Serif" panose="020B0604020202020204" pitchFamily="34" charset="0"/>
                <a:ea typeface="Microsoft Sans Serif" panose="020B0604020202020204" pitchFamily="34" charset="0"/>
                <a:cs typeface="Microsoft Sans Serif" panose="020B0604020202020204" pitchFamily="34" charset="0"/>
              </a:rPr>
              <a:pPr/>
              <a:t>44</a:t>
            </a:fld>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1446" name="Picture 6" descr="https://encrypted-tbn0.google.com/images?q=tbn:ANd9GcQ8LTOMOMyPIYZH89yN4nAipnKfPtTG3_HfVdK_Dc_h8x2EqtZ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1546122"/>
            <a:ext cx="2724150" cy="1257301"/>
          </a:xfrm>
          <a:prstGeom prst="rect">
            <a:avLst/>
          </a:prstGeom>
          <a:noFill/>
        </p:spPr>
      </p:pic>
      <p:pic>
        <p:nvPicPr>
          <p:cNvPr id="61448" name="Picture 8" descr="https://encrypted-tbn2.google.com/images?q=tbn:ANd9GcT3jI8eczjeXbHVkDEi3l160f5MGopnxHeY4-85MCTPGHI15Wb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0" y="2525579"/>
            <a:ext cx="1524000" cy="785813"/>
          </a:xfrm>
          <a:prstGeom prst="rect">
            <a:avLst/>
          </a:prstGeom>
          <a:noFill/>
        </p:spPr>
      </p:pic>
      <p:pic>
        <p:nvPicPr>
          <p:cNvPr id="61450" name="Picture 10" descr="https://encrypted-tbn3.google.com/images?q=tbn:ANd9GcT3HwlavOTtLhlP_Gk5a-EjRlYR5HMrgaDd2cAT1cDzUb3a4OcnF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8039" y="1026741"/>
            <a:ext cx="1905000" cy="1428751"/>
          </a:xfrm>
          <a:prstGeom prst="rect">
            <a:avLst/>
          </a:prstGeom>
          <a:noFill/>
        </p:spPr>
      </p:pic>
      <p:pic>
        <p:nvPicPr>
          <p:cNvPr id="61452" name="Picture 12" descr="https://encrypted-tbn0.google.com/images?q=tbn:ANd9GcQnZkgdVNal0_6hD_iqf7PMx07IEqc30CumYUw4XXx5rqOkErDOqQ"/>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0" y="3105150"/>
            <a:ext cx="2143125" cy="1607345"/>
          </a:xfrm>
          <a:prstGeom prst="rect">
            <a:avLst/>
          </a:prstGeom>
          <a:noFill/>
        </p:spPr>
      </p:pic>
      <p:pic>
        <p:nvPicPr>
          <p:cNvPr id="15" name="Picture 4" descr="https://encrypted-tbn2.google.com/images?q=tbn:ANd9GcT-qKJUxyOB8c4g5sxnXOJ5S0XCJdOLkera3es-L4Vtdre3cauh"/>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2427224"/>
            <a:ext cx="1905000" cy="1143000"/>
          </a:xfrm>
          <a:prstGeom prst="rect">
            <a:avLst/>
          </a:prstGeom>
          <a:noFill/>
        </p:spPr>
      </p:pic>
      <p:sp>
        <p:nvSpPr>
          <p:cNvPr id="3" name="TextBox 2"/>
          <p:cNvSpPr txBox="1"/>
          <p:nvPr/>
        </p:nvSpPr>
        <p:spPr>
          <a:xfrm>
            <a:off x="4953000" y="819150"/>
            <a:ext cx="3829050" cy="3739485"/>
          </a:xfrm>
          <a:prstGeom prst="rect">
            <a:avLst/>
          </a:prstGeom>
          <a:noFill/>
        </p:spPr>
        <p:txBody>
          <a:bodyPr wrap="square" rtlCol="0">
            <a:spAutoFit/>
          </a:bodyPr>
          <a:lstStyle/>
          <a:p>
            <a:pPr marL="457200" indent="-384048">
              <a:spcAft>
                <a:spcPts val="1000"/>
              </a:spcAft>
              <a:buClr>
                <a:schemeClr val="accent1"/>
              </a:buClr>
              <a:buSzPct val="108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hard hat is an important part of your PPE. </a:t>
            </a:r>
          </a:p>
          <a:p>
            <a:pPr marL="457200" indent="-384048">
              <a:spcAft>
                <a:spcPts val="1000"/>
              </a:spcAft>
              <a:buClr>
                <a:schemeClr val="accent1"/>
              </a:buClr>
              <a:buSzPct val="108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It protects your head from potentially dangerous hazards.</a:t>
            </a:r>
          </a:p>
          <a:p>
            <a:pPr marL="457200" indent="-384048">
              <a:spcAft>
                <a:spcPts val="1000"/>
              </a:spcAft>
              <a:buClr>
                <a:schemeClr val="accent1"/>
              </a:buClr>
              <a:buSzPct val="108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Any time there is a potential for a head injury a hard hat must be worn. </a:t>
            </a:r>
          </a:p>
          <a:p>
            <a:pPr marL="457200" indent="-384048">
              <a:buClr>
                <a:schemeClr val="accent1"/>
              </a:buClr>
              <a:buSzPct val="108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Supervisory management may require the use of the hard hat any time they believe a potential hazard may exist.</a:t>
            </a:r>
          </a:p>
          <a:p>
            <a:pPr marL="285750" indent="-285750">
              <a:buClr>
                <a:schemeClr val="accent1"/>
              </a:buClr>
              <a:buFont typeface="Wingdings" panose="05000000000000000000" pitchFamily="2" charset="2"/>
              <a:buChar char="Ø"/>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TextBox 9"/>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614578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When to Use Hard Hats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indent="-384048">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conditions can result in a head injury from falling objects, moving objects, or striking an object.</a:t>
            </a:r>
          </a:p>
          <a:p>
            <a:pPr indent="-384048">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it is possible to accidentally come in contact with an electrically energized object.</a:t>
            </a:r>
          </a:p>
          <a:p>
            <a:pPr indent="-384048">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performing all kinds of work on and around poles, such as maintenance, testing and repair. </a:t>
            </a:r>
          </a:p>
          <a:p>
            <a:pPr indent="-384048">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While ascending or descending ladders.</a:t>
            </a:r>
          </a:p>
          <a:p>
            <a:pPr indent="-384048">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Working in the vicinity of construction apparatus or equipment.</a:t>
            </a:r>
          </a:p>
          <a:p>
            <a:pPr indent="-384048">
              <a:spcAft>
                <a:spcPts val="1000"/>
              </a:spcAft>
              <a:buSzPct val="12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Working on ground level when work is going on overhead.</a:t>
            </a:r>
          </a:p>
          <a:p>
            <a:pPr marL="76200" lvl="0" indent="0" algn="l" rtl="0">
              <a:lnSpc>
                <a:spcPct val="150000"/>
              </a:lnSpc>
              <a:spcBef>
                <a:spcPts val="0"/>
              </a:spcBef>
              <a:spcAft>
                <a:spcPts val="0"/>
              </a:spcAft>
              <a:buSzPts val="24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45</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992663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When to Use Hard Hats (continued)</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Working in any area or enclosure where headroom is insufficient.</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Working at all sites where construction work is in progress.</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any posted area requiring hard hats, or when otherwise required by law.</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While walking/working alongside major roads/highways to protect against flying objects.</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While loading/unloading or moving supplies/materials in or out of vehicles.</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Working aloft in a bucket truck.</a:t>
            </a:r>
          </a:p>
          <a:p>
            <a:pPr indent="-384048">
              <a:spcAft>
                <a:spcPts val="1000"/>
              </a:spcAft>
              <a:buSzPct val="12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there is a potential for head injury.</a:t>
            </a:r>
          </a:p>
          <a:p>
            <a:pPr marL="525780" indent="-342900">
              <a:spcBef>
                <a:spcPts val="400"/>
              </a:spcBef>
              <a:spcAft>
                <a:spcPts val="1000"/>
              </a:spcAft>
              <a:buSzPct val="100000"/>
              <a:buFont typeface="Wingdings" panose="05000000000000000000" pitchFamily="2" charset="2"/>
              <a:buChar char="Ø"/>
            </a:pPr>
            <a:endParaRPr lang="en-US" sz="19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lvl="0" indent="-457200" algn="l" rtl="0">
              <a:lnSpc>
                <a:spcPct val="150000"/>
              </a:lnSpc>
              <a:spcBef>
                <a:spcPts val="0"/>
              </a:spcBef>
              <a:spcAft>
                <a:spcPts val="0"/>
              </a:spcAft>
              <a:buSzPts val="2400"/>
              <a:buFont typeface="+mj-lt"/>
              <a:buAutoNum type="alphaUcPeriod"/>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46</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897056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234"/>
            <a:ext cx="8229600" cy="686116"/>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Classes of Hard Hats – Class G</a:t>
            </a:r>
          </a:p>
        </p:txBody>
      </p:sp>
      <p:sp>
        <p:nvSpPr>
          <p:cNvPr id="3" name="Content Placeholder 2"/>
          <p:cNvSpPr>
            <a:spLocks noGrp="1"/>
          </p:cNvSpPr>
          <p:nvPr>
            <p:ph type="body" idx="1"/>
          </p:nvPr>
        </p:nvSpPr>
        <p:spPr>
          <a:xfrm>
            <a:off x="457200" y="1047750"/>
            <a:ext cx="8229600" cy="3657600"/>
          </a:xfrm>
        </p:spPr>
        <p:txBody>
          <a:bodyPr/>
          <a:lstStyle/>
          <a:p>
            <a:pPr>
              <a:buSzPct val="1100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Class G (General)</a:t>
            </a:r>
          </a:p>
          <a:p>
            <a:pPr marL="731520" lvl="1" indent="-274320">
              <a:spcBef>
                <a:spcPts val="0"/>
              </a:spcBef>
              <a:spcAft>
                <a:spcPts val="1000"/>
              </a:spcAft>
              <a:buSzPct val="110000"/>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General service (e.g., building construction, shipbuilding, lumbering, and manufacturing).</a:t>
            </a:r>
          </a:p>
          <a:p>
            <a:pPr marL="731520" lvl="1" indent="-274320">
              <a:spcBef>
                <a:spcPts val="0"/>
              </a:spcBef>
              <a:spcAft>
                <a:spcPts val="1000"/>
              </a:spcAft>
              <a:buSzPct val="110000"/>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Good impact protection.</a:t>
            </a:r>
          </a:p>
          <a:p>
            <a:pPr marL="731520" lvl="1" indent="-274320">
              <a:spcBef>
                <a:spcPts val="0"/>
              </a:spcBef>
              <a:spcAft>
                <a:spcPts val="1000"/>
              </a:spcAft>
              <a:buSzPct val="110000"/>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Limited voltage protection (proof-tested at 2,200 volts).</a:t>
            </a:r>
          </a:p>
        </p:txBody>
      </p:sp>
      <p:pic>
        <p:nvPicPr>
          <p:cNvPr id="7" name="Picture 6" descr="The picture shows workers wearing the correct class of hard hat for the work they are doing." title="Classes of Hard Hats - Glass 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0" y="3333750"/>
            <a:ext cx="1828800" cy="1393372"/>
          </a:xfrm>
          <a:prstGeom prst="rect">
            <a:avLst/>
          </a:prstGeom>
          <a:ln w="12700">
            <a:solidFill>
              <a:schemeClr val="tx1"/>
            </a:solidFill>
          </a:ln>
        </p:spPr>
      </p:pic>
      <p:sp>
        <p:nvSpPr>
          <p:cNvPr id="8" name="TextBox 7"/>
          <p:cNvSpPr txBox="1"/>
          <p:nvPr/>
        </p:nvSpPr>
        <p:spPr>
          <a:xfrm>
            <a:off x="19050" y="4781550"/>
            <a:ext cx="1428750" cy="161583"/>
          </a:xfrm>
          <a:prstGeom prst="rect">
            <a:avLst/>
          </a:prstGeom>
          <a:noFill/>
        </p:spPr>
        <p:txBody>
          <a:bodyPr wrap="square" lIns="68580" tIns="34290" rIns="68580" bIns="34290" rtlCol="0">
            <a:spAutoFit/>
          </a:bodyPr>
          <a:lstStyle/>
          <a:p>
            <a:pPr algn="r"/>
            <a:r>
              <a:rPr lang="en-US" sz="600" dirty="0"/>
              <a:t>Source: OSHA</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47</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TextBox 8"/>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372330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9550"/>
            <a:ext cx="8458200" cy="685800"/>
          </a:xfrm>
        </p:spPr>
        <p:txBody>
          <a:bodyPr anchor="ctr"/>
          <a:lstStyle/>
          <a:p>
            <a:r>
              <a:rPr lang="en-US" sz="4300" dirty="0"/>
              <a:t>Classes of Hard Hats – Class E</a:t>
            </a:r>
          </a:p>
        </p:txBody>
      </p:sp>
      <p:sp>
        <p:nvSpPr>
          <p:cNvPr id="3" name="Content Placeholder 2"/>
          <p:cNvSpPr>
            <a:spLocks noGrp="1"/>
          </p:cNvSpPr>
          <p:nvPr>
            <p:ph type="body" idx="1"/>
          </p:nvPr>
        </p:nvSpPr>
        <p:spPr>
          <a:xfrm>
            <a:off x="3657600" y="971550"/>
            <a:ext cx="5181600" cy="3276600"/>
          </a:xfrm>
        </p:spPr>
        <p:txBody>
          <a:bodyPr>
            <a:noAutofit/>
          </a:bodyPr>
          <a:lstStyle/>
          <a:p>
            <a:pPr>
              <a:spcAft>
                <a:spcPts val="600"/>
              </a:spcAft>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Class E (Electrical)</a:t>
            </a:r>
          </a:p>
          <a:p>
            <a:pPr marL="731520" lvl="1" indent="-274320">
              <a:spcBef>
                <a:spcPts val="0"/>
              </a:spcBef>
              <a:spcAft>
                <a:spcPts val="1000"/>
              </a:spcAft>
              <a:buSzPct val="110000"/>
              <a:buFont typeface="Arial" panose="020B0604020202020204" pitchFamily="34" charset="0"/>
              <a:buChar char="•"/>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Electrical work.</a:t>
            </a:r>
          </a:p>
          <a:p>
            <a:pPr marL="731520" lvl="1" indent="-274320">
              <a:spcBef>
                <a:spcPts val="0"/>
              </a:spcBef>
              <a:spcAft>
                <a:spcPts val="1000"/>
              </a:spcAft>
              <a:buSzPct val="110000"/>
              <a:buFont typeface="Arial" panose="020B0604020202020204" pitchFamily="34" charset="0"/>
              <a:buChar char="•"/>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Protect against falling objects.</a:t>
            </a:r>
          </a:p>
          <a:p>
            <a:pPr marL="731520" lvl="1" indent="-274320">
              <a:spcBef>
                <a:spcPts val="0"/>
              </a:spcBef>
              <a:spcAft>
                <a:spcPts val="1000"/>
              </a:spcAft>
              <a:buSzPct val="110000"/>
              <a:buFont typeface="Arial" panose="020B0604020202020204" pitchFamily="34" charset="0"/>
              <a:buChar char="•"/>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Protect against high-voltage shock/burns (proof-tested at 20,000 volts).</a:t>
            </a:r>
            <a:b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 name="Picture 3" descr="The picture is a Class E hard hat designed for electrical/utility work." title="Classes of Hard Hats - Class E">
            <a:extLst>
              <a:ext uri="{FF2B5EF4-FFF2-40B4-BE49-F238E27FC236}">
                <a16:creationId xmlns:a16="http://schemas.microsoft.com/office/drawing/2014/main" id="{5B1E72C2-7719-44FB-B35F-5EF8B6AE0B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600" y="1047750"/>
            <a:ext cx="3200400" cy="3200400"/>
          </a:xfrm>
          <a:prstGeom prst="rect">
            <a:avLst/>
          </a:prstGeom>
        </p:spPr>
      </p:pic>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48</a:t>
            </a:fld>
            <a:endParaRPr lang="en"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160681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Classes of Hard Hats – Class C</a:t>
            </a:r>
          </a:p>
        </p:txBody>
      </p:sp>
      <p:sp>
        <p:nvSpPr>
          <p:cNvPr id="3" name="Content Placeholder 2"/>
          <p:cNvSpPr>
            <a:spLocks noGrp="1"/>
          </p:cNvSpPr>
          <p:nvPr>
            <p:ph type="body" idx="1"/>
          </p:nvPr>
        </p:nvSpPr>
        <p:spPr>
          <a:xfrm>
            <a:off x="457200" y="1047750"/>
            <a:ext cx="8229600" cy="3033900"/>
          </a:xfrm>
        </p:spPr>
        <p:txBody>
          <a:bodyPr>
            <a:normAutofit/>
          </a:bodyPr>
          <a:lstStyle/>
          <a:p>
            <a:endParaRPr lang="en-US" sz="700" dirty="0"/>
          </a:p>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Class C (Conductive)</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Designed for comfort and breathability.</a:t>
            </a:r>
          </a:p>
          <a:p>
            <a:pPr marL="731520" lvl="1" indent="-274320">
              <a:spcBef>
                <a:spcPts val="0"/>
              </a:spcBef>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Does not protect against electrical hazards.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49</a:t>
            </a:fld>
            <a:endParaRPr lang="en"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pic>
        <p:nvPicPr>
          <p:cNvPr id="6" name="Picture 5" descr="LIFT Safety - DAX Carbon Fiber&lt;br&gt;Full Brim Hardhat - Hard Hat"/>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1539" b="10737"/>
          <a:stretch/>
        </p:blipFill>
        <p:spPr bwMode="auto">
          <a:xfrm>
            <a:off x="1371600" y="2822994"/>
            <a:ext cx="2352675" cy="1828800"/>
          </a:xfrm>
          <a:prstGeom prst="rect">
            <a:avLst/>
          </a:prstGeom>
          <a:noFill/>
          <a:ln>
            <a:noFill/>
          </a:ln>
          <a:extLst>
            <a:ext uri="{53640926-AAD7-44D8-BBD7-CCE9431645EC}">
              <a14:shadowObscured xmlns:a14="http://schemas.microsoft.com/office/drawing/2010/main"/>
            </a:ext>
          </a:extLst>
        </p:spPr>
      </p:pic>
      <p:pic>
        <p:nvPicPr>
          <p:cNvPr id="7" name="Picture 6" descr="LIFT Safety - DAX Carbon Fiber&lt;br&gt;Full Brim Hardhat - Hard Hat"/>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6506" b="16987"/>
          <a:stretch/>
        </p:blipFill>
        <p:spPr bwMode="auto">
          <a:xfrm>
            <a:off x="4800600" y="2876550"/>
            <a:ext cx="2749550" cy="1828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6897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Course Objectives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 Enhance students’ knowledge of the roles of OSHA and NATE.</a:t>
            </a:r>
          </a:p>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2: To provide a course overview video of small cell deployment and highlight the future small cell buildout projections.</a:t>
            </a:r>
          </a:p>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3: Enhance awareness and knowledge of potential small cell hazards and exposures.</a:t>
            </a:r>
          </a:p>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 Provide baseline knowledge of common types of PPE utilized in small cell construction and maintenance.</a:t>
            </a:r>
          </a:p>
          <a:p>
            <a:pPr>
              <a:spcAft>
                <a:spcPts val="6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 Enhance awareness in recognizing and documenting small cell hazards by applying control measures through pre-task planning and job hazard assessment(s). </a:t>
            </a:r>
          </a:p>
          <a:p>
            <a:pPr>
              <a:spcAft>
                <a:spcPts val="600"/>
              </a:spcAft>
              <a:buSzPct val="100000"/>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spcAft>
                <a:spcPts val="600"/>
              </a:spcAft>
              <a:buSzPct val="100000"/>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spcAft>
                <a:spcPts val="600"/>
              </a:spcAft>
              <a:buSzPct val="100000"/>
              <a:buNone/>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lvl="0" indent="-381000" algn="l" rtl="0">
              <a:spcBef>
                <a:spcPts val="0"/>
              </a:spcBef>
              <a:spcAft>
                <a:spcPts val="0"/>
              </a:spcAft>
              <a:buSzPts val="2400"/>
              <a:buChar char="●"/>
            </a:pPr>
            <a:endParaRPr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5</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9248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13349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animEffect transition="in" filter="fade">
                                      <p:cBhvr>
                                        <p:cTn id="7" dur="500"/>
                                        <p:tgtEl>
                                          <p:spTgt spid="1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
                                            <p:txEl>
                                              <p:pRg st="1" end="1"/>
                                            </p:txEl>
                                          </p:spTgt>
                                        </p:tgtEl>
                                        <p:attrNameLst>
                                          <p:attrName>style.visibility</p:attrName>
                                        </p:attrNameLst>
                                      </p:cBhvr>
                                      <p:to>
                                        <p:strVal val="visible"/>
                                      </p:to>
                                    </p:set>
                                    <p:animEffect transition="in" filter="fade">
                                      <p:cBhvr>
                                        <p:cTn id="12" dur="500"/>
                                        <p:tgtEl>
                                          <p:spTgt spid="1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xEl>
                                              <p:pRg st="2" end="2"/>
                                            </p:txEl>
                                          </p:spTgt>
                                        </p:tgtEl>
                                        <p:attrNameLst>
                                          <p:attrName>style.visibility</p:attrName>
                                        </p:attrNameLst>
                                      </p:cBhvr>
                                      <p:to>
                                        <p:strVal val="visible"/>
                                      </p:to>
                                    </p:set>
                                    <p:animEffect transition="in" filter="fade">
                                      <p:cBhvr>
                                        <p:cTn id="17" dur="500"/>
                                        <p:tgtEl>
                                          <p:spTgt spid="1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
                                            <p:txEl>
                                              <p:pRg st="3" end="3"/>
                                            </p:txEl>
                                          </p:spTgt>
                                        </p:tgtEl>
                                        <p:attrNameLst>
                                          <p:attrName>style.visibility</p:attrName>
                                        </p:attrNameLst>
                                      </p:cBhvr>
                                      <p:to>
                                        <p:strVal val="visible"/>
                                      </p:to>
                                    </p:set>
                                    <p:animEffect transition="in" filter="fade">
                                      <p:cBhvr>
                                        <p:cTn id="22" dur="500"/>
                                        <p:tgtEl>
                                          <p:spTgt spid="1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
                                            <p:txEl>
                                              <p:pRg st="4" end="4"/>
                                            </p:txEl>
                                          </p:spTgt>
                                        </p:tgtEl>
                                        <p:attrNameLst>
                                          <p:attrName>style.visibility</p:attrName>
                                        </p:attrNameLst>
                                      </p:cBhvr>
                                      <p:to>
                                        <p:strVal val="visible"/>
                                      </p:to>
                                    </p:set>
                                    <p:animEffect transition="in" filter="fade">
                                      <p:cBhvr>
                                        <p:cTn id="27" dur="500"/>
                                        <p:tgtEl>
                                          <p:spTgt spid="1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6858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Determining the Hard Hat Class</a:t>
            </a:r>
          </a:p>
        </p:txBody>
      </p:sp>
      <p:sp>
        <p:nvSpPr>
          <p:cNvPr id="3" name="Content Placeholder 2"/>
          <p:cNvSpPr>
            <a:spLocks noGrp="1"/>
          </p:cNvSpPr>
          <p:nvPr>
            <p:ph type="body" idx="1"/>
          </p:nvPr>
        </p:nvSpPr>
        <p:spPr>
          <a:xfrm>
            <a:off x="457200" y="1047750"/>
            <a:ext cx="7467600" cy="762000"/>
          </a:xfrm>
        </p:spPr>
        <p:txBody>
          <a:bodyPr>
            <a:normAutofit/>
          </a:bodyPr>
          <a:lstStyle/>
          <a:p>
            <a:endParaRPr lang="en-US" sz="700" dirty="0"/>
          </a:p>
          <a:p>
            <a:pPr>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Check the labels to determine the class of hard hat.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50</a:t>
            </a:fld>
            <a:endParaRPr lang="en"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Red arrow pointing to the ANSI/ISEA Z89.1 standard indicating the type and class of the hard hat.&#10;&#10;" title="Determining the Hard Hat Class">
            <a:extLst>
              <a:ext uri="{FF2B5EF4-FFF2-40B4-BE49-F238E27FC236}">
                <a16:creationId xmlns:a16="http://schemas.microsoft.com/office/drawing/2014/main" id="{B812D0BA-D35C-43C5-8465-9057DDFECE7B}"/>
              </a:ext>
            </a:extLst>
          </p:cNvPr>
          <p:cNvPicPr>
            <a:picLocks noChangeAspect="1"/>
          </p:cNvPicPr>
          <p:nvPr/>
        </p:nvPicPr>
        <p:blipFill>
          <a:blip r:embed="rId3">
            <a:clrChange>
              <a:clrFrom>
                <a:srgbClr val="FBFBFB"/>
              </a:clrFrom>
              <a:clrTo>
                <a:srgbClr val="FBFBFB">
                  <a:alpha val="0"/>
                </a:srgbClr>
              </a:clrTo>
            </a:clrChange>
          </a:blip>
          <a:stretch>
            <a:fillRect/>
          </a:stretch>
        </p:blipFill>
        <p:spPr>
          <a:xfrm>
            <a:off x="304800" y="1504950"/>
            <a:ext cx="8668805" cy="3383280"/>
          </a:xfrm>
          <a:prstGeom prst="rect">
            <a:avLst/>
          </a:prstGeom>
        </p:spPr>
      </p:pic>
      <p:cxnSp>
        <p:nvCxnSpPr>
          <p:cNvPr id="9" name="Straight Arrow Connector 8" descr="Red arrow pointing to the standard which lets you know what type and class a hard hat is." title="Determining the Hard Hat Class">
            <a:extLst>
              <a:ext uri="{FF2B5EF4-FFF2-40B4-BE49-F238E27FC236}">
                <a16:creationId xmlns:a16="http://schemas.microsoft.com/office/drawing/2014/main" id="{357B1007-DB7C-4572-A84B-3C05DC9BD1BA}"/>
              </a:ext>
            </a:extLst>
          </p:cNvPr>
          <p:cNvCxnSpPr>
            <a:cxnSpLocks/>
          </p:cNvCxnSpPr>
          <p:nvPr/>
        </p:nvCxnSpPr>
        <p:spPr>
          <a:xfrm>
            <a:off x="1676400" y="1733550"/>
            <a:ext cx="838200" cy="83820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151727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7"/>
          <p:cNvSpPr txBox="1">
            <a:spLocks noChangeArrowheads="1"/>
          </p:cNvSpPr>
          <p:nvPr/>
        </p:nvSpPr>
        <p:spPr bwMode="auto">
          <a:xfrm>
            <a:off x="1152524" y="968573"/>
            <a:ext cx="2276476" cy="307777"/>
          </a:xfrm>
          <a:prstGeom prst="rect">
            <a:avLst/>
          </a:prstGeom>
          <a:noFill/>
          <a:ln w="9525">
            <a:noFill/>
            <a:miter lim="800000"/>
            <a:headEnd/>
            <a:tailEnd/>
          </a:ln>
        </p:spPr>
        <p:txBody>
          <a:bodyPr wrap="square">
            <a:spAutoFit/>
          </a:bodyPr>
          <a:lstStyle/>
          <a:p>
            <a:r>
              <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Types of Eye Protection              </a:t>
            </a:r>
          </a:p>
        </p:txBody>
      </p:sp>
      <p:sp>
        <p:nvSpPr>
          <p:cNvPr id="2" name="Title 1"/>
          <p:cNvSpPr>
            <a:spLocks noGrp="1"/>
          </p:cNvSpPr>
          <p:nvPr>
            <p:ph type="title"/>
          </p:nvPr>
        </p:nvSpPr>
        <p:spPr>
          <a:xfrm>
            <a:off x="304800" y="194250"/>
            <a:ext cx="8382000" cy="5487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Eye Protection</a:t>
            </a:r>
          </a:p>
        </p:txBody>
      </p:sp>
      <p:sp>
        <p:nvSpPr>
          <p:cNvPr id="7" name="Slide Number Placeholder 6"/>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51</a:t>
            </a:fld>
            <a:endParaRPr lang="en"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TextBox 8"/>
          <p:cNvSpPr txBox="1"/>
          <p:nvPr/>
        </p:nvSpPr>
        <p:spPr>
          <a:xfrm>
            <a:off x="4191001" y="1299448"/>
            <a:ext cx="4572000" cy="2975173"/>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sz="15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Wrap around protective eyewear must be worn:</a:t>
            </a:r>
            <a:endPar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lvl="0" indent="-182880">
              <a:spcBef>
                <a:spcPts val="400"/>
              </a:spcBef>
              <a:buClr>
                <a:schemeClr val="accent1"/>
              </a:buClr>
              <a:buFont typeface="Arial" panose="020B0604020202020204"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Whenever working with hand tools.</a:t>
            </a:r>
          </a:p>
          <a:p>
            <a:pPr marL="457200" indent="-182880">
              <a:spcBef>
                <a:spcPts val="400"/>
              </a:spcBef>
              <a:buClr>
                <a:schemeClr val="accent1"/>
              </a:buClr>
              <a:buFont typeface="Arial" panose="020B0604020202020204"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While walking/working alongside roads/highways to protect against flying objects.</a:t>
            </a:r>
          </a:p>
          <a:p>
            <a:pPr marL="274320" indent="-285750">
              <a:spcBef>
                <a:spcPts val="400"/>
              </a:spcBef>
              <a:buClr>
                <a:schemeClr val="accent1"/>
              </a:buClr>
              <a:buFont typeface="Wingdings" panose="05000000000000000000" pitchFamily="2" charset="2"/>
              <a:buChar char="Ø"/>
            </a:pPr>
            <a:r>
              <a:rPr lang="en-US" sz="15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Impact type safety goggles must be worn:</a:t>
            </a:r>
          </a:p>
          <a:p>
            <a:pPr marL="457200" indent="-182880">
              <a:spcBef>
                <a:spcPts val="400"/>
              </a:spcBef>
              <a:buClr>
                <a:schemeClr val="accent1"/>
              </a:buClr>
              <a:buFont typeface="Arial"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Overhead work with loose material.</a:t>
            </a:r>
          </a:p>
          <a:p>
            <a:pPr marL="457200" indent="-182880">
              <a:spcBef>
                <a:spcPts val="400"/>
              </a:spcBef>
              <a:buClr>
                <a:schemeClr val="accent1"/>
              </a:buClr>
              <a:buFont typeface="Arial"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Using compressed air.</a:t>
            </a:r>
          </a:p>
          <a:p>
            <a:pPr marL="457200" indent="-182880">
              <a:spcBef>
                <a:spcPts val="400"/>
              </a:spcBef>
              <a:buClr>
                <a:schemeClr val="accent1"/>
              </a:buClr>
              <a:buFont typeface="Arial"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Whenever in close proximity to others performing above operations.</a:t>
            </a:r>
          </a:p>
          <a:p>
            <a:pPr marL="274320">
              <a:spcBef>
                <a:spcPts val="400"/>
              </a:spcBef>
              <a:buClr>
                <a:schemeClr val="accent1"/>
              </a:buClr>
            </a:pPr>
            <a:endPar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15" name="Table 14" descr="Table shows different types of eye protection." title="Eye Protection"/>
          <p:cNvGraphicFramePr>
            <a:graphicFrameLocks noGrp="1"/>
          </p:cNvGraphicFramePr>
          <p:nvPr>
            <p:extLst>
              <p:ext uri="{D42A27DB-BD31-4B8C-83A1-F6EECF244321}">
                <p14:modId xmlns:p14="http://schemas.microsoft.com/office/powerpoint/2010/main" val="1680856415"/>
              </p:ext>
            </p:extLst>
          </p:nvPr>
        </p:nvGraphicFramePr>
        <p:xfrm>
          <a:off x="357326" y="1328007"/>
          <a:ext cx="3605074" cy="2640911"/>
        </p:xfrm>
        <a:graphic>
          <a:graphicData uri="http://schemas.openxmlformats.org/drawingml/2006/table">
            <a:tbl>
              <a:tblPr firstRow="1" bandRow="1">
                <a:tableStyleId>{5C22544A-7EE6-4342-B048-85BDC9FD1C3A}</a:tableStyleId>
              </a:tblPr>
              <a:tblGrid>
                <a:gridCol w="2071630">
                  <a:extLst>
                    <a:ext uri="{9D8B030D-6E8A-4147-A177-3AD203B41FA5}">
                      <a16:colId xmlns:a16="http://schemas.microsoft.com/office/drawing/2014/main" val="20000"/>
                    </a:ext>
                  </a:extLst>
                </a:gridCol>
                <a:gridCol w="1533444">
                  <a:extLst>
                    <a:ext uri="{9D8B030D-6E8A-4147-A177-3AD203B41FA5}">
                      <a16:colId xmlns:a16="http://schemas.microsoft.com/office/drawing/2014/main" val="20001"/>
                    </a:ext>
                  </a:extLst>
                </a:gridCol>
              </a:tblGrid>
              <a:tr h="0">
                <a:tc>
                  <a:txBody>
                    <a:bodyPr/>
                    <a:lstStyle/>
                    <a:p>
                      <a:pPr algn="ctr"/>
                      <a:endParaRPr lang="en-US" sz="100" dirty="0"/>
                    </a:p>
                  </a:txBody>
                  <a:tcPr marT="34290" marB="34290"/>
                </a:tc>
                <a:tc>
                  <a:txBody>
                    <a:bodyPr/>
                    <a:lstStyle/>
                    <a:p>
                      <a:pPr algn="ctr"/>
                      <a:endParaRPr lang="en-US" sz="100" dirty="0"/>
                    </a:p>
                  </a:txBody>
                  <a:tcPr marT="34290" marB="34290"/>
                </a:tc>
                <a:extLst>
                  <a:ext uri="{0D108BD9-81ED-4DB2-BD59-A6C34878D82A}">
                    <a16:rowId xmlns:a16="http://schemas.microsoft.com/office/drawing/2014/main" val="10000"/>
                  </a:ext>
                </a:extLst>
              </a:tr>
              <a:tr h="6421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2">
                              <a:lumMod val="75000"/>
                            </a:schemeClr>
                          </a:solidFill>
                        </a:rPr>
                        <a:t>Protective Eyewear</a:t>
                      </a:r>
                    </a:p>
                    <a:p>
                      <a:pPr algn="ctr"/>
                      <a:endParaRPr lang="en-US" sz="1100" dirty="0">
                        <a:solidFill>
                          <a:schemeClr val="accent2">
                            <a:lumMod val="75000"/>
                          </a:schemeClr>
                        </a:solidFill>
                      </a:endParaRPr>
                    </a:p>
                  </a:txBody>
                  <a:tcPr marT="34290" marB="34290" anchor="ctr"/>
                </a:tc>
                <a:tc>
                  <a:txBody>
                    <a:bodyPr/>
                    <a:lstStyle/>
                    <a:p>
                      <a:endParaRPr lang="en-US" sz="1100" dirty="0"/>
                    </a:p>
                  </a:txBody>
                  <a:tcPr marT="34290" marB="34290"/>
                </a:tc>
                <a:extLst>
                  <a:ext uri="{0D108BD9-81ED-4DB2-BD59-A6C34878D82A}">
                    <a16:rowId xmlns:a16="http://schemas.microsoft.com/office/drawing/2014/main" val="10001"/>
                  </a:ext>
                </a:extLst>
              </a:tr>
              <a:tr h="650908">
                <a:tc>
                  <a:txBody>
                    <a:bodyPr/>
                    <a:lstStyle/>
                    <a:p>
                      <a:pPr algn="ctr"/>
                      <a:r>
                        <a:rPr lang="en-US" sz="1100" b="1" dirty="0">
                          <a:solidFill>
                            <a:schemeClr val="accent2">
                              <a:lumMod val="75000"/>
                            </a:schemeClr>
                          </a:solidFill>
                        </a:rPr>
                        <a:t>Splash Proof Goggles</a:t>
                      </a:r>
                    </a:p>
                  </a:txBody>
                  <a:tcPr marT="34290" marB="34290" anchor="ctr"/>
                </a:tc>
                <a:tc>
                  <a:txBody>
                    <a:bodyPr/>
                    <a:lstStyle/>
                    <a:p>
                      <a:endParaRPr lang="en-US" sz="1100" dirty="0"/>
                    </a:p>
                  </a:txBody>
                  <a:tcPr marT="34290" marB="34290"/>
                </a:tc>
                <a:extLst>
                  <a:ext uri="{0D108BD9-81ED-4DB2-BD59-A6C34878D82A}">
                    <a16:rowId xmlns:a16="http://schemas.microsoft.com/office/drawing/2014/main" val="10002"/>
                  </a:ext>
                </a:extLst>
              </a:tr>
              <a:tr h="623501">
                <a:tc>
                  <a:txBody>
                    <a:bodyPr/>
                    <a:lstStyle/>
                    <a:p>
                      <a:pPr algn="ctr"/>
                      <a:r>
                        <a:rPr lang="en-US" sz="1100" b="1" dirty="0">
                          <a:solidFill>
                            <a:schemeClr val="accent2">
                              <a:lumMod val="75000"/>
                            </a:schemeClr>
                          </a:solidFill>
                        </a:rPr>
                        <a:t>Impact Type Safety Goggles</a:t>
                      </a:r>
                    </a:p>
                  </a:txBody>
                  <a:tcPr marT="34290" marB="34290" anchor="ctr"/>
                </a:tc>
                <a:tc>
                  <a:txBody>
                    <a:bodyPr/>
                    <a:lstStyle/>
                    <a:p>
                      <a:endParaRPr lang="en-US" sz="1100" dirty="0"/>
                    </a:p>
                  </a:txBody>
                  <a:tcPr marT="34290" marB="34290"/>
                </a:tc>
                <a:extLst>
                  <a:ext uri="{0D108BD9-81ED-4DB2-BD59-A6C34878D82A}">
                    <a16:rowId xmlns:a16="http://schemas.microsoft.com/office/drawing/2014/main" val="10003"/>
                  </a:ext>
                </a:extLst>
              </a:tr>
              <a:tr h="6303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accent2">
                              <a:lumMod val="75000"/>
                            </a:schemeClr>
                          </a:solidFill>
                        </a:rPr>
                        <a:t>Face Shield</a:t>
                      </a:r>
                    </a:p>
                    <a:p>
                      <a:pPr algn="ctr"/>
                      <a:endParaRPr lang="en-US" sz="1100" dirty="0">
                        <a:solidFill>
                          <a:schemeClr val="accent2">
                            <a:lumMod val="75000"/>
                          </a:schemeClr>
                        </a:solidFill>
                      </a:endParaRPr>
                    </a:p>
                  </a:txBody>
                  <a:tcPr marT="34290" marB="34290" anchor="ctr"/>
                </a:tc>
                <a:tc>
                  <a:txBody>
                    <a:bodyPr/>
                    <a:lstStyle/>
                    <a:p>
                      <a:endParaRPr lang="en-US" sz="1100" dirty="0"/>
                    </a:p>
                  </a:txBody>
                  <a:tcPr marT="34290" marB="34290"/>
                </a:tc>
                <a:extLst>
                  <a:ext uri="{0D108BD9-81ED-4DB2-BD59-A6C34878D82A}">
                    <a16:rowId xmlns:a16="http://schemas.microsoft.com/office/drawing/2014/main" val="10004"/>
                  </a:ext>
                </a:extLst>
              </a:tr>
            </a:tbl>
          </a:graphicData>
        </a:graphic>
      </p:graphicFrame>
      <p:pic>
        <p:nvPicPr>
          <p:cNvPr id="23" name="Picture 3" descr="Pole_01_10"/>
          <p:cNvPicPr>
            <a:picLocks noChangeAspect="1" noChangeArrowheads="1"/>
          </p:cNvPicPr>
          <p:nvPr/>
        </p:nvPicPr>
        <p:blipFill>
          <a:blip r:embed="rId4" cstate="print"/>
          <a:srcRect l="1543" t="2251" r="2057" b="10500"/>
          <a:stretch>
            <a:fillRect/>
          </a:stretch>
        </p:blipFill>
        <p:spPr bwMode="auto">
          <a:xfrm>
            <a:off x="2559211" y="2705533"/>
            <a:ext cx="1250789" cy="577622"/>
          </a:xfrm>
          <a:prstGeom prst="rect">
            <a:avLst/>
          </a:prstGeom>
          <a:noFill/>
          <a:ln w="9525">
            <a:noFill/>
            <a:miter lim="800000"/>
            <a:headEnd/>
            <a:tailEnd/>
          </a:ln>
        </p:spPr>
      </p:pic>
      <p:pic>
        <p:nvPicPr>
          <p:cNvPr id="24" name="Picture 4" descr="This is a picture of splash proof goggles." title="Eye Protection"/>
          <p:cNvPicPr>
            <a:picLocks noChangeAspect="1" noChangeArrowheads="1"/>
          </p:cNvPicPr>
          <p:nvPr/>
        </p:nvPicPr>
        <p:blipFill rotWithShape="1">
          <a:blip r:embed="rId5">
            <a:duotone>
              <a:prstClr val="black"/>
              <a:schemeClr val="tx2">
                <a:tint val="45000"/>
                <a:satMod val="400000"/>
              </a:schemeClr>
            </a:duotone>
          </a:blip>
          <a:srcRect t="33372"/>
          <a:stretch/>
        </p:blipFill>
        <p:spPr bwMode="auto">
          <a:xfrm>
            <a:off x="2895600" y="2190750"/>
            <a:ext cx="588263" cy="391947"/>
          </a:xfrm>
          <a:prstGeom prst="rect">
            <a:avLst/>
          </a:prstGeom>
          <a:noFill/>
          <a:ln w="9525">
            <a:noFill/>
            <a:miter lim="800000"/>
            <a:headEnd/>
            <a:tailEnd/>
          </a:ln>
        </p:spPr>
      </p:pic>
      <p:pic>
        <p:nvPicPr>
          <p:cNvPr id="25" name="Picture 2" descr="This picture shows protective eyewear (sunglasses)" title="Eye Protection"/>
          <p:cNvPicPr>
            <a:picLocks noChangeAspect="1" noChangeArrowheads="1"/>
          </p:cNvPicPr>
          <p:nvPr/>
        </p:nvPicPr>
        <p:blipFill>
          <a:blip r:embed="rId6"/>
          <a:srcRect/>
          <a:stretch/>
        </p:blipFill>
        <p:spPr bwMode="auto">
          <a:xfrm>
            <a:off x="2769954" y="1443406"/>
            <a:ext cx="820657" cy="569632"/>
          </a:xfrm>
          <a:prstGeom prst="rect">
            <a:avLst/>
          </a:prstGeom>
          <a:noFill/>
          <a:ln w="9525">
            <a:noFill/>
            <a:miter lim="800000"/>
            <a:headEnd/>
            <a:tailEnd/>
          </a:ln>
        </p:spPr>
      </p:pic>
      <p:sp>
        <p:nvSpPr>
          <p:cNvPr id="11" name="TextBox 10"/>
          <p:cNvSpPr txBox="1"/>
          <p:nvPr/>
        </p:nvSpPr>
        <p:spPr>
          <a:xfrm>
            <a:off x="380999" y="4239220"/>
            <a:ext cx="8382001" cy="923330"/>
          </a:xfrm>
          <a:prstGeom prst="rect">
            <a:avLst/>
          </a:prstGeom>
          <a:noFill/>
        </p:spPr>
        <p:txBody>
          <a:bodyPr wrap="square" rtlCol="0">
            <a:spAutoFit/>
          </a:bodyPr>
          <a:lstStyle/>
          <a:p>
            <a:pPr algn="ctr"/>
            <a:r>
              <a:rPr lang="en-US" sz="18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Corrective lenses and ordinary glasses </a:t>
            </a:r>
            <a:r>
              <a:rPr lang="en-US" sz="1800" b="1" u="sng"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do not </a:t>
            </a:r>
            <a:r>
              <a:rPr lang="en-US" sz="18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provide the required protection! Protective eye-wear shall conform to ANSI Z87.</a:t>
            </a:r>
          </a:p>
          <a:p>
            <a:pPr lvl="0" algn="ctr"/>
            <a:endParaRPr lang="en-US" sz="18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9" name="Picture 5" descr="This is a picture of a face shield that you attach to a hard hat." title="Eye Protection"/>
          <p:cNvPicPr>
            <a:picLocks noChangeAspect="1" noChangeArrowheads="1"/>
          </p:cNvPicPr>
          <p:nvPr/>
        </p:nvPicPr>
        <p:blipFill>
          <a:blip r:embed="rId7" cstate="print"/>
          <a:srcRect/>
          <a:stretch>
            <a:fillRect/>
          </a:stretch>
        </p:blipFill>
        <p:spPr bwMode="auto">
          <a:xfrm>
            <a:off x="2895600" y="3328838"/>
            <a:ext cx="704385" cy="640080"/>
          </a:xfrm>
          <a:prstGeom prst="rect">
            <a:avLst/>
          </a:prstGeom>
          <a:noFill/>
          <a:ln w="9525">
            <a:noFill/>
            <a:miter lim="800000"/>
            <a:headEnd/>
            <a:tailEnd/>
          </a:ln>
        </p:spPr>
      </p:pic>
      <p:sp>
        <p:nvSpPr>
          <p:cNvPr id="14" name="TextBox 13"/>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custDataLst>
      <p:tags r:id="rId1"/>
    </p:custDataLst>
    <p:extLst>
      <p:ext uri="{BB962C8B-B14F-4D97-AF65-F5344CB8AC3E}">
        <p14:creationId xmlns:p14="http://schemas.microsoft.com/office/powerpoint/2010/main" val="2552289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Eye Protection (continued)</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267116" y="893118"/>
            <a:ext cx="8458200" cy="3962400"/>
          </a:xfrm>
          <a:prstGeom prst="rect">
            <a:avLst/>
          </a:prstGeom>
        </p:spPr>
        <p:txBody>
          <a:bodyPr spcFirstLastPara="1" wrap="square" lIns="0" tIns="0" rIns="0" bIns="0" anchor="t" anchorCtr="0">
            <a:noAutofit/>
          </a:bodyPr>
          <a:lstStyle/>
          <a:p>
            <a:pPr marL="457200" lvl="2" indent="-384048">
              <a:spcBef>
                <a:spcPts val="0"/>
              </a:spcBef>
              <a:spcAft>
                <a:spcPts val="1000"/>
              </a:spcAft>
              <a:buClr>
                <a:schemeClr val="accent1"/>
              </a:buClr>
              <a:buSzPct val="110000"/>
              <a:buFont typeface="Wingdings" panose="05000000000000000000" pitchFamily="2" charset="2"/>
              <a:buChar char="Ø"/>
            </a:pPr>
            <a:r>
              <a:rPr lang="en-US" sz="1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to Use Eye Protection</a:t>
            </a:r>
          </a:p>
          <a:p>
            <a:pPr marL="731520" lvl="2" indent="-274320">
              <a:spcBef>
                <a:spcPts val="0"/>
              </a:spcBef>
              <a:spcAft>
                <a:spcPts val="1000"/>
              </a:spcAft>
              <a:buClr>
                <a:schemeClr val="accent1"/>
              </a:buClr>
              <a:buSzPct val="110000"/>
              <a:buFont typeface="Arial"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exposed to eye or face hazards from flying particles, liquid chemicals, acids, caustic liquids, chemical gas/vapors, light radiation or when using tools.</a:t>
            </a:r>
          </a:p>
          <a:p>
            <a:pPr marL="731520" lvl="2" indent="-274320">
              <a:spcBef>
                <a:spcPts val="0"/>
              </a:spcBef>
              <a:spcAft>
                <a:spcPts val="1000"/>
              </a:spcAft>
              <a:buClr>
                <a:schemeClr val="accent1"/>
              </a:buClr>
              <a:buSzPct val="110000"/>
              <a:buFont typeface="Arial"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performing operations requiring special eye protection, like goggles.</a:t>
            </a:r>
          </a:p>
          <a:p>
            <a:pPr indent="-384048">
              <a:spcAft>
                <a:spcPts val="1000"/>
              </a:spcAft>
              <a:buClr>
                <a:schemeClr val="accent1"/>
              </a:buClr>
              <a:buSzPct val="110000"/>
              <a:buFont typeface="Wingdings" panose="05000000000000000000" pitchFamily="2" charset="2"/>
              <a:buChar char="Ø"/>
            </a:pPr>
            <a:r>
              <a:rPr lang="en-US" sz="1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Reasons for Eye Protection</a:t>
            </a:r>
          </a:p>
          <a:p>
            <a:pPr marL="731520" indent="-274320">
              <a:spcAft>
                <a:spcPts val="1000"/>
              </a:spcAft>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Eye protection is worn to prevent eye injury due to flying objects, particles, </a:t>
            </a:r>
            <a:b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or splashes.</a:t>
            </a:r>
          </a:p>
          <a:p>
            <a:pPr marL="76200" lvl="0" indent="0">
              <a:buNone/>
            </a:pPr>
            <a:endPar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lvl="0" indent="0">
              <a:buNone/>
            </a:pPr>
            <a:endParaRPr lang="en-US"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lvl="0" indent="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52</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
        <p:nvSpPr>
          <p:cNvPr id="6" name="TextBox 5"/>
          <p:cNvSpPr txBox="1"/>
          <p:nvPr/>
        </p:nvSpPr>
        <p:spPr>
          <a:xfrm>
            <a:off x="762000" y="3459599"/>
            <a:ext cx="3581400" cy="1169551"/>
          </a:xfrm>
          <a:prstGeom prst="rect">
            <a:avLst/>
          </a:prstGeom>
          <a:noFill/>
        </p:spPr>
        <p:txBody>
          <a:bodyPr wrap="square" rtlCol="0">
            <a:spAutoFit/>
          </a:bodyPr>
          <a:lstStyle/>
          <a:p>
            <a:r>
              <a:rPr lang="en-US" b="1" i="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Montserrat Light"/>
              </a:rPr>
              <a:t>NOTE</a:t>
            </a:r>
            <a:r>
              <a:rPr lang="en-US" sz="1050" b="1" i="1" dirty="0"/>
              <a:t>: </a:t>
            </a: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Montserrat Light"/>
              </a:rPr>
              <a:t>All safety markings for ANSI Z87.1 safety eyewear typically have Z87 stated on the frame or lenses. This marking requirement includes goggles and face shields as well as safety glasses.</a:t>
            </a:r>
          </a:p>
        </p:txBody>
      </p:sp>
      <p:pic>
        <p:nvPicPr>
          <p:cNvPr id="2" name="Picture 1" descr="NOTE: All safety markings for ANSI Z87.1 safety eyewear typically have Z87 stated on the frame or lenses. This marking requirement includes goggles and face shields as well as safety glasses.&#10;" title="Eye Protection (continued)"/>
          <p:cNvPicPr>
            <a:picLocks noChangeAspect="1"/>
          </p:cNvPicPr>
          <p:nvPr/>
        </p:nvPicPr>
        <p:blipFill>
          <a:blip r:embed="rId3"/>
          <a:stretch>
            <a:fillRect/>
          </a:stretch>
        </p:blipFill>
        <p:spPr>
          <a:xfrm>
            <a:off x="4518339" y="3311242"/>
            <a:ext cx="2373899" cy="1402056"/>
          </a:xfrm>
          <a:prstGeom prst="rect">
            <a:avLst/>
          </a:prstGeom>
        </p:spPr>
      </p:pic>
    </p:spTree>
    <p:extLst>
      <p:ext uri="{BB962C8B-B14F-4D97-AF65-F5344CB8AC3E}">
        <p14:creationId xmlns:p14="http://schemas.microsoft.com/office/powerpoint/2010/main" val="3442627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7"/>
          <p:cNvSpPr txBox="1">
            <a:spLocks noChangeArrowheads="1"/>
          </p:cNvSpPr>
          <p:nvPr/>
        </p:nvSpPr>
        <p:spPr bwMode="auto">
          <a:xfrm>
            <a:off x="228599" y="895350"/>
            <a:ext cx="8620126" cy="3400931"/>
          </a:xfrm>
          <a:prstGeom prst="rect">
            <a:avLst/>
          </a:prstGeom>
          <a:noFill/>
          <a:ln w="9525">
            <a:noFill/>
            <a:miter lim="800000"/>
            <a:headEnd/>
            <a:tailEnd/>
          </a:ln>
        </p:spPr>
        <p:txBody>
          <a:bodyPr wrap="square">
            <a:spAutoFit/>
          </a:bodyPr>
          <a:lstStyle/>
          <a:p>
            <a:pPr marL="73152">
              <a:spcAft>
                <a:spcPts val="600"/>
              </a:spcAft>
              <a:buClr>
                <a:schemeClr val="accent1"/>
              </a:buCl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Gloves are worn to protect the hands from scrapes, cuts, bruises, electrical hazards, and chemicals that can irritate skin.</a:t>
            </a:r>
          </a:p>
          <a:p>
            <a:pPr marL="457200" indent="-384048">
              <a:spcAft>
                <a:spcPts val="600"/>
              </a:spcAft>
              <a:buClr>
                <a:schemeClr val="accent1"/>
              </a:buClr>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Kinds of hand protection and when they should be used:</a:t>
            </a:r>
          </a:p>
          <a:p>
            <a:pPr marL="731520" indent="-274320">
              <a:spcAft>
                <a:spcPts val="600"/>
              </a:spcAft>
              <a:buClr>
                <a:schemeClr val="accent1"/>
              </a:buClr>
              <a:buFont typeface="Arial" pitchFamily="34" charset="0"/>
              <a:buChar char="•"/>
            </a:pPr>
            <a:r>
              <a:rPr lang="en-US" sz="1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Leather Work Gloves</a:t>
            </a: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are used for general hand protection during work, such as handling ladders and line and/or winch.</a:t>
            </a:r>
          </a:p>
          <a:p>
            <a:pPr marL="731520" indent="-274320">
              <a:spcAft>
                <a:spcPts val="600"/>
              </a:spcAft>
              <a:buClr>
                <a:schemeClr val="accent1"/>
              </a:buClr>
              <a:buFont typeface="Arial" pitchFamily="34" charset="0"/>
              <a:buChar char="•"/>
            </a:pPr>
            <a:r>
              <a:rPr lang="en-US" sz="1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Cut Resistant (CR) Gloves </a:t>
            </a: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resist slicing, cutting, and puncture while removing cable sheath.</a:t>
            </a:r>
          </a:p>
          <a:p>
            <a:pPr marL="731520" indent="-274320">
              <a:spcAft>
                <a:spcPts val="600"/>
              </a:spcAft>
              <a:buClr>
                <a:schemeClr val="accent1"/>
              </a:buClr>
              <a:buFont typeface="Arial" pitchFamily="34" charset="0"/>
              <a:buChar char="•"/>
            </a:pPr>
            <a:r>
              <a:rPr lang="en-US" sz="1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Insulating and Leather Protector Gloves</a:t>
            </a: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protect against electric shock. Use when electrical hazards are present. Leather protectors provide protection from punctures and scraping from rough surfaces.</a:t>
            </a:r>
          </a:p>
          <a:p>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solidFill>
                <a:srgbClr val="040404"/>
              </a:solidFill>
            </a:endParaRPr>
          </a:p>
        </p:txBody>
      </p:sp>
      <p:sp>
        <p:nvSpPr>
          <p:cNvPr id="2" name="Title 1"/>
          <p:cNvSpPr>
            <a:spLocks noGrp="1"/>
          </p:cNvSpPr>
          <p:nvPr>
            <p:ph type="title"/>
          </p:nvPr>
        </p:nvSpPr>
        <p:spPr>
          <a:xfrm>
            <a:off x="304800" y="209550"/>
            <a:ext cx="8382000" cy="5334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Hand Protection</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53</a:t>
            </a:fld>
            <a:endParaRPr lang="en"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Picture 4" descr="https://encrypted-tbn0.google.com/images?q=tbn:ANd9GcQfwBAQILNVfpJoQWu3aiQ8AirJNkQIGY6290atUFjD5BjhmZdy"/>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21665" y="3867150"/>
            <a:ext cx="914399" cy="914400"/>
          </a:xfrm>
          <a:prstGeom prst="rect">
            <a:avLst/>
          </a:prstGeom>
          <a:noFill/>
        </p:spPr>
      </p:pic>
      <p:pic>
        <p:nvPicPr>
          <p:cNvPr id="9" name="Picture 10" descr="https://encrypted-tbn1.google.com/images?q=tbn:ANd9GcQiwavcbMcbX1GebwIurnXuI-uvB00QK-EtcTZpnNwUiKAKs8eU"/>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40865" y="3775710"/>
            <a:ext cx="1104544" cy="1005840"/>
          </a:xfrm>
          <a:prstGeom prst="rect">
            <a:avLst/>
          </a:prstGeom>
          <a:noFill/>
        </p:spPr>
      </p:pic>
      <p:pic>
        <p:nvPicPr>
          <p:cNvPr id="10" name="Picture 12" descr="https://encrypted-tbn0.google.com/images?q=tbn:ANd9GcRbi7Xf6bgbN00KQOY1yjzQnvNUaIBciiEx_xKVsR1tKVBRBTiQKQ"/>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96936" y="3867150"/>
            <a:ext cx="1141864" cy="914400"/>
          </a:xfrm>
          <a:prstGeom prst="rect">
            <a:avLst/>
          </a:prstGeom>
          <a:noFill/>
        </p:spPr>
      </p:pic>
      <p:sp>
        <p:nvSpPr>
          <p:cNvPr id="11" name="TextBox 10"/>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custDataLst>
      <p:tags r:id="rId1"/>
    </p:custDataLst>
    <p:extLst>
      <p:ext uri="{BB962C8B-B14F-4D97-AF65-F5344CB8AC3E}">
        <p14:creationId xmlns:p14="http://schemas.microsoft.com/office/powerpoint/2010/main" val="19622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7"/>
          <p:cNvSpPr txBox="1">
            <a:spLocks noChangeArrowheads="1"/>
          </p:cNvSpPr>
          <p:nvPr/>
        </p:nvSpPr>
        <p:spPr bwMode="auto">
          <a:xfrm>
            <a:off x="228599" y="819150"/>
            <a:ext cx="8677276" cy="338554"/>
          </a:xfrm>
          <a:prstGeom prst="rect">
            <a:avLst/>
          </a:prstGeom>
          <a:noFill/>
          <a:ln w="9525">
            <a:noFill/>
            <a:miter lim="800000"/>
            <a:headEnd/>
            <a:tailEnd/>
          </a:ln>
        </p:spPr>
        <p:txBody>
          <a:bodyPr wrap="square">
            <a:spAutoFit/>
          </a:bodyPr>
          <a:lstStyle/>
          <a:p>
            <a:pPr algn="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Your safety footwear protects your feet and ankles from injury. </a:t>
            </a:r>
            <a:endParaRPr lang="en-US" sz="1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67585" name="Object 1" descr="Picture of the characteristics of safety footwear." title="Safety Footwear"/>
          <p:cNvGraphicFramePr>
            <a:graphicFrameLocks noChangeAspect="1"/>
          </p:cNvGraphicFramePr>
          <p:nvPr>
            <p:extLst>
              <p:ext uri="{D42A27DB-BD31-4B8C-83A1-F6EECF244321}">
                <p14:modId xmlns:p14="http://schemas.microsoft.com/office/powerpoint/2010/main" val="3817920966"/>
              </p:ext>
            </p:extLst>
          </p:nvPr>
        </p:nvGraphicFramePr>
        <p:xfrm>
          <a:off x="263105" y="1504950"/>
          <a:ext cx="3664891" cy="2651760"/>
        </p:xfrm>
        <a:graphic>
          <a:graphicData uri="http://schemas.openxmlformats.org/presentationml/2006/ole">
            <mc:AlternateContent xmlns:mc="http://schemas.openxmlformats.org/markup-compatibility/2006">
              <mc:Choice xmlns:v="urn:schemas-microsoft-com:vml" Requires="v">
                <p:oleObj name="Picture" r:id="rId4" imgW="3982212" imgH="4410456" progId="Word.Picture.8">
                  <p:embed/>
                </p:oleObj>
              </mc:Choice>
              <mc:Fallback>
                <p:oleObj name="Picture" r:id="rId4" imgW="3982212" imgH="4410456"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3077"/>
                      <a:stretch>
                        <a:fillRect/>
                      </a:stretch>
                    </p:blipFill>
                    <p:spPr bwMode="auto">
                      <a:xfrm>
                        <a:off x="263105" y="1504950"/>
                        <a:ext cx="3664891" cy="2651760"/>
                      </a:xfrm>
                      <a:prstGeom prst="rect">
                        <a:avLst/>
                      </a:prstGeom>
                      <a:solidFill>
                        <a:schemeClr val="bg1"/>
                      </a:solidFill>
                    </p:spPr>
                  </p:pic>
                </p:oleObj>
              </mc:Fallback>
            </mc:AlternateContent>
          </a:graphicData>
        </a:graphic>
      </p:graphicFrame>
      <p:sp>
        <p:nvSpPr>
          <p:cNvPr id="6" name="Text Box 7"/>
          <p:cNvSpPr txBox="1">
            <a:spLocks noChangeArrowheads="1"/>
          </p:cNvSpPr>
          <p:nvPr/>
        </p:nvSpPr>
        <p:spPr bwMode="auto">
          <a:xfrm>
            <a:off x="3962400" y="1288286"/>
            <a:ext cx="4819651" cy="3493264"/>
          </a:xfrm>
          <a:prstGeom prst="rect">
            <a:avLst/>
          </a:prstGeom>
          <a:noFill/>
          <a:ln w="9525">
            <a:noFill/>
            <a:miter lim="800000"/>
            <a:headEnd/>
            <a:tailEnd/>
          </a:ln>
        </p:spPr>
        <p:txBody>
          <a:bodyPr wrap="square">
            <a:spAutoFit/>
          </a:bodyPr>
          <a:lstStyle/>
          <a:p>
            <a:pPr marL="457200" indent="-384048">
              <a:spcAft>
                <a:spcPts val="600"/>
              </a:spcAft>
              <a:buClr>
                <a:schemeClr val="accent1"/>
              </a:buClr>
              <a:buSzPct val="110000"/>
              <a:buFont typeface="Wingdings" panose="05000000000000000000" pitchFamily="2" charset="2"/>
              <a:buChar char="Ø"/>
            </a:pPr>
            <a:r>
              <a:rPr lang="en-US" sz="16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Characteristics of Safety Footwear</a:t>
            </a:r>
          </a:p>
          <a:p>
            <a:pPr marL="731520" indent="-274320">
              <a:spcAft>
                <a:spcPts val="600"/>
              </a:spcAft>
              <a:buClr>
                <a:schemeClr val="accent1"/>
              </a:buClr>
              <a:buSzPct val="110000"/>
              <a:buFont typeface="Arial"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Footwear that covers the entire foot and ankle with leather uppers or comparable materials.</a:t>
            </a:r>
          </a:p>
          <a:p>
            <a:pPr marL="731520" indent="-274320">
              <a:spcAft>
                <a:spcPts val="600"/>
              </a:spcAft>
              <a:buClr>
                <a:schemeClr val="accent1"/>
              </a:buClr>
              <a:buSzPct val="110000"/>
              <a:buFont typeface="Arial"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Must meet American National Standards Institute (ANSI) Z41, 1999 or American Society for Testing and Materials (ASTM) F2413-05 design criteria for toe protection.</a:t>
            </a:r>
          </a:p>
          <a:p>
            <a:pPr marL="731520" indent="-274320">
              <a:spcAft>
                <a:spcPts val="600"/>
              </a:spcAft>
              <a:buClr>
                <a:schemeClr val="accent1"/>
              </a:buClr>
              <a:buSzPct val="110000"/>
              <a:buFont typeface="Arial"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Well-defined heel with a minimum ½ inch and maximum 1½ inches in height measured from the sole of the boot.</a:t>
            </a:r>
          </a:p>
          <a:p>
            <a:pPr marL="731520" indent="-274320">
              <a:spcAft>
                <a:spcPts val="600"/>
              </a:spcAft>
              <a:buClr>
                <a:schemeClr val="accent1"/>
              </a:buClr>
              <a:buSzPct val="110000"/>
              <a:buFont typeface="Arial"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Steel shank is recommended for arch support.</a:t>
            </a:r>
          </a:p>
          <a:p>
            <a:pPr marL="731520" indent="-274320">
              <a:spcAft>
                <a:spcPts val="600"/>
              </a:spcAft>
              <a:buClr>
                <a:schemeClr val="accent1"/>
              </a:buClr>
              <a:buSzPct val="110000"/>
              <a:buFont typeface="Arial" pitchFamily="34" charset="0"/>
              <a:buChar char="•"/>
            </a:pPr>
            <a:r>
              <a:rPr lang="en-US" sz="1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Selection of a slip resistant sole and heel is recommended.</a:t>
            </a:r>
          </a:p>
        </p:txBody>
      </p:sp>
      <p:sp>
        <p:nvSpPr>
          <p:cNvPr id="2" name="Title 1"/>
          <p:cNvSpPr>
            <a:spLocks noGrp="1"/>
          </p:cNvSpPr>
          <p:nvPr>
            <p:ph type="title"/>
          </p:nvPr>
        </p:nvSpPr>
        <p:spPr>
          <a:xfrm>
            <a:off x="304800" y="194250"/>
            <a:ext cx="8534400" cy="5487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Safety Footwear</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dirty="0"/>
          </a:p>
        </p:txBody>
      </p:sp>
      <p:sp>
        <p:nvSpPr>
          <p:cNvPr id="8" name="TextBox 7"/>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custDataLst>
      <p:tags r:id="rId1"/>
    </p:custDataLst>
    <p:extLst>
      <p:ext uri="{BB962C8B-B14F-4D97-AF65-F5344CB8AC3E}">
        <p14:creationId xmlns:p14="http://schemas.microsoft.com/office/powerpoint/2010/main" val="3294928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38124" y="819150"/>
            <a:ext cx="8524875" cy="3954929"/>
          </a:xfrm>
          <a:prstGeom prst="rect">
            <a:avLst/>
          </a:prstGeom>
          <a:noFill/>
          <a:ln w="9525">
            <a:noFill/>
            <a:miter lim="800000"/>
            <a:headEnd/>
            <a:tailEnd/>
          </a:ln>
        </p:spPr>
        <p:txBody>
          <a:bodyPr wrap="square">
            <a:spAutoFit/>
          </a:bodyPr>
          <a:lstStyle/>
          <a:p>
            <a:pPr marL="457200" indent="-384048">
              <a:spcAft>
                <a:spcPts val="600"/>
              </a:spcAft>
              <a:buClr>
                <a:schemeClr val="accent1"/>
              </a:buClr>
              <a:buFont typeface="Wingdings" panose="05000000000000000000" pitchFamily="2" charset="2"/>
              <a:buChar char="Ø"/>
            </a:pPr>
            <a:r>
              <a:rPr lang="en-US" sz="17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To protect the feet and ankles from injury.</a:t>
            </a:r>
          </a:p>
          <a:p>
            <a:pPr marL="457200" indent="-384048">
              <a:spcAft>
                <a:spcPts val="600"/>
              </a:spcAft>
              <a:buClr>
                <a:schemeClr val="accent1"/>
              </a:buClr>
              <a:buFont typeface="Wingdings" panose="05000000000000000000" pitchFamily="2" charset="2"/>
              <a:buChar char="Ø"/>
            </a:pPr>
            <a:r>
              <a:rPr lang="en-US" sz="17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To prevent punctures, twisted ankles or foot/leg sprains, and slips/trips/falls:</a:t>
            </a:r>
          </a:p>
          <a:p>
            <a:pPr marL="731520" lvl="1" indent="-274320">
              <a:spcAft>
                <a:spcPts val="600"/>
              </a:spcAft>
              <a:buClr>
                <a:schemeClr val="accent1"/>
              </a:buClr>
              <a:buFont typeface="Arial" panose="020B0604020202020204" pitchFamily="34" charset="0"/>
              <a:buChar char="•"/>
            </a:pPr>
            <a:r>
              <a:rPr lang="en-US" sz="17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Look ahead to identify a path clear of hazards.</a:t>
            </a:r>
          </a:p>
          <a:p>
            <a:pPr marL="731520" lvl="1" indent="-274320">
              <a:spcAft>
                <a:spcPts val="600"/>
              </a:spcAft>
              <a:buClr>
                <a:schemeClr val="accent1"/>
              </a:buClr>
              <a:buFont typeface="Arial" panose="020B0604020202020204" pitchFamily="34" charset="0"/>
              <a:buChar char="•"/>
            </a:pPr>
            <a:r>
              <a:rPr lang="en-US" sz="17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Before stepping down or as you walk, identify the condition of the ground.</a:t>
            </a:r>
          </a:p>
          <a:p>
            <a:pPr marL="457200" indent="-384048">
              <a:spcAft>
                <a:spcPts val="600"/>
              </a:spcAft>
              <a:buClr>
                <a:schemeClr val="accent1"/>
              </a:buClr>
              <a:buFont typeface="Wingdings" panose="05000000000000000000" pitchFamily="2" charset="2"/>
              <a:buChar char="Ø"/>
            </a:pPr>
            <a:r>
              <a:rPr lang="en-US" sz="17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To protect you against impacts of up to 75 pounds and crushing forces of up to 2,500 pounds.</a:t>
            </a:r>
          </a:p>
          <a:p>
            <a:pPr marL="457200" indent="-384048">
              <a:spcAft>
                <a:spcPts val="600"/>
              </a:spcAft>
              <a:buClr>
                <a:schemeClr val="accent1"/>
              </a:buClr>
              <a:buFont typeface="Wingdings" panose="05000000000000000000" pitchFamily="2" charset="2"/>
              <a:buChar char="Ø"/>
            </a:pPr>
            <a:r>
              <a:rPr lang="en-US" sz="17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routinely handling materials, tools or equipment weighing 30 pounds or more, e.g. ladders, cable reels, etc. Use toe protected safety footwear meeting ANSI Z41 or ASTM F2413-05 design criteria. Either standard is acceptable.</a:t>
            </a:r>
          </a:p>
          <a:p>
            <a:pPr marL="457200" indent="-384048">
              <a:spcAft>
                <a:spcPts val="600"/>
              </a:spcAft>
              <a:buClr>
                <a:schemeClr val="accent1"/>
              </a:buClr>
              <a:buFont typeface="Wingdings" panose="05000000000000000000" pitchFamily="2" charset="2"/>
              <a:buChar char="Ø"/>
            </a:pPr>
            <a:r>
              <a:rPr lang="en-US" sz="17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climbing rung type ladders (extension, fixed, etc.), consider utilizing footwear that covers the ankle and has a well-defined heel at least ½ inch in height measured from the sole. Selection of a slip resistant sole and heel is recommended.</a:t>
            </a:r>
          </a:p>
        </p:txBody>
      </p:sp>
      <p:sp>
        <p:nvSpPr>
          <p:cNvPr id="2" name="Title 1"/>
          <p:cNvSpPr>
            <a:spLocks noGrp="1"/>
          </p:cNvSpPr>
          <p:nvPr>
            <p:ph type="title"/>
          </p:nvPr>
        </p:nvSpPr>
        <p:spPr>
          <a:xfrm>
            <a:off x="238125" y="194250"/>
            <a:ext cx="8601075" cy="548700"/>
          </a:xfrm>
        </p:spPr>
        <p:txBody>
          <a:bodyPr anchor="ctr"/>
          <a:lstStyle/>
          <a:p>
            <a:r>
              <a:rPr lang="en-US" sz="3600" dirty="0">
                <a:latin typeface="Microsoft Sans Serif" panose="020B0604020202020204" pitchFamily="34" charset="0"/>
                <a:ea typeface="Microsoft Sans Serif" panose="020B0604020202020204" pitchFamily="34" charset="0"/>
                <a:cs typeface="Microsoft Sans Serif" panose="020B0604020202020204" pitchFamily="34" charset="0"/>
              </a:rPr>
              <a:t>When and Why to Wear Safety Footwear</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55</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custDataLst>
      <p:tags r:id="rId1"/>
    </p:custDataLst>
    <p:extLst>
      <p:ext uri="{BB962C8B-B14F-4D97-AF65-F5344CB8AC3E}">
        <p14:creationId xmlns:p14="http://schemas.microsoft.com/office/powerpoint/2010/main" val="2146149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7"/>
          <p:cNvSpPr txBox="1">
            <a:spLocks noChangeArrowheads="1"/>
          </p:cNvSpPr>
          <p:nvPr/>
        </p:nvSpPr>
        <p:spPr bwMode="auto">
          <a:xfrm>
            <a:off x="264243" y="930116"/>
            <a:ext cx="8496299" cy="3677930"/>
          </a:xfrm>
          <a:prstGeom prst="rect">
            <a:avLst/>
          </a:prstGeom>
          <a:noFill/>
          <a:ln w="9525">
            <a:noFill/>
            <a:miter lim="800000"/>
            <a:headEnd/>
            <a:tailEnd/>
          </a:ln>
        </p:spPr>
        <p:txBody>
          <a:bodyPr wrap="square">
            <a:spAutoFit/>
          </a:bodyPr>
          <a:lstStyle/>
          <a:p>
            <a:pPr marL="457200" indent="-384048">
              <a:spcAft>
                <a:spcPts val="600"/>
              </a:spcAft>
              <a:buClr>
                <a:schemeClr val="accent1"/>
              </a:buClr>
              <a:buSzPct val="120000"/>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General Clothing</a:t>
            </a:r>
          </a:p>
          <a:p>
            <a:pPr marL="731520" indent="-274320">
              <a:spcAft>
                <a:spcPts val="600"/>
              </a:spcAft>
              <a:buClr>
                <a:schemeClr val="accent1"/>
              </a:buClr>
              <a:buSzPct val="120000"/>
              <a:buFont typeface="Arial"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Wear comfortable clothes that fit well (</a:t>
            </a: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a:t>
            </a: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loose).</a:t>
            </a:r>
          </a:p>
          <a:p>
            <a:pPr marL="731520" indent="-274320">
              <a:spcAft>
                <a:spcPts val="600"/>
              </a:spcAft>
              <a:buClr>
                <a:schemeClr val="accent1"/>
              </a:buClr>
              <a:buSzPct val="120000"/>
              <a:buFont typeface="Arial"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Do </a:t>
            </a: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a:t>
            </a: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wear jewelry, metal watch bands, or rings.</a:t>
            </a:r>
          </a:p>
          <a:p>
            <a:pPr marL="731520" indent="-274320">
              <a:spcAft>
                <a:spcPts val="600"/>
              </a:spcAft>
              <a:buClr>
                <a:schemeClr val="accent1"/>
              </a:buClr>
              <a:buSzPct val="120000"/>
              <a:buFont typeface="Arial"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Wear clothes suitable for the type of weather.</a:t>
            </a:r>
          </a:p>
          <a:p>
            <a:pPr marL="457200" indent="-384048">
              <a:spcAft>
                <a:spcPts val="600"/>
              </a:spcAft>
              <a:buClr>
                <a:schemeClr val="accent1"/>
              </a:buClr>
              <a:buSzPct val="120000"/>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Shirts</a:t>
            </a:r>
          </a:p>
          <a:p>
            <a:pPr marL="731520" indent="-274320">
              <a:spcAft>
                <a:spcPts val="600"/>
              </a:spcAft>
              <a:buClr>
                <a:schemeClr val="accent1"/>
              </a:buClr>
              <a:buSzPct val="12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Wear long-sleeved shirts, and do </a:t>
            </a: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a:t>
            </a: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roll up the shirt sleeves.</a:t>
            </a:r>
          </a:p>
          <a:p>
            <a:pPr marL="457200" indent="-384048">
              <a:spcAft>
                <a:spcPts val="600"/>
              </a:spcAft>
              <a:buClr>
                <a:schemeClr val="accent1"/>
              </a:buClr>
              <a:buSzPct val="120000"/>
              <a:buFont typeface="Wingdings" panose="05000000000000000000" pitchFamily="2" charset="2"/>
              <a:buChar char="Ø"/>
            </a:pPr>
            <a:r>
              <a:rPr lang="en-US" sz="22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Leg Wear</a:t>
            </a:r>
          </a:p>
          <a:p>
            <a:pPr marL="731520" indent="-274320">
              <a:spcAft>
                <a:spcPts val="600"/>
              </a:spcAft>
              <a:buClr>
                <a:schemeClr val="accent1"/>
              </a:buClr>
              <a:buSzPct val="120000"/>
              <a:buFont typeface="Arial" panose="020B0604020202020204" pitchFamily="34" charset="0"/>
              <a:buChar char="•"/>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Wear long-legged pants, and keep the legs of the pants well down over the ankles.</a:t>
            </a:r>
          </a:p>
        </p:txBody>
      </p:sp>
      <p:sp>
        <p:nvSpPr>
          <p:cNvPr id="2" name="Title 1"/>
          <p:cNvSpPr>
            <a:spLocks noGrp="1"/>
          </p:cNvSpPr>
          <p:nvPr>
            <p:ph type="title"/>
          </p:nvPr>
        </p:nvSpPr>
        <p:spPr>
          <a:xfrm>
            <a:off x="304800" y="209550"/>
            <a:ext cx="8458200" cy="6096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Protective Clothing </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56</a:t>
            </a:fld>
            <a:endParaRPr lang="en"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custDataLst>
      <p:tags r:id="rId1"/>
    </p:custDataLst>
    <p:extLst>
      <p:ext uri="{BB962C8B-B14F-4D97-AF65-F5344CB8AC3E}">
        <p14:creationId xmlns:p14="http://schemas.microsoft.com/office/powerpoint/2010/main" val="617625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Retro-reflective Clothing</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4191000"/>
          </a:xfrm>
          <a:prstGeom prst="rect">
            <a:avLst/>
          </a:prstGeom>
        </p:spPr>
        <p:txBody>
          <a:bodyPr spcFirstLastPara="1" wrap="square" lIns="0" tIns="0" rIns="0" bIns="0" anchor="t" anchorCtr="0">
            <a:noAutofit/>
          </a:bodyPr>
          <a:lstStyle/>
          <a:p>
            <a:pPr marL="76200" lvl="0" indent="0">
              <a:buClr>
                <a:srgbClr val="000000"/>
              </a:buClr>
              <a:buSzPts val="2400"/>
              <a:buFont typeface="Arial"/>
              <a:buNone/>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Retro-reflective clothing is necessary when working in the right-of-way (ROW) or in the vicinity of moving equipment.</a:t>
            </a:r>
          </a:p>
          <a:p>
            <a:pPr marL="76200" lvl="0" indent="0">
              <a:buClr>
                <a:srgbClr val="000000"/>
              </a:buClr>
              <a:buSzPts val="2400"/>
              <a:buFont typeface="Arial"/>
              <a:buNone/>
            </a:pPr>
            <a:endParaRPr lang="en-US" sz="1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lvl="0" indent="-384048">
              <a:spcAft>
                <a:spcPts val="1000"/>
              </a:spcAft>
              <a:buSzPct val="110000"/>
              <a:buFont typeface="Wingdings" panose="05000000000000000000" pitchFamily="2" charset="2"/>
              <a:buChar char="Ø"/>
            </a:pPr>
            <a:r>
              <a:rPr lang="en-US" sz="18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2 Main classes of retro-reflective clothing for ROW use</a:t>
            </a:r>
          </a:p>
          <a:p>
            <a:pPr marL="731520" lvl="1" indent="-274320">
              <a:spcBef>
                <a:spcPts val="0"/>
              </a:spcBef>
              <a:spcAft>
                <a:spcPts val="10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Class 2 – is the minimum requirement for working in the right-of-way during daylight hours.</a:t>
            </a:r>
          </a:p>
          <a:p>
            <a:pPr marL="731520" lvl="1" indent="-274320">
              <a:spcBef>
                <a:spcPts val="0"/>
              </a:spcBef>
              <a:spcAft>
                <a:spcPts val="10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Class 3 – recommended for high-speed roadways and nighttime work.</a:t>
            </a:r>
          </a:p>
          <a:p>
            <a:pPr indent="-384048">
              <a:spcAft>
                <a:spcPts val="1000"/>
              </a:spcAft>
              <a:buSzPct val="110000"/>
              <a:buFont typeface="Wingdings" panose="05000000000000000000" pitchFamily="2" charset="2"/>
              <a:buChar char="Ø"/>
            </a:pPr>
            <a:r>
              <a:rPr lang="en-US" sz="1800" b="1"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3 Types of garments</a:t>
            </a:r>
          </a:p>
          <a:p>
            <a:pPr marL="731520" lvl="1" indent="-274320">
              <a:spcBef>
                <a:spcPts val="0"/>
              </a:spcBef>
              <a:spcAft>
                <a:spcPts val="10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Type O (Off-road)</a:t>
            </a:r>
          </a:p>
          <a:p>
            <a:pPr marL="731520" lvl="1" indent="-274320">
              <a:spcBef>
                <a:spcPts val="0"/>
              </a:spcBef>
              <a:spcAft>
                <a:spcPts val="10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Type R (Roadway)</a:t>
            </a:r>
          </a:p>
          <a:p>
            <a:pPr marL="731520" lvl="1" indent="-274320">
              <a:spcBef>
                <a:spcPts val="0"/>
              </a:spcBef>
              <a:spcAft>
                <a:spcPts val="10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Type P (Fire, Police, EMS)</a:t>
            </a:r>
          </a:p>
          <a:p>
            <a:pPr marL="0" indent="0" algn="ctr">
              <a:buNone/>
            </a:pPr>
            <a:r>
              <a:rPr lang="en-US" sz="1800" b="1" dirty="0">
                <a:solidFill>
                  <a:srgbClr val="00B0F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Small Cell workers typically wear a Type R, Class 2 or 3 garment</a:t>
            </a:r>
          </a:p>
          <a:p>
            <a:pPr marL="457200" lvl="1" indent="0">
              <a:buNone/>
            </a:pP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marL="76200" lvl="0" indent="0">
              <a:buClr>
                <a:srgbClr val="000000"/>
              </a:buClr>
              <a:buSzPts val="2400"/>
              <a:buFont typeface="Arial"/>
              <a:buNone/>
            </a:pP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57</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440533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143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When to Wear Retro-reflective Clothing</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76350"/>
            <a:ext cx="8458200" cy="3581400"/>
          </a:xfrm>
          <a:prstGeom prst="rect">
            <a:avLst/>
          </a:prstGeom>
        </p:spPr>
        <p:txBody>
          <a:bodyPr spcFirstLastPara="1" wrap="square" lIns="0" tIns="0" rIns="0" bIns="0" anchor="t" anchorCtr="0">
            <a:noAutofit/>
          </a:bodyPr>
          <a:lstStyle/>
          <a:p>
            <a:pPr marL="76200" lvl="0" indent="0">
              <a:buClr>
                <a:srgbClr val="000000"/>
              </a:buClr>
              <a:buSzPts val="2400"/>
              <a:buFont typeface="Arial"/>
              <a:buNone/>
            </a:pP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indent="-384048">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Anytime when working in a right-of-way (ROW).</a:t>
            </a:r>
          </a:p>
          <a:p>
            <a:pPr indent="-384048">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When performing duties as a flagger.</a:t>
            </a:r>
          </a:p>
          <a:p>
            <a:pPr indent="-384048">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Whenever working near moving equipment.</a:t>
            </a:r>
          </a:p>
          <a:p>
            <a:pPr lvl="0" indent="-384048">
              <a:spcAft>
                <a:spcPts val="1000"/>
              </a:spcAft>
              <a:buClr>
                <a:srgbClr val="000000"/>
              </a:buClr>
              <a:buSzPts val="2400"/>
              <a:buFont typeface="Arial"/>
              <a:buNone/>
            </a:pPr>
            <a:endPar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58</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488430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4</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5551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Course Objectives (continued)</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 Elevate awareness of traffic control and management processes related to work in the right-of-way (ROW) for small cell deployment and maintenance. </a:t>
            </a:r>
          </a:p>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7: Provide a basic understanding of safe trenching and excavation practices.</a:t>
            </a:r>
          </a:p>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8: Develop a basic understanding of potential electrical hazard identification and control measures.</a:t>
            </a:r>
          </a:p>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9: Discuss basic considerations for working safely with fiber optics.</a:t>
            </a:r>
          </a:p>
          <a:p>
            <a:pPr>
              <a:spcAft>
                <a:spcPts val="6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10: Enhance understanding of hazards associated with working at heights while working in a public ROW.</a:t>
            </a:r>
          </a:p>
          <a:p>
            <a:pPr>
              <a:spcAft>
                <a:spcPts val="600"/>
              </a:spcAft>
              <a:buSzPct val="100000"/>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spcAft>
                <a:spcPts val="600"/>
              </a:spcAft>
              <a:buSzPct val="100000"/>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lvl="0" indent="-381000" algn="l" rtl="0">
              <a:spcBef>
                <a:spcPts val="0"/>
              </a:spcBef>
              <a:spcAft>
                <a:spcPts val="0"/>
              </a:spcAft>
              <a:buSzPts val="2400"/>
              <a:buChar char="●"/>
            </a:pPr>
            <a:endParaRPr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9248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77670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animEffect transition="in" filter="fade">
                                      <p:cBhvr>
                                        <p:cTn id="7" dur="500"/>
                                        <p:tgtEl>
                                          <p:spTgt spid="1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
                                            <p:txEl>
                                              <p:pRg st="1" end="1"/>
                                            </p:txEl>
                                          </p:spTgt>
                                        </p:tgtEl>
                                        <p:attrNameLst>
                                          <p:attrName>style.visibility</p:attrName>
                                        </p:attrNameLst>
                                      </p:cBhvr>
                                      <p:to>
                                        <p:strVal val="visible"/>
                                      </p:to>
                                    </p:set>
                                    <p:animEffect transition="in" filter="fade">
                                      <p:cBhvr>
                                        <p:cTn id="12" dur="500"/>
                                        <p:tgtEl>
                                          <p:spTgt spid="1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xEl>
                                              <p:pRg st="2" end="2"/>
                                            </p:txEl>
                                          </p:spTgt>
                                        </p:tgtEl>
                                        <p:attrNameLst>
                                          <p:attrName>style.visibility</p:attrName>
                                        </p:attrNameLst>
                                      </p:cBhvr>
                                      <p:to>
                                        <p:strVal val="visible"/>
                                      </p:to>
                                    </p:set>
                                    <p:animEffect transition="in" filter="fade">
                                      <p:cBhvr>
                                        <p:cTn id="17" dur="500"/>
                                        <p:tgtEl>
                                          <p:spTgt spid="1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
                                            <p:txEl>
                                              <p:pRg st="3" end="3"/>
                                            </p:txEl>
                                          </p:spTgt>
                                        </p:tgtEl>
                                        <p:attrNameLst>
                                          <p:attrName>style.visibility</p:attrName>
                                        </p:attrNameLst>
                                      </p:cBhvr>
                                      <p:to>
                                        <p:strVal val="visible"/>
                                      </p:to>
                                    </p:set>
                                    <p:animEffect transition="in" filter="fade">
                                      <p:cBhvr>
                                        <p:cTn id="22" dur="500"/>
                                        <p:tgtEl>
                                          <p:spTgt spid="1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
                                            <p:txEl>
                                              <p:pRg st="4" end="4"/>
                                            </p:txEl>
                                          </p:spTgt>
                                        </p:tgtEl>
                                        <p:attrNameLst>
                                          <p:attrName>style.visibility</p:attrName>
                                        </p:attrNameLst>
                                      </p:cBhvr>
                                      <p:to>
                                        <p:strVal val="visible"/>
                                      </p:to>
                                    </p:set>
                                    <p:animEffect transition="in" filter="fade">
                                      <p:cBhvr>
                                        <p:cTn id="27" dur="500"/>
                                        <p:tgtEl>
                                          <p:spTgt spid="1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p:spPr>
        <p:txBody>
          <a:bodyPr spcFirstLastPara="1" wrap="square" lIns="0" tIns="0" rIns="0" bIns="0" anchor="ctr" anchorCtr="0">
            <a:noAutofit/>
          </a:bodyPr>
          <a:lstStyle/>
          <a:p>
            <a:pPr lvl="0"/>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What hard hat class must be worn when working near power lines over 2,200 volts?</a:t>
            </a:r>
            <a:endParaRP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001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Class G</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Class C</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Class E</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Class V</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60</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87784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914400"/>
          </a:xfrm>
          <a:prstGeom prst="rect">
            <a:avLst/>
          </a:prstGeom>
          <a:noFill/>
          <a:ln>
            <a:noFill/>
          </a:ln>
        </p:spPr>
        <p:txBody>
          <a:bodyPr spcFirstLastPara="1" wrap="square" lIns="0" tIns="0" rIns="0" bIns="0" anchor="ctr" anchorCtr="0">
            <a:noAutofit/>
          </a:bodyPr>
          <a:lstStyle/>
          <a:p>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Who must provide and pay for PPE?</a:t>
            </a:r>
            <a:endParaRPr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0477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worker</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OSHA</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employer</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Your significant other</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61</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6553572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81000" y="1668151"/>
            <a:ext cx="84582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Pre-task Planning and Job Hazard Assessment</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803049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381000" y="1352550"/>
            <a:ext cx="8458200" cy="3733800"/>
          </a:xfrm>
          <a:prstGeom prst="rect">
            <a:avLst/>
          </a:prstGeom>
        </p:spPr>
        <p:txBody>
          <a:bodyPr spcFirstLastPara="1" wrap="square" lIns="0" tIns="0" rIns="0" bIns="0" anchor="t" anchorCtr="0">
            <a:noAutofit/>
          </a:bodyPr>
          <a:lstStyle/>
          <a:p>
            <a:pPr marL="76200" lvl="0" indent="0">
              <a:spcAft>
                <a:spcPts val="1000"/>
              </a:spcAft>
              <a:buNone/>
            </a:pPr>
            <a:r>
              <a:rPr lang="en-US" sz="3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This section is designed to enhance awareness of hazards associated with construction and maintenance of small cell networks. A thorough process to define work scope, recognize and document hazards, and develop mitigation measures through pre-task planning and job hazard assessment is the foundation of safe work.</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63</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itle 1"/>
          <p:cNvSpPr>
            <a:spLocks noGrp="1"/>
          </p:cNvSpPr>
          <p:nvPr>
            <p:ph type="title"/>
          </p:nvPr>
        </p:nvSpPr>
        <p:spPr>
          <a:xfrm>
            <a:off x="381000" y="194250"/>
            <a:ext cx="8382000" cy="92970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Pre-task Planning and Job Hazard Assessment</a:t>
            </a: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522379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Job Hazard Assessment (JHA)</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86200" y="971550"/>
            <a:ext cx="4991100" cy="3962400"/>
          </a:xfrm>
          <a:prstGeom prst="rect">
            <a:avLst/>
          </a:prstGeom>
        </p:spPr>
        <p:txBody>
          <a:bodyPr spcFirstLastPara="1" wrap="square" lIns="0" tIns="0" rIns="0" bIns="0" anchor="t" anchorCtr="0">
            <a:noAutofit/>
          </a:bodyPr>
          <a:lstStyle/>
          <a:p>
            <a:pPr indent="-384048">
              <a:spcAft>
                <a:spcPts val="600"/>
              </a:spcAft>
              <a:buSzPct val="110000"/>
              <a:buFont typeface="Wingdings" panose="05000000000000000000" pitchFamily="2" charset="2"/>
              <a:buChar char="Ø"/>
            </a:pPr>
            <a:r>
              <a:rPr lang="en-US" sz="2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Job Hazard Assessment must be conducted to address the potential hazards and methods to mitigate those hazards. </a:t>
            </a:r>
          </a:p>
          <a:p>
            <a:pPr indent="-384048">
              <a:spcAft>
                <a:spcPts val="600"/>
              </a:spcAft>
              <a:buSzPct val="110000"/>
              <a:buFont typeface="Wingdings" panose="05000000000000000000" pitchFamily="2" charset="2"/>
              <a:buChar char="Ø"/>
            </a:pPr>
            <a:r>
              <a:rPr lang="en-US" sz="2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hazard assessment must be updated daily or whenever the tasks, hazards, personnel change during the construction and maintenance processes.</a:t>
            </a:r>
          </a:p>
          <a:p>
            <a:pPr marL="533400" lvl="0" indent="-457200" algn="l" rtl="0">
              <a:lnSpc>
                <a:spcPct val="150000"/>
              </a:lnSpc>
              <a:spcBef>
                <a:spcPts val="0"/>
              </a:spcBef>
              <a:spcAft>
                <a:spcPts val="0"/>
              </a:spcAft>
              <a:buSzPts val="2400"/>
              <a:buFont typeface="+mj-lt"/>
              <a:buAutoNum type="alphaUcPeriod"/>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64</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Content Placeholder 11" descr="Job Hazard Assessment form." title="Job Hazard Assessment">
            <a:extLst>
              <a:ext uri="{FF2B5EF4-FFF2-40B4-BE49-F238E27FC236}">
                <a16:creationId xmlns:a16="http://schemas.microsoft.com/office/drawing/2014/main" id="{EA005536-C874-B841-AF6F-5F752A0D4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895350"/>
            <a:ext cx="3268560" cy="402336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609610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Job Hazard Assessment </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(continued)</a:t>
            </a:r>
            <a:endParaRP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3962400" cy="3200400"/>
          </a:xfrm>
          <a:prstGeom prst="rect">
            <a:avLst/>
          </a:prstGeom>
        </p:spPr>
        <p:txBody>
          <a:bodyPr spcFirstLastPara="1" wrap="square" lIns="0" tIns="0" rIns="0" bIns="0" anchor="t" anchorCtr="0">
            <a:noAutofit/>
          </a:bodyPr>
          <a:lstStyle/>
          <a:p>
            <a:pPr indent="-384048">
              <a:spcAft>
                <a:spcPts val="600"/>
              </a:spcAft>
              <a:buSzPct val="110000"/>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 JHA is used to communicate the job tasks, hazards of the work tasks and control measures to: </a:t>
            </a:r>
          </a:p>
          <a:p>
            <a:pPr marL="731520" lvl="1" indent="-274320">
              <a:spcBef>
                <a:spcPts val="0"/>
              </a:spcBef>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Crewmembers</a:t>
            </a:r>
          </a:p>
          <a:p>
            <a:pPr marL="731520" lvl="1" indent="-274320">
              <a:spcBef>
                <a:spcPts val="0"/>
              </a:spcBef>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Subcontractors</a:t>
            </a:r>
          </a:p>
          <a:p>
            <a:pPr marL="731520" lvl="1" indent="-274320">
              <a:spcBef>
                <a:spcPts val="0"/>
              </a:spcBef>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Customers </a:t>
            </a:r>
          </a:p>
          <a:p>
            <a:pPr marL="731520" lvl="1" indent="-274320">
              <a:spcBef>
                <a:spcPts val="0"/>
              </a:spcBef>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Inspectors</a:t>
            </a:r>
          </a:p>
          <a:p>
            <a:pPr indent="-384048">
              <a:spcAft>
                <a:spcPts val="600"/>
              </a:spcAft>
              <a:buSzPct val="100000"/>
              <a:buFont typeface="Wingdings" panose="05000000000000000000" pitchFamily="2" charset="2"/>
              <a:buChar char="Ø"/>
            </a:pPr>
            <a:endPar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lvl="0" indent="0" algn="l" rtl="0">
              <a:lnSpc>
                <a:spcPct val="150000"/>
              </a:lnSpc>
              <a:spcBef>
                <a:spcPts val="0"/>
              </a:spcBef>
              <a:spcAft>
                <a:spcPts val="0"/>
              </a:spcAft>
              <a:buSzPts val="24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65</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extBox 1"/>
          <p:cNvSpPr txBox="1"/>
          <p:nvPr/>
        </p:nvSpPr>
        <p:spPr>
          <a:xfrm>
            <a:off x="4419600" y="895350"/>
            <a:ext cx="4419600" cy="3662541"/>
          </a:xfrm>
          <a:prstGeom prst="rect">
            <a:avLst/>
          </a:prstGeom>
          <a:noFill/>
        </p:spPr>
        <p:txBody>
          <a:bodyPr wrap="square" rtlCol="0">
            <a:spAutoFit/>
          </a:bodyPr>
          <a:lstStyle/>
          <a:p>
            <a:pPr marL="457200" indent="-384048">
              <a:spcAft>
                <a:spcPts val="600"/>
              </a:spcAft>
              <a:buClr>
                <a:schemeClr val="accent1"/>
              </a:buClr>
              <a:buSzPct val="110000"/>
              <a:buFont typeface="Wingdings" panose="05000000000000000000" pitchFamily="2" charset="2"/>
              <a:buChar char="Ø"/>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JHA must be reviewed by affected employees:</a:t>
            </a:r>
          </a:p>
          <a:p>
            <a:pPr marL="731520" lvl="1" indent="-274320">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Before commencement of work each day.</a:t>
            </a:r>
          </a:p>
          <a:p>
            <a:pPr marL="731520" lvl="1" indent="-274320">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subcontractor arrives.</a:t>
            </a:r>
          </a:p>
          <a:p>
            <a:pPr marL="731520" lvl="1" indent="-274320">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inspector arrives.	</a:t>
            </a:r>
          </a:p>
          <a:p>
            <a:pPr marL="731520" lvl="1" indent="-274320">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customer representative arrives.</a:t>
            </a:r>
          </a:p>
          <a:p>
            <a:pPr marL="731520" lvl="1" indent="-274320">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conditions change.</a:t>
            </a:r>
          </a:p>
          <a:p>
            <a:pPr marL="731520" lvl="1" indent="-274320">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work conditions deviate from the original scope.</a:t>
            </a:r>
          </a:p>
          <a:p>
            <a:pPr marL="731520" lvl="1" indent="-274320">
              <a:spcAft>
                <a:spcPts val="600"/>
              </a:spcAft>
              <a:buClr>
                <a:schemeClr val="accent1"/>
              </a:buClr>
              <a:buSzPct val="110000"/>
              <a:buFont typeface="Arial" panose="020B0604020202020204" pitchFamily="34" charset="0"/>
              <a:buChar char="•"/>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When an unidentified hazard surfaces. </a:t>
            </a:r>
          </a:p>
          <a:p>
            <a:endParaRPr lang="en-US" sz="1600" dirty="0"/>
          </a:p>
        </p:txBody>
      </p:sp>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11601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Scope of Work</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indent="-384048">
              <a:spcAft>
                <a:spcPts val="1000"/>
              </a:spcAft>
              <a:buSzPct val="90000"/>
              <a:buFont typeface="Wingdings" panose="05000000000000000000" pitchFamily="2" charset="2"/>
              <a:buChar char="Ø"/>
            </a:pPr>
            <a:r>
              <a:rPr lang="en-US" sz="3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scope of work is broken down into specific tasks, materials, required equipment, and tools.</a:t>
            </a:r>
          </a:p>
          <a:p>
            <a:pPr indent="-384048">
              <a:spcAft>
                <a:spcPts val="1000"/>
              </a:spcAft>
              <a:buSzPct val="90000"/>
              <a:buFont typeface="Wingdings" panose="05000000000000000000" pitchFamily="2" charset="2"/>
              <a:buChar char="Ø"/>
            </a:pPr>
            <a:r>
              <a:rPr lang="en-US" sz="3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As each component is identified, lists can be made of the known and possible hazards and exposures associated with each respective task.</a:t>
            </a:r>
            <a:endParaRPr lang="en-US" sz="3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66</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5365013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Pre-Job Meeting</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962400" y="971550"/>
            <a:ext cx="4876800" cy="4114800"/>
          </a:xfrm>
          <a:prstGeom prst="rect">
            <a:avLst/>
          </a:prstGeom>
        </p:spPr>
        <p:txBody>
          <a:bodyPr spcFirstLastPara="1" wrap="square" lIns="0" tIns="0" rIns="0" bIns="0" anchor="t" anchorCtr="0">
            <a:noAutofit/>
          </a:bodyPr>
          <a:lstStyle/>
          <a:p>
            <a:pPr indent="-384048">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There should be an initial meeting between as many of the involved parties as possible and may include: </a:t>
            </a:r>
          </a:p>
          <a:p>
            <a:pPr marL="731520" lvl="1" indent="-274320">
              <a:spcBef>
                <a:spcPts val="0"/>
              </a:spcBef>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Building owner(s) </a:t>
            </a:r>
          </a:p>
          <a:p>
            <a:pPr marL="731520" lvl="1" indent="-274320">
              <a:spcBef>
                <a:spcPts val="0"/>
              </a:spcBef>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Engineer </a:t>
            </a:r>
          </a:p>
          <a:p>
            <a:pPr marL="731520" lvl="1" indent="-274320">
              <a:spcBef>
                <a:spcPts val="0"/>
              </a:spcBef>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General contractor and lower tier sub-contractor(s)</a:t>
            </a:r>
          </a:p>
          <a:p>
            <a:pPr marL="731520" lvl="1" indent="-274320">
              <a:spcBef>
                <a:spcPts val="0"/>
              </a:spcBef>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Municipality</a:t>
            </a:r>
          </a:p>
          <a:p>
            <a:pPr marL="731520" lvl="1" indent="-274320">
              <a:spcBef>
                <a:spcPts val="0"/>
              </a:spcBef>
              <a:spcAft>
                <a:spcPts val="600"/>
              </a:spcAft>
              <a:buSzPct val="110000"/>
              <a:buFont typeface="Arial" panose="020B0604020202020204" pitchFamily="34" charset="0"/>
              <a:buChar char="•"/>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Utility</a:t>
            </a:r>
          </a:p>
          <a:p>
            <a:pPr indent="-384048">
              <a:spcAft>
                <a:spcPts val="6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this initial meeting, the attendees shall designate and/or verify each party’s role and responsibilities.</a:t>
            </a:r>
          </a:p>
          <a:p>
            <a:pPr marL="533400" lvl="0" indent="-457200" algn="l" rtl="0">
              <a:lnSpc>
                <a:spcPct val="150000"/>
              </a:lnSpc>
              <a:spcBef>
                <a:spcPts val="0"/>
              </a:spcBef>
              <a:spcAft>
                <a:spcPts val="0"/>
              </a:spcAft>
              <a:buSzPts val="2400"/>
              <a:buFont typeface="+mj-lt"/>
              <a:buAutoNum type="alphaUcPeriod"/>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67</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A person wearing a hat&#10;&#10;Description automatically generated">
            <a:extLst>
              <a:ext uri="{FF2B5EF4-FFF2-40B4-BE49-F238E27FC236}">
                <a16:creationId xmlns:a16="http://schemas.microsoft.com/office/drawing/2014/main" id="{DF0C88E2-DD77-5F49-96C7-3C9D565137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693" y="1962150"/>
            <a:ext cx="3773107" cy="1371600"/>
          </a:xfrm>
          <a:prstGeom prst="rect">
            <a:avLst/>
          </a:prstGeom>
          <a:ln w="12700" cap="sq">
            <a:solidFill>
              <a:schemeClr val="accent2"/>
            </a:solidFill>
            <a:miter lim="800000"/>
          </a:ln>
          <a:effectLst>
            <a:outerShdw blurRad="57150" dist="50800" dir="2700000" algn="tl" rotWithShape="0">
              <a:srgbClr val="000000">
                <a:alpha val="40000"/>
              </a:srgbClr>
            </a:outerShdw>
          </a:effectLst>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330853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Emergency Information</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4876800" y="971550"/>
            <a:ext cx="3962400" cy="3733800"/>
          </a:xfrm>
          <a:prstGeom prst="rect">
            <a:avLst/>
          </a:prstGeom>
        </p:spPr>
        <p:txBody>
          <a:bodyPr spcFirstLastPara="1" wrap="square" lIns="0" tIns="0" rIns="0" bIns="0" anchor="t" anchorCtr="0">
            <a:noAutofit/>
          </a:bodyPr>
          <a:lstStyle/>
          <a:p>
            <a:pPr indent="-384048">
              <a:spcAft>
                <a:spcPts val="600"/>
              </a:spcAft>
              <a:buSzPct val="110000"/>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competent person should ensure emergency information is readily accessible.</a:t>
            </a:r>
          </a:p>
          <a:p>
            <a:pPr indent="-384048">
              <a:spcAft>
                <a:spcPts val="600"/>
              </a:spcAft>
              <a:buSzPct val="110000"/>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information should be verified prior to the commencement of work.</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68</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Content Placeholder 5" descr="A screenshot of a cell phone&#10;&#10;Description automatically generated">
            <a:extLst>
              <a:ext uri="{FF2B5EF4-FFF2-40B4-BE49-F238E27FC236}">
                <a16:creationId xmlns:a16="http://schemas.microsoft.com/office/drawing/2014/main" id="{14508395-A12D-E74F-9DA6-00C5B1F9F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56310"/>
            <a:ext cx="4181623" cy="374904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5404175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Job Hazard Assessment Form</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69</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Content Placeholder 11" descr="Job Hazard Assessment Form" title="Job Hazard Assessment Form">
            <a:extLst>
              <a:ext uri="{FF2B5EF4-FFF2-40B4-BE49-F238E27FC236}">
                <a16:creationId xmlns:a16="http://schemas.microsoft.com/office/drawing/2014/main" id="{93724643-157B-8741-84F0-88124A9BF2D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895350"/>
            <a:ext cx="3342846" cy="41148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824180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Course Objectives (continued)</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11: Understanding of radio frequency emissions, signage, use of a personal protection monitor, and control measures to ensure worker safety.</a:t>
            </a:r>
          </a:p>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12: Develop an understanding of various types of confined spaces and their impact on small deployment and maintenance.</a:t>
            </a:r>
          </a:p>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13: Create awareness of environmental hazards for small cell deployment and maintenance.</a:t>
            </a:r>
          </a:p>
          <a:p>
            <a:pPr>
              <a:spcAft>
                <a:spcPts val="800"/>
              </a:spcAft>
              <a:buSzPct val="10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Section 14: Understand the safety and professional aspects of working in the vicinity of the general public and within the public right-of-way.</a:t>
            </a:r>
          </a:p>
          <a:p>
            <a:pPr>
              <a:spcAft>
                <a:spcPts val="800"/>
              </a:spcAft>
              <a:buSzPct val="100000"/>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spcAft>
                <a:spcPts val="600"/>
              </a:spcAft>
              <a:buSzPct val="100000"/>
              <a:buNone/>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a:spcAft>
                <a:spcPts val="600"/>
              </a:spcAft>
              <a:buSzPct val="100000"/>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lvl="0" indent="-381000" algn="l" rtl="0">
              <a:spcBef>
                <a:spcPts val="0"/>
              </a:spcBef>
              <a:spcAft>
                <a:spcPts val="0"/>
              </a:spcAft>
              <a:buSzPts val="2400"/>
              <a:buChar char="●"/>
            </a:pPr>
            <a:endParaRPr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7</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9248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717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animEffect transition="in" filter="fade">
                                      <p:cBhvr>
                                        <p:cTn id="7" dur="500"/>
                                        <p:tgtEl>
                                          <p:spTgt spid="1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
                                            <p:txEl>
                                              <p:pRg st="1" end="1"/>
                                            </p:txEl>
                                          </p:spTgt>
                                        </p:tgtEl>
                                        <p:attrNameLst>
                                          <p:attrName>style.visibility</p:attrName>
                                        </p:attrNameLst>
                                      </p:cBhvr>
                                      <p:to>
                                        <p:strVal val="visible"/>
                                      </p:to>
                                    </p:set>
                                    <p:animEffect transition="in" filter="fade">
                                      <p:cBhvr>
                                        <p:cTn id="12" dur="500"/>
                                        <p:tgtEl>
                                          <p:spTgt spid="1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
                                            <p:txEl>
                                              <p:pRg st="2" end="2"/>
                                            </p:txEl>
                                          </p:spTgt>
                                        </p:tgtEl>
                                        <p:attrNameLst>
                                          <p:attrName>style.visibility</p:attrName>
                                        </p:attrNameLst>
                                      </p:cBhvr>
                                      <p:to>
                                        <p:strVal val="visible"/>
                                      </p:to>
                                    </p:set>
                                    <p:animEffect transition="in" filter="fade">
                                      <p:cBhvr>
                                        <p:cTn id="17" dur="500"/>
                                        <p:tgtEl>
                                          <p:spTgt spid="1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
                                            <p:txEl>
                                              <p:pRg st="3" end="3"/>
                                            </p:txEl>
                                          </p:spTgt>
                                        </p:tgtEl>
                                        <p:attrNameLst>
                                          <p:attrName>style.visibility</p:attrName>
                                        </p:attrNameLst>
                                      </p:cBhvr>
                                      <p:to>
                                        <p:strVal val="visible"/>
                                      </p:to>
                                    </p:set>
                                    <p:animEffect transition="in" filter="fade">
                                      <p:cBhvr>
                                        <p:cTn id="22" dur="500"/>
                                        <p:tgtEl>
                                          <p:spTgt spid="1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
                                            <p:txEl>
                                              <p:pRg st="5" end="5"/>
                                            </p:txEl>
                                          </p:spTgt>
                                        </p:tgtEl>
                                        <p:attrNameLst>
                                          <p:attrName>style.visibility</p:attrName>
                                        </p:attrNameLst>
                                      </p:cBhvr>
                                      <p:to>
                                        <p:strVal val="visible"/>
                                      </p:to>
                                    </p:set>
                                    <p:animEffect transition="in" filter="fade">
                                      <p:cBhvr>
                                        <p:cTn id="27" dur="500"/>
                                        <p:tgtEl>
                                          <p:spTgt spid="1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81000" y="1668151"/>
            <a:ext cx="84582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5 Activity</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"The Mouse Trap”</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132076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Picture of cheese on bottom left side&#10;http://l.thumbs.canstockphoto.com/canstock4029873.jpg" title="Building a Mouse Trap">
            <a:extLst>
              <a:ext uri="{FF2B5EF4-FFF2-40B4-BE49-F238E27FC236}">
                <a16:creationId xmlns:a16="http://schemas.microsoft.com/office/drawing/2014/main" id="{79F60F4A-A597-4E17-985D-9A0D57989A4A}"/>
              </a:ext>
            </a:extLst>
          </p:cNvPr>
          <p:cNvPicPr>
            <a:picLocks noChangeAspect="1" noChangeArrowheads="1"/>
          </p:cNvPicPr>
          <p:nvPr/>
        </p:nvPicPr>
        <p:blipFill>
          <a:blip r:embed="rId3" cstate="print"/>
          <a:srcRect/>
          <a:stretch>
            <a:fillRect/>
          </a:stretch>
        </p:blipFill>
        <p:spPr bwMode="auto">
          <a:xfrm>
            <a:off x="1274889" y="3086100"/>
            <a:ext cx="2250803" cy="1828800"/>
          </a:xfrm>
          <a:prstGeom prst="rect">
            <a:avLst/>
          </a:prstGeom>
          <a:ln>
            <a:noFill/>
          </a:ln>
          <a:effectLst>
            <a:softEdge rad="112500"/>
          </a:effectLst>
        </p:spPr>
      </p:pic>
      <p:pic>
        <p:nvPicPr>
          <p:cNvPr id="139268" name="Picture 4" descr="Picture of a rat on the bottom right side of slide.&#10;http://www.patenthawk.com/blog_images/rat.jpg" title="Bulding a Mouse Trap">
            <a:extLst>
              <a:ext uri="{FF2B5EF4-FFF2-40B4-BE49-F238E27FC236}">
                <a16:creationId xmlns:a16="http://schemas.microsoft.com/office/drawing/2014/main" id="{B31E646F-614B-4452-BE20-3FC879A0DE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3200400"/>
            <a:ext cx="21145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Slide Number Placeholder 5">
            <a:extLst>
              <a:ext uri="{FF2B5EF4-FFF2-40B4-BE49-F238E27FC236}">
                <a16:creationId xmlns:a16="http://schemas.microsoft.com/office/drawing/2014/main" id="{DB588CB6-1800-4EDD-A018-923034E56ACE}"/>
              </a:ext>
            </a:extLst>
          </p:cNvPr>
          <p:cNvSpPr>
            <a:spLocks noGrp="1"/>
          </p:cNvSpPr>
          <p:nvPr>
            <p:ph type="sldNum"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pPr>
            <a:fld id="{B4F376BF-F27F-421A-9D58-394AE3724E98}" type="slidenum">
              <a:rPr lang="en-US" altLang="en-US" sz="1200">
                <a:solidFill>
                  <a:schemeClr val="bg2"/>
                </a:solidFill>
                <a:latin typeface="Microsoft Sans Serif" panose="020B0604020202020204" pitchFamily="34" charset="0"/>
                <a:ea typeface="Microsoft Sans Serif" panose="020B0604020202020204" pitchFamily="34" charset="0"/>
                <a:cs typeface="Microsoft Sans Serif" panose="020B0604020202020204" pitchFamily="34" charset="0"/>
              </a:rPr>
              <a:pPr eaLnBrk="0" fontAlgn="base" hangingPunct="0">
                <a:spcBef>
                  <a:spcPct val="0"/>
                </a:spcBef>
                <a:spcAft>
                  <a:spcPct val="0"/>
                </a:spcAft>
                <a:buNone/>
              </a:pPr>
              <a:t>71</a:t>
            </a:fld>
            <a:endParaRPr lang="en-US" altLang="en-US" sz="900" dirty="0">
              <a:solidFill>
                <a:schemeClr val="bg2"/>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3012" name="Date Placeholder 3">
            <a:extLst>
              <a:ext uri="{FF2B5EF4-FFF2-40B4-BE49-F238E27FC236}">
                <a16:creationId xmlns:a16="http://schemas.microsoft.com/office/drawing/2014/main" id="{80AAC2B2-534B-4998-BEB7-0370AF45E9B0}"/>
              </a:ext>
            </a:extLst>
          </p:cNvPr>
          <p:cNvSpPr>
            <a:spLocks noGrp="1"/>
          </p:cNvSpPr>
          <p:nvPr>
            <p:ph type="dt" sz="quarter" idx="4294967295"/>
          </p:nvPr>
        </p:nvSpPr>
        <p:spPr bwMode="auto">
          <a:xfrm>
            <a:off x="0" y="4767263"/>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pPr>
            <a:fld id="{58357571-C245-4A47-926F-D85D7EFF342B}" type="datetime1">
              <a:rPr lang="en-US" altLang="en-US" sz="900">
                <a:solidFill>
                  <a:prstClr val="black"/>
                </a:solidFill>
                <a:latin typeface="Arial" panose="020B0604020202020204" pitchFamily="34" charset="0"/>
              </a:rPr>
              <a:pPr eaLnBrk="0" fontAlgn="base" hangingPunct="0">
                <a:spcBef>
                  <a:spcPct val="0"/>
                </a:spcBef>
                <a:spcAft>
                  <a:spcPct val="0"/>
                </a:spcAft>
                <a:buNone/>
              </a:pPr>
              <a:t>1/16/2026</a:t>
            </a:fld>
            <a:endParaRPr lang="en-US" altLang="en-US" sz="900" dirty="0">
              <a:solidFill>
                <a:prstClr val="black"/>
              </a:solidFill>
              <a:latin typeface="Arial" panose="020B0604020202020204" pitchFamily="34" charset="0"/>
            </a:endParaRPr>
          </a:p>
        </p:txBody>
      </p:sp>
      <p:pic>
        <p:nvPicPr>
          <p:cNvPr id="43014" name="Picture 10" descr="Picture of a mouse trap.&#10;http://plutonius.aibrean.com/images/models/mousetrap.jpg" title="How to Build a Mouse Trap">
            <a:extLst>
              <a:ext uri="{FF2B5EF4-FFF2-40B4-BE49-F238E27FC236}">
                <a16:creationId xmlns:a16="http://schemas.microsoft.com/office/drawing/2014/main" id="{D5F9C293-3EB4-41B1-AB9C-57D7731F6479}"/>
              </a:ext>
            </a:extLst>
          </p:cNvPr>
          <p:cNvPicPr>
            <a:picLocks noChangeAspect="1" noChangeArrowheads="1"/>
          </p:cNvPicPr>
          <p:nvPr/>
        </p:nvPicPr>
        <p:blipFill>
          <a:blip r:embed="rId5"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1314450" y="902494"/>
            <a:ext cx="4629150" cy="395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Line Callout 1 (Border and Accent Bar) 28">
            <a:extLst>
              <a:ext uri="{FF2B5EF4-FFF2-40B4-BE49-F238E27FC236}">
                <a16:creationId xmlns:a16="http://schemas.microsoft.com/office/drawing/2014/main" id="{E698BAEA-F5D6-4EBE-A5A4-02751D40628D}"/>
              </a:ext>
            </a:extLst>
          </p:cNvPr>
          <p:cNvSpPr/>
          <p:nvPr/>
        </p:nvSpPr>
        <p:spPr>
          <a:xfrm>
            <a:off x="6057900" y="1083469"/>
            <a:ext cx="1657350" cy="459581"/>
          </a:xfrm>
          <a:prstGeom prst="accentBorderCallout1">
            <a:avLst>
              <a:gd name="adj1" fmla="val 18750"/>
              <a:gd name="adj2" fmla="val -8333"/>
              <a:gd name="adj3" fmla="val 14483"/>
              <a:gd name="adj4" fmla="val -175369"/>
            </a:avLst>
          </a:pr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100" dirty="0">
                <a:solidFill>
                  <a:srgbClr val="002060"/>
                </a:solidFill>
                <a:latin typeface="Arial Rounded MT Bold" pitchFamily="34" charset="0"/>
              </a:rPr>
              <a:t>Base</a:t>
            </a:r>
          </a:p>
        </p:txBody>
      </p:sp>
      <p:sp>
        <p:nvSpPr>
          <p:cNvPr id="30" name="Line Callout 1 (Border and Accent Bar) 29">
            <a:extLst>
              <a:ext uri="{FF2B5EF4-FFF2-40B4-BE49-F238E27FC236}">
                <a16:creationId xmlns:a16="http://schemas.microsoft.com/office/drawing/2014/main" id="{E0DD53B1-1BA8-47A6-BF40-C3FE88077D8F}"/>
              </a:ext>
            </a:extLst>
          </p:cNvPr>
          <p:cNvSpPr/>
          <p:nvPr/>
        </p:nvSpPr>
        <p:spPr>
          <a:xfrm>
            <a:off x="6057900" y="1654969"/>
            <a:ext cx="1657350" cy="459581"/>
          </a:xfrm>
          <a:prstGeom prst="accentBorderCallout1">
            <a:avLst>
              <a:gd name="adj1" fmla="val 18750"/>
              <a:gd name="adj2" fmla="val -8333"/>
              <a:gd name="adj3" fmla="val 12255"/>
              <a:gd name="adj4" fmla="val -186980"/>
            </a:avLst>
          </a:pr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100" dirty="0">
                <a:solidFill>
                  <a:srgbClr val="002060"/>
                </a:solidFill>
                <a:latin typeface="Arial Rounded MT Bold" pitchFamily="34" charset="0"/>
              </a:rPr>
              <a:t>Bait Holder</a:t>
            </a:r>
          </a:p>
        </p:txBody>
      </p:sp>
      <p:sp>
        <p:nvSpPr>
          <p:cNvPr id="31" name="Line Callout 1 (Border and Accent Bar) 30">
            <a:extLst>
              <a:ext uri="{FF2B5EF4-FFF2-40B4-BE49-F238E27FC236}">
                <a16:creationId xmlns:a16="http://schemas.microsoft.com/office/drawing/2014/main" id="{C91BDF3D-48DC-4AFF-B3DD-5AC725FA7DCF}"/>
              </a:ext>
            </a:extLst>
          </p:cNvPr>
          <p:cNvSpPr/>
          <p:nvPr/>
        </p:nvSpPr>
        <p:spPr>
          <a:xfrm>
            <a:off x="6057900" y="2226469"/>
            <a:ext cx="1657350" cy="459581"/>
          </a:xfrm>
          <a:prstGeom prst="accentBorderCallout1">
            <a:avLst>
              <a:gd name="adj1" fmla="val 18750"/>
              <a:gd name="adj2" fmla="val -8333"/>
              <a:gd name="adj3" fmla="val 16710"/>
              <a:gd name="adj4" fmla="val -76275"/>
            </a:avLst>
          </a:pr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100" dirty="0">
                <a:solidFill>
                  <a:srgbClr val="002060"/>
                </a:solidFill>
                <a:latin typeface="Arial Rounded MT Bold" pitchFamily="34" charset="0"/>
              </a:rPr>
              <a:t>Kill Bar</a:t>
            </a:r>
          </a:p>
        </p:txBody>
      </p:sp>
      <p:sp>
        <p:nvSpPr>
          <p:cNvPr id="32" name="Line Callout 1 (Border and Accent Bar) 31">
            <a:extLst>
              <a:ext uri="{FF2B5EF4-FFF2-40B4-BE49-F238E27FC236}">
                <a16:creationId xmlns:a16="http://schemas.microsoft.com/office/drawing/2014/main" id="{4C332BE5-2E2E-4790-9C91-0BE99F114E7B}"/>
              </a:ext>
            </a:extLst>
          </p:cNvPr>
          <p:cNvSpPr/>
          <p:nvPr/>
        </p:nvSpPr>
        <p:spPr>
          <a:xfrm>
            <a:off x="6057900" y="2797969"/>
            <a:ext cx="1657350" cy="459581"/>
          </a:xfrm>
          <a:prstGeom prst="accentBorderCallout1">
            <a:avLst>
              <a:gd name="adj1" fmla="val 18750"/>
              <a:gd name="adj2" fmla="val -8333"/>
              <a:gd name="adj3" fmla="val 14482"/>
              <a:gd name="adj4" fmla="val -104963"/>
            </a:avLst>
          </a:pr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100" dirty="0">
                <a:solidFill>
                  <a:srgbClr val="002060"/>
                </a:solidFill>
                <a:latin typeface="Arial Rounded MT Bold" pitchFamily="34" charset="0"/>
              </a:rPr>
              <a:t>Trigger</a:t>
            </a:r>
          </a:p>
        </p:txBody>
      </p:sp>
      <p:sp>
        <p:nvSpPr>
          <p:cNvPr id="11" name="TextBox 10"/>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
        <p:nvSpPr>
          <p:cNvPr id="12"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Build a Mouse Trap</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3355148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fade">
                                      <p:cBhvr>
                                        <p:cTn id="7" dur="10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668151"/>
            <a:ext cx="8534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Temporary Traffic Control</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417721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Traffic Control Plan</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72934" y="908049"/>
            <a:ext cx="8542466" cy="4025901"/>
          </a:xfrm>
          <a:prstGeom prst="rect">
            <a:avLst/>
          </a:prstGeom>
        </p:spPr>
        <p:txBody>
          <a:bodyPr spcFirstLastPara="1" wrap="square" lIns="0" tIns="0" rIns="0" bIns="0" anchor="t" anchorCtr="0">
            <a:noAutofit/>
          </a:bodyPr>
          <a:lstStyle/>
          <a:p>
            <a:pPr>
              <a:spcAft>
                <a:spcPts val="10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Traffic Control Plan (TCP) is the use of traffic control devices to adequately safeguard and protect employees, pedestrians, motorists, and equipment.</a:t>
            </a:r>
          </a:p>
          <a:p>
            <a:pPr>
              <a:spcAft>
                <a:spcPts val="10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All TCPs must follow jurisdictional requirements and comply with both local and state traffic laws.</a:t>
            </a:r>
          </a:p>
          <a:p>
            <a:pPr>
              <a:spcAft>
                <a:spcPts val="10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TCP must be established prior to the commencement of work and must remain in place until after you have finished the work. Work hours defined within the TCP or based on  jurisdictional or local city requirements. </a:t>
            </a:r>
          </a:p>
          <a:p>
            <a:pPr>
              <a:spcAft>
                <a:spcPts val="10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Ensure trained personnel are executing the plan onsite including all OSHA requirements.</a:t>
            </a:r>
          </a:p>
          <a:p>
            <a:pPr>
              <a:spcAft>
                <a:spcPts val="1000"/>
              </a:spcAft>
              <a:buSzPct val="110000"/>
              <a:buFont typeface="Wingdings" panose="05000000000000000000" pitchFamily="2" charset="2"/>
              <a:buChar char="Ø"/>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addition to a TCP utilize a Job Hazard Analysis (JHA) to help establish a safe work area and emergency safety plan. </a:t>
            </a:r>
          </a:p>
          <a:p>
            <a:pPr marL="76200" indent="0">
              <a:buNone/>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73</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713295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TCP Fundamentals</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0999" y="895349"/>
            <a:ext cx="5370697" cy="3854501"/>
          </a:xfrm>
          <a:prstGeom prst="rect">
            <a:avLst/>
          </a:prstGeom>
        </p:spPr>
        <p:txBody>
          <a:bodyPr spcFirstLastPara="1" wrap="square" lIns="0" tIns="0" rIns="0" bIns="0" anchor="t" anchorCtr="0">
            <a:noAutofit/>
          </a:bodyPr>
          <a:lstStyle/>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Road user and worker safety in temporary traffic control zones is critically important.</a:t>
            </a:r>
          </a:p>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Plans should provide safety for drivers, bicyclists, pedestrians, and workers.</a:t>
            </a:r>
          </a:p>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Road user movement should be inhibited as little as practical.</a:t>
            </a:r>
          </a:p>
          <a:p>
            <a:pPr>
              <a:spcAft>
                <a:spcPts val="10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Drivers, bicyclists, and pedestrians should be guided in a clear and positive manner while approaching and traversing temporary traffic control zones.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74</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4" name="Picture 3" descr="Drawing of traffic control consisting of 4 main areas: Advance warning, transition, activity, termination." title="TCP Fundamentals">
            <a:extLst>
              <a:ext uri="{FF2B5EF4-FFF2-40B4-BE49-F238E27FC236}">
                <a16:creationId xmlns:a16="http://schemas.microsoft.com/office/drawing/2014/main" id="{8C4D7CB7-771A-4996-999A-95FF65119E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1697" y="219753"/>
            <a:ext cx="3071688" cy="4726898"/>
          </a:xfrm>
          <a:prstGeom prst="rect">
            <a:avLst/>
          </a:prstGeom>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0177614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7375-6E0A-4398-B026-046F2A3C69EA}"/>
              </a:ext>
            </a:extLst>
          </p:cNvPr>
          <p:cNvSpPr>
            <a:spLocks noGrp="1"/>
          </p:cNvSpPr>
          <p:nvPr>
            <p:ph type="title"/>
          </p:nvPr>
        </p:nvSpPr>
        <p:spPr>
          <a:xfrm>
            <a:off x="381000" y="133350"/>
            <a:ext cx="7433400" cy="825330"/>
          </a:xfrm>
        </p:spPr>
        <p:txBody>
          <a:bodyPr anchor="ctr"/>
          <a:lstStyle/>
          <a:p>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TCP Example</a:t>
            </a:r>
          </a:p>
        </p:txBody>
      </p:sp>
      <p:sp>
        <p:nvSpPr>
          <p:cNvPr id="4" name="Slide Number Placeholder 3">
            <a:extLst>
              <a:ext uri="{FF2B5EF4-FFF2-40B4-BE49-F238E27FC236}">
                <a16:creationId xmlns:a16="http://schemas.microsoft.com/office/drawing/2014/main" id="{EC8C43DE-8156-4FB0-81FD-AAC458431D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200" smtClean="0">
                <a:latin typeface="Microsoft Sans Serif" panose="020B0604020202020204" pitchFamily="34" charset="0"/>
                <a:ea typeface="Microsoft Sans Serif" panose="020B0604020202020204" pitchFamily="34" charset="0"/>
                <a:cs typeface="Microsoft Sans Serif" panose="020B0604020202020204" pitchFamily="34" charset="0"/>
              </a:rPr>
              <a:t>75</a:t>
            </a:fld>
            <a:endParaRPr lang="en"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Drawing shows an example of a traffic control plan (TCP)." title="Traffic Control Plan - Example">
            <a:extLst>
              <a:ext uri="{FF2B5EF4-FFF2-40B4-BE49-F238E27FC236}">
                <a16:creationId xmlns:a16="http://schemas.microsoft.com/office/drawing/2014/main" id="{38B04BB0-4A24-4A18-BAAD-9314225FAC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908" y="1019708"/>
            <a:ext cx="5830343" cy="3685642"/>
          </a:xfrm>
          <a:prstGeom prst="rect">
            <a:avLst/>
          </a:prstGeom>
        </p:spPr>
      </p:pic>
      <p:pic>
        <p:nvPicPr>
          <p:cNvPr id="7" name="Picture 6" descr="Picture showing the proper signage around a truck." title="Traffic Cotnrol Plan - Example">
            <a:extLst>
              <a:ext uri="{FF2B5EF4-FFF2-40B4-BE49-F238E27FC236}">
                <a16:creationId xmlns:a16="http://schemas.microsoft.com/office/drawing/2014/main" id="{839C19AB-BB90-4B2F-94B2-D259318069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9692" y="2053435"/>
            <a:ext cx="2863002" cy="2194715"/>
          </a:xfrm>
          <a:prstGeom prst="rect">
            <a:avLst/>
          </a:prstGeom>
          <a:ln>
            <a:solidFill>
              <a:schemeClr val="accent2">
                <a:lumMod val="50000"/>
              </a:schemeClr>
            </a:solidFill>
          </a:ln>
        </p:spPr>
      </p:pic>
      <p:sp>
        <p:nvSpPr>
          <p:cNvPr id="10" name="Google Shape;122;p17" descr="Picture of proper signage around a truck." title="Traffic Control Plan - Example">
            <a:extLst>
              <a:ext uri="{FF2B5EF4-FFF2-40B4-BE49-F238E27FC236}">
                <a16:creationId xmlns:a16="http://schemas.microsoft.com/office/drawing/2014/main" id="{6AEF8EB6-CCA6-4F37-8382-EB02A351979B}"/>
              </a:ext>
            </a:extLst>
          </p:cNvPr>
          <p:cNvSpPr txBox="1">
            <a:spLocks noGrp="1"/>
          </p:cNvSpPr>
          <p:nvPr>
            <p:ph type="body" idx="1"/>
          </p:nvPr>
        </p:nvSpPr>
        <p:spPr>
          <a:xfrm>
            <a:off x="6179692" y="1047750"/>
            <a:ext cx="2819400" cy="1006874"/>
          </a:xfrm>
          <a:prstGeom prst="rect">
            <a:avLst/>
          </a:prstGeom>
        </p:spPr>
        <p:txBody>
          <a:bodyPr spcFirstLastPara="1" wrap="square" lIns="0" tIns="0" rIns="0" bIns="0" anchor="t" anchorCtr="0">
            <a:noAutofit/>
          </a:bodyPr>
          <a:lstStyle/>
          <a:p>
            <a:pPr marL="76200" indent="0">
              <a:buNone/>
            </a:pP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Ensure all safety signage and traffic channelizing devices are properly placed per TCP.</a:t>
            </a:r>
          </a:p>
          <a:p>
            <a:pPr>
              <a:buFont typeface="Wingdings" panose="05000000000000000000" pitchFamily="2" charset="2"/>
              <a:buChar char="Ø"/>
            </a:pPr>
            <a:endParaRPr lang="en-US" sz="1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sz="1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sz="11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buNone/>
            </a:pP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buFont typeface="Wingdings" panose="05000000000000000000" pitchFamily="2" charset="2"/>
              <a:buChar char="Ø"/>
            </a:pPr>
            <a:endPar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TextBox 7"/>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766988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Pedestrian Traffic Considerations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971550"/>
            <a:ext cx="5105400" cy="3886200"/>
          </a:xfrm>
          <a:prstGeom prst="rect">
            <a:avLst/>
          </a:prstGeom>
        </p:spPr>
        <p:txBody>
          <a:bodyPr spcFirstLastPara="1" wrap="square" lIns="0" tIns="0" rIns="0" bIns="0" anchor="t" anchorCtr="0">
            <a:noAutofit/>
          </a:bodyPr>
          <a:lstStyle/>
          <a:p>
            <a:pPr indent="-384048">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Determine whether pedestrian flow will affect work zone.</a:t>
            </a:r>
          </a:p>
          <a:p>
            <a:pPr indent="-384048">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Positive guidance.</a:t>
            </a:r>
          </a:p>
          <a:p>
            <a:pPr indent="-384048">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Crossing point to crossing point.</a:t>
            </a:r>
          </a:p>
          <a:p>
            <a:pPr indent="-384048">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ADA compliant.</a:t>
            </a:r>
          </a:p>
          <a:p>
            <a:pPr indent="-384048">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Not exposed to traffic hazards.</a:t>
            </a:r>
          </a:p>
          <a:p>
            <a:pPr indent="-384048">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Walk the site.</a:t>
            </a:r>
          </a:p>
          <a:p>
            <a:pPr indent="-384048">
              <a:spcAft>
                <a:spcPts val="1000"/>
              </a:spcAft>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Does not expose to overhead hazards (dropped objects).</a:t>
            </a:r>
          </a:p>
          <a:p>
            <a:pPr marL="76200" indent="0">
              <a:buNone/>
            </a:pPr>
            <a:endParaRPr lang="en-US" dirty="0">
              <a:solidFill>
                <a:srgbClr val="040404"/>
              </a:solidFill>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76</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Drawing showing paths for pedestrian walkways." title="Pedestrian Traffic Considerations">
            <a:extLst>
              <a:ext uri="{FF2B5EF4-FFF2-40B4-BE49-F238E27FC236}">
                <a16:creationId xmlns:a16="http://schemas.microsoft.com/office/drawing/2014/main" id="{CDEAF9F0-0222-4707-ADCF-5717D6A597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1020150"/>
            <a:ext cx="3254534" cy="3380400"/>
          </a:xfrm>
          <a:prstGeom prst="rect">
            <a:avLst/>
          </a:prstGeom>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176397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TCP Components</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4648200" cy="762000"/>
          </a:xfrm>
          <a:prstGeom prst="rect">
            <a:avLst/>
          </a:prstGeom>
        </p:spPr>
        <p:txBody>
          <a:bodyPr spcFirstLastPara="1" wrap="square" lIns="0" tIns="0" rIns="0" bIns="0" anchor="t" anchorCtr="0">
            <a:noAutofit/>
          </a:bodyPr>
          <a:lstStyle/>
          <a:p>
            <a:pPr>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Advanced warning signs such as work zone signs and guide signs.</a:t>
            </a:r>
          </a:p>
          <a:p>
            <a:pPr lvl="1">
              <a:buFont typeface="Arial" panose="020B0604020202020204" pitchFamily="34" charset="0"/>
              <a:buChar char="•"/>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lvl="1" indent="0">
              <a:buNone/>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lvl="1" indent="0">
              <a:buNone/>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lvl="0" indent="0" algn="l" rtl="0">
              <a:lnSpc>
                <a:spcPct val="150000"/>
              </a:lnSpc>
              <a:spcBef>
                <a:spcPts val="0"/>
              </a:spcBef>
              <a:spcAft>
                <a:spcPts val="0"/>
              </a:spcAft>
              <a:buSzPts val="24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77</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Picture located on right side of slide showing Barricades and Cones for guding and channeling. " title="TCP Components">
            <a:extLst>
              <a:ext uri="{FF2B5EF4-FFF2-40B4-BE49-F238E27FC236}">
                <a16:creationId xmlns:a16="http://schemas.microsoft.com/office/drawing/2014/main" id="{2DCE6EB4-9E62-4F25-A6C4-F6705BF27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058" y="2185332"/>
            <a:ext cx="2007220" cy="1694985"/>
          </a:xfrm>
          <a:prstGeom prst="rect">
            <a:avLst/>
          </a:prstGeom>
        </p:spPr>
      </p:pic>
      <p:pic>
        <p:nvPicPr>
          <p:cNvPr id="10" name="Picture 9" descr="Orange diamond shape warning sign: Utility Work Ahead." title="TCP Components">
            <a:extLst>
              <a:ext uri="{FF2B5EF4-FFF2-40B4-BE49-F238E27FC236}">
                <a16:creationId xmlns:a16="http://schemas.microsoft.com/office/drawing/2014/main" id="{DE2A2AC4-4604-47C4-BDB5-D2CE5732FF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1868" y="1733550"/>
            <a:ext cx="1135478" cy="1127858"/>
          </a:xfrm>
          <a:prstGeom prst="rect">
            <a:avLst/>
          </a:prstGeom>
        </p:spPr>
      </p:pic>
      <p:pic>
        <p:nvPicPr>
          <p:cNvPr id="11" name="Picture 10" descr="Advanced warning signs. Orange diamond shape: Shoulder Work." title="TCP Components">
            <a:extLst>
              <a:ext uri="{FF2B5EF4-FFF2-40B4-BE49-F238E27FC236}">
                <a16:creationId xmlns:a16="http://schemas.microsoft.com/office/drawing/2014/main" id="{78B1D7AC-A733-424A-B17F-176022A70F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2122" y="2922847"/>
            <a:ext cx="1135478" cy="1126607"/>
          </a:xfrm>
          <a:prstGeom prst="rect">
            <a:avLst/>
          </a:prstGeom>
        </p:spPr>
      </p:pic>
      <p:pic>
        <p:nvPicPr>
          <p:cNvPr id="14" name="Picture 13" descr="Advanced warning signs. Orange diamond shape indicating road closed/merge into single lane traffic." title="TCP Components">
            <a:extLst>
              <a:ext uri="{FF2B5EF4-FFF2-40B4-BE49-F238E27FC236}">
                <a16:creationId xmlns:a16="http://schemas.microsoft.com/office/drawing/2014/main" id="{A8AF57B8-E39C-46EF-8018-A505DD22FCEC}"/>
              </a:ext>
            </a:extLst>
          </p:cNvPr>
          <p:cNvPicPr>
            <a:picLocks noChangeAspect="1"/>
          </p:cNvPicPr>
          <p:nvPr/>
        </p:nvPicPr>
        <p:blipFill>
          <a:blip r:embed="rId6"/>
          <a:stretch>
            <a:fillRect/>
          </a:stretch>
        </p:blipFill>
        <p:spPr>
          <a:xfrm>
            <a:off x="2482390" y="1733550"/>
            <a:ext cx="1135478" cy="1135478"/>
          </a:xfrm>
          <a:prstGeom prst="rect">
            <a:avLst/>
          </a:prstGeom>
        </p:spPr>
      </p:pic>
      <p:pic>
        <p:nvPicPr>
          <p:cNvPr id="12" name="Picture 11" descr="Advanced warning signs: Orange diamond shape sign &quot;Right Lane Closed Ahead.&quot;" title="TCP Components">
            <a:extLst>
              <a:ext uri="{FF2B5EF4-FFF2-40B4-BE49-F238E27FC236}">
                <a16:creationId xmlns:a16="http://schemas.microsoft.com/office/drawing/2014/main" id="{E9DCE55B-499F-4274-B365-1DE64E4A9470}"/>
              </a:ext>
            </a:extLst>
          </p:cNvPr>
          <p:cNvPicPr>
            <a:picLocks noChangeAspect="1"/>
          </p:cNvPicPr>
          <p:nvPr/>
        </p:nvPicPr>
        <p:blipFill>
          <a:blip r:embed="rId7">
            <a:alphaModFix/>
          </a:blip>
          <a:stretch>
            <a:fillRect/>
          </a:stretch>
        </p:blipFill>
        <p:spPr>
          <a:xfrm>
            <a:off x="1359188" y="2922221"/>
            <a:ext cx="1135478" cy="1127858"/>
          </a:xfrm>
          <a:prstGeom prst="rect">
            <a:avLst/>
          </a:prstGeom>
        </p:spPr>
      </p:pic>
      <p:sp>
        <p:nvSpPr>
          <p:cNvPr id="18" name="Google Shape;122;p17" descr="Right side picture shows baricades for guiding and channeling." title="TCP Components">
            <a:extLst>
              <a:ext uri="{FF2B5EF4-FFF2-40B4-BE49-F238E27FC236}">
                <a16:creationId xmlns:a16="http://schemas.microsoft.com/office/drawing/2014/main" id="{7DBBC501-F041-40CE-AABE-39E0BE35C27C}"/>
              </a:ext>
            </a:extLst>
          </p:cNvPr>
          <p:cNvSpPr txBox="1">
            <a:spLocks/>
          </p:cNvSpPr>
          <p:nvPr/>
        </p:nvSpPr>
        <p:spPr>
          <a:xfrm>
            <a:off x="5106502" y="895350"/>
            <a:ext cx="3732698" cy="76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a:buSzPct val="110000"/>
              <a:buFont typeface="Wingdings" panose="05000000000000000000" pitchFamily="2" charset="2"/>
              <a:buChar char="Ø"/>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Barricades and cones for guiding and channeling.</a:t>
            </a:r>
          </a:p>
          <a:p>
            <a:pPr lvl="1">
              <a:buFont typeface="Arial" panose="020B0604020202020204" pitchFamily="34" charset="0"/>
              <a:buChar char="•"/>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lvl="1" indent="0">
              <a:buNone/>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lvl="1" indent="0">
              <a:buFont typeface="Montserrat Light"/>
              <a:buNone/>
            </a:pPr>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33400" indent="-457200">
              <a:lnSpc>
                <a:spcPct val="150000"/>
              </a:lnSpc>
              <a:buFont typeface="+mj-lt"/>
              <a:buAutoNum type="alphaUcPeriod"/>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Picture 14" descr="Barricade for guding and channeling." title="TCP Components">
            <a:extLst>
              <a:ext uri="{FF2B5EF4-FFF2-40B4-BE49-F238E27FC236}">
                <a16:creationId xmlns:a16="http://schemas.microsoft.com/office/drawing/2014/main" id="{8CAAAC66-3E75-4D63-AF33-C5948DC508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57800" y="2266950"/>
            <a:ext cx="1074513" cy="1531753"/>
          </a:xfrm>
          <a:prstGeom prst="rect">
            <a:avLst/>
          </a:prstGeom>
        </p:spPr>
      </p:pic>
      <p:sp>
        <p:nvSpPr>
          <p:cNvPr id="16" name="TextBox 1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4840839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TCP Components (continued)</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78</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TextBox 1"/>
          <p:cNvSpPr txBox="1"/>
          <p:nvPr/>
        </p:nvSpPr>
        <p:spPr>
          <a:xfrm>
            <a:off x="2743200" y="971443"/>
            <a:ext cx="5943600" cy="1692771"/>
          </a:xfrm>
          <a:prstGeom prst="rect">
            <a:avLst/>
          </a:prstGeom>
          <a:noFill/>
        </p:spPr>
        <p:txBody>
          <a:bodyPr wrap="square" rtlCol="0">
            <a:spAutoFit/>
          </a:bodyPr>
          <a:lstStyle/>
          <a:p>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Other warning devices such as rotating beacons, strobe lights, arrow boards, flaggers, pedestrian barricades, and vehicle-mounted crash attenuator/cushions – the work vehicle with rotating beacon/strobe lights, when placed properly, can also be used to protect the work area.</a:t>
            </a:r>
          </a:p>
          <a:p>
            <a:endParaRPr lang="en-US" dirty="0"/>
          </a:p>
        </p:txBody>
      </p:sp>
      <p:pic>
        <p:nvPicPr>
          <p:cNvPr id="4" name="Picture 3" descr="Vehicle-mounted flashing lights for directing traffic. " title="TCP Components continued">
            <a:extLst>
              <a:ext uri="{FF2B5EF4-FFF2-40B4-BE49-F238E27FC236}">
                <a16:creationId xmlns:a16="http://schemas.microsoft.com/office/drawing/2014/main" id="{15B23165-6AC6-4B2A-8DEE-F4744F7AA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54645"/>
            <a:ext cx="2131073" cy="1972481"/>
          </a:xfrm>
          <a:prstGeom prst="rect">
            <a:avLst/>
          </a:prstGeom>
        </p:spPr>
      </p:pic>
      <p:pic>
        <p:nvPicPr>
          <p:cNvPr id="6" name="Picture 5" descr="Vehicle-mounted sign indicating lane closed" title="TCP Components continued">
            <a:extLst>
              <a:ext uri="{FF2B5EF4-FFF2-40B4-BE49-F238E27FC236}">
                <a16:creationId xmlns:a16="http://schemas.microsoft.com/office/drawing/2014/main" id="{5C423009-0D46-4A22-B878-B7F6FC34B2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81" y="2727127"/>
            <a:ext cx="2712955" cy="2225233"/>
          </a:xfrm>
          <a:prstGeom prst="rect">
            <a:avLst/>
          </a:prstGeom>
        </p:spPr>
      </p:pic>
      <p:pic>
        <p:nvPicPr>
          <p:cNvPr id="7" name="Picture 6" descr="Sidewalk closed barricades." title="TCP Components continued">
            <a:extLst>
              <a:ext uri="{FF2B5EF4-FFF2-40B4-BE49-F238E27FC236}">
                <a16:creationId xmlns:a16="http://schemas.microsoft.com/office/drawing/2014/main" id="{2548D073-C873-4563-A2A3-37A125F6F7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2292" y="2880729"/>
            <a:ext cx="2609850" cy="1755297"/>
          </a:xfrm>
          <a:prstGeom prst="rect">
            <a:avLst/>
          </a:prstGeom>
          <a:ln>
            <a:solidFill>
              <a:schemeClr val="accent2">
                <a:lumMod val="50000"/>
              </a:schemeClr>
            </a:solidFill>
          </a:ln>
        </p:spPr>
      </p:pic>
      <p:pic>
        <p:nvPicPr>
          <p:cNvPr id="8" name="Picture 7" descr="Sidewalk closed cones and barricade." title="TCP Components continued">
            <a:extLst>
              <a:ext uri="{FF2B5EF4-FFF2-40B4-BE49-F238E27FC236}">
                <a16:creationId xmlns:a16="http://schemas.microsoft.com/office/drawing/2014/main" id="{113B4182-0504-47A7-936F-453FA37CBB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83598" y="2879319"/>
            <a:ext cx="1794891" cy="1749831"/>
          </a:xfrm>
          <a:prstGeom prst="rect">
            <a:avLst/>
          </a:prstGeom>
          <a:ln>
            <a:solidFill>
              <a:schemeClr val="accent2">
                <a:lumMod val="50000"/>
              </a:schemeClr>
            </a:solidFill>
          </a:ln>
        </p:spPr>
      </p:pic>
      <p:sp>
        <p:nvSpPr>
          <p:cNvPr id="10" name="TextBox 9"/>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pic>
        <p:nvPicPr>
          <p:cNvPr id="11" name="Picture 10" descr="Rotating beacon strobe light" title="TCP Components continued"/>
          <p:cNvPicPr/>
          <p:nvPr/>
        </p:nvPicPr>
        <p:blipFill rotWithShape="1">
          <a:blip r:embed="rId7">
            <a:extLst>
              <a:ext uri="{28A0092B-C50C-407E-A947-70E740481C1C}">
                <a14:useLocalDpi xmlns:a14="http://schemas.microsoft.com/office/drawing/2010/main" val="0"/>
              </a:ext>
            </a:extLst>
          </a:blip>
          <a:srcRect l="19907" r="21296"/>
          <a:stretch/>
        </p:blipFill>
        <p:spPr bwMode="auto">
          <a:xfrm>
            <a:off x="7848600" y="3211830"/>
            <a:ext cx="1005840" cy="1188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5852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Vehicle Placement</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1295400"/>
          </a:xfrm>
          <a:prstGeom prst="rect">
            <a:avLst/>
          </a:prstGeom>
        </p:spPr>
        <p:txBody>
          <a:bodyPr spcFirstLastPara="1" wrap="square" lIns="0" tIns="0" rIns="0" bIns="0" anchor="t" anchorCtr="0">
            <a:noAutofit/>
          </a:bodyPr>
          <a:lstStyle/>
          <a:p>
            <a:pPr marL="76200" lvl="0" indent="0">
              <a:spcAft>
                <a:spcPts val="600"/>
              </a:spcAft>
              <a:buNone/>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Place the work vehicle between the work zone and oncoming traffic for protection. Make sure that wherever you position your vehicle, you have enough room to remove equipment and set it temporarily aside. Ensure that your vehicle is properly coned.</a:t>
            </a: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79</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descr="First picture shows correct placement of vehicle on street." title="Vehnicle Placement">
            <a:extLst>
              <a:ext uri="{FF2B5EF4-FFF2-40B4-BE49-F238E27FC236}">
                <a16:creationId xmlns:a16="http://schemas.microsoft.com/office/drawing/2014/main" id="{53110FBC-7ECD-4A17-9B45-BF3F5F5681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762" y="2403498"/>
            <a:ext cx="1923557" cy="2165376"/>
          </a:xfrm>
          <a:prstGeom prst="rect">
            <a:avLst/>
          </a:prstGeom>
          <a:ln>
            <a:solidFill>
              <a:schemeClr val="accent2">
                <a:lumMod val="50000"/>
              </a:schemeClr>
            </a:solidFill>
          </a:ln>
        </p:spPr>
      </p:pic>
      <p:pic>
        <p:nvPicPr>
          <p:cNvPr id="6" name="Picture 5" descr="Far right side photo: sidewalk closed sign." title="Vehnicle Plaement">
            <a:extLst>
              <a:ext uri="{FF2B5EF4-FFF2-40B4-BE49-F238E27FC236}">
                <a16:creationId xmlns:a16="http://schemas.microsoft.com/office/drawing/2014/main" id="{2CE78A4F-5DFD-4B59-BC09-1CB1D6D018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6335" y="2411424"/>
            <a:ext cx="1781445" cy="2165376"/>
          </a:xfrm>
          <a:prstGeom prst="rect">
            <a:avLst/>
          </a:prstGeom>
          <a:ln>
            <a:solidFill>
              <a:schemeClr val="accent2">
                <a:lumMod val="50000"/>
              </a:schemeClr>
            </a:solidFill>
          </a:ln>
        </p:spPr>
      </p:pic>
      <p:pic>
        <p:nvPicPr>
          <p:cNvPr id="7" name="Picture 6" descr="Work vehicle parked in the street with cones around the vehicle." title="Vehicle Placement">
            <a:extLst>
              <a:ext uri="{FF2B5EF4-FFF2-40B4-BE49-F238E27FC236}">
                <a16:creationId xmlns:a16="http://schemas.microsoft.com/office/drawing/2014/main" id="{96B32ED9-9CC5-4514-8C87-3964EFA9D1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42453" y="2411424"/>
            <a:ext cx="1893983" cy="2165376"/>
          </a:xfrm>
          <a:prstGeom prst="rect">
            <a:avLst/>
          </a:prstGeom>
          <a:ln>
            <a:solidFill>
              <a:schemeClr val="accent2">
                <a:lumMod val="50000"/>
              </a:schemeClr>
            </a:solidFill>
          </a:ln>
        </p:spPr>
      </p:pic>
      <p:pic>
        <p:nvPicPr>
          <p:cNvPr id="8" name="Picture 7" descr="Second picture from left - Work vehicle parked in work zone with cones and ribbon surrounding the vehicle." title="Vehicle Placement">
            <a:extLst>
              <a:ext uri="{FF2B5EF4-FFF2-40B4-BE49-F238E27FC236}">
                <a16:creationId xmlns:a16="http://schemas.microsoft.com/office/drawing/2014/main" id="{D5F492CD-9EFA-45E0-BB87-1E2FF3B2E0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9572" y="2403498"/>
            <a:ext cx="1706319" cy="2194560"/>
          </a:xfrm>
          <a:prstGeom prst="rect">
            <a:avLst/>
          </a:prstGeom>
          <a:ln>
            <a:solidFill>
              <a:schemeClr val="accent2">
                <a:lumMod val="50000"/>
              </a:schemeClr>
            </a:solidFill>
          </a:ln>
        </p:spPr>
      </p:pic>
      <p:sp>
        <p:nvSpPr>
          <p:cNvPr id="9" name="TextBox 8"/>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890797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Turning Point Technology</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4114800"/>
          </a:xfrm>
          <a:prstGeom prst="rect">
            <a:avLst/>
          </a:prstGeom>
        </p:spPr>
        <p:txBody>
          <a:bodyPr spcFirstLastPara="1" wrap="square" lIns="0" tIns="0" rIns="0" bIns="0" anchor="t" anchorCtr="0">
            <a:noAutofit/>
          </a:bodyPr>
          <a:lstStyle/>
          <a:p>
            <a:pPr marL="0" indent="0">
              <a:buNone/>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 this training you will utilize Turning Point interactive response software.</a:t>
            </a:r>
          </a:p>
          <a:p>
            <a:endPar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buNone/>
            </a:pPr>
            <a:r>
              <a:rPr lang="en-US" sz="22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You will be asked questions and receive real-time feedback with handheld mobile devices. Results are instantly displayed on the screen and collected in detailed reports to ensure all participants are accounted for.</a:t>
            </a:r>
          </a:p>
          <a:p>
            <a:pPr marL="76200" lvl="0" indent="0" algn="l" rtl="0">
              <a:spcBef>
                <a:spcPts val="0"/>
              </a:spcBef>
              <a:spcAft>
                <a:spcPts val="0"/>
              </a:spcAft>
              <a:buSzPts val="2400"/>
              <a:buNone/>
            </a:pPr>
            <a:endParaRPr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8</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Picture of a responder used by students to respond to questions." title="Turning Point Technolo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1" y="3089910"/>
            <a:ext cx="1324573" cy="1920240"/>
          </a:xfrm>
          <a:prstGeom prst="rect">
            <a:avLst/>
          </a:prstGeom>
        </p:spPr>
      </p:pic>
      <p:sp>
        <p:nvSpPr>
          <p:cNvPr id="6" name="TextBox 5"/>
          <p:cNvSpPr txBox="1"/>
          <p:nvPr/>
        </p:nvSpPr>
        <p:spPr>
          <a:xfrm>
            <a:off x="79248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159304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Channelizing Devices </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80</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Google Shape;122;p17">
            <a:extLst>
              <a:ext uri="{FF2B5EF4-FFF2-40B4-BE49-F238E27FC236}">
                <a16:creationId xmlns:a16="http://schemas.microsoft.com/office/drawing/2014/main" id="{B9029CD6-67D7-47C1-A3E5-301316CBF5DE}"/>
              </a:ext>
            </a:extLst>
          </p:cNvPr>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indent="-384048">
              <a:spcAft>
                <a:spcPts val="600"/>
              </a:spcAft>
              <a:buSzPct val="110000"/>
              <a:buFont typeface="Wingdings" panose="05000000000000000000" pitchFamily="2" charset="2"/>
              <a:buChar char="Ø"/>
            </a:pPr>
            <a:r>
              <a:rPr lang="en-US" sz="20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Channelizing devices such as traffic cones, drums, and barricades</a:t>
            </a:r>
            <a:r>
              <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365760" indent="-182880">
              <a:spcBef>
                <a:spcPts val="200"/>
              </a:spcBef>
            </a:pPr>
            <a:endPar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65760" indent="-182880">
              <a:spcBef>
                <a:spcPts val="200"/>
              </a:spcBef>
            </a:pPr>
            <a:endParaRPr lang="en-US" sz="1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descr="Top center picture shows a sidewalk closed sign and drums to channel traffice away from the construction zone." title="Channelizing Devices">
            <a:extLst>
              <a:ext uri="{FF2B5EF4-FFF2-40B4-BE49-F238E27FC236}">
                <a16:creationId xmlns:a16="http://schemas.microsoft.com/office/drawing/2014/main" id="{F4AC8643-A32F-4B74-839A-6F8A070D50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5739" y="1308049"/>
            <a:ext cx="2499078" cy="1676400"/>
          </a:xfrm>
          <a:prstGeom prst="rect">
            <a:avLst/>
          </a:prstGeom>
          <a:ln>
            <a:solidFill>
              <a:schemeClr val="accent2">
                <a:lumMod val="50000"/>
              </a:schemeClr>
            </a:solidFill>
          </a:ln>
        </p:spPr>
      </p:pic>
      <p:pic>
        <p:nvPicPr>
          <p:cNvPr id="3" name="Picture 2" descr="Diagram on the left outlines multiple examples of channelizing devices with standard measurements." title="Channelizing Devices">
            <a:extLst>
              <a:ext uri="{FF2B5EF4-FFF2-40B4-BE49-F238E27FC236}">
                <a16:creationId xmlns:a16="http://schemas.microsoft.com/office/drawing/2014/main" id="{05F983AC-F2E9-4A2F-912F-C4A61B52E5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1308049"/>
            <a:ext cx="3691689" cy="3549701"/>
          </a:xfrm>
          <a:prstGeom prst="rect">
            <a:avLst/>
          </a:prstGeom>
        </p:spPr>
      </p:pic>
      <p:pic>
        <p:nvPicPr>
          <p:cNvPr id="4" name="Picture 3" descr="Top right picture shows cones with an arrow board to direct traffic." title="Channelizing Devices">
            <a:extLst>
              <a:ext uri="{FF2B5EF4-FFF2-40B4-BE49-F238E27FC236}">
                <a16:creationId xmlns:a16="http://schemas.microsoft.com/office/drawing/2014/main" id="{69638D9E-1826-4A10-A8A6-2C9B8D4A13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0400" y="1445171"/>
            <a:ext cx="1600200" cy="1485328"/>
          </a:xfrm>
          <a:prstGeom prst="rect">
            <a:avLst/>
          </a:prstGeom>
          <a:ln>
            <a:solidFill>
              <a:schemeClr val="accent2">
                <a:lumMod val="50000"/>
              </a:schemeClr>
            </a:solidFill>
          </a:ln>
        </p:spPr>
      </p:pic>
      <p:pic>
        <p:nvPicPr>
          <p:cNvPr id="6" name="Picture 5" descr="Bottom right picture shows cones placed in the street, alongside the work vehicles. The cones direct traffice to move over." title="Channelizing Devices">
            <a:extLst>
              <a:ext uri="{FF2B5EF4-FFF2-40B4-BE49-F238E27FC236}">
                <a16:creationId xmlns:a16="http://schemas.microsoft.com/office/drawing/2014/main" id="{484C6A88-ADA2-443B-9422-44A7A1E340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11838" y="3095987"/>
            <a:ext cx="1693535" cy="1730350"/>
          </a:xfrm>
          <a:prstGeom prst="rect">
            <a:avLst/>
          </a:prstGeom>
          <a:ln>
            <a:solidFill>
              <a:schemeClr val="accent2">
                <a:lumMod val="50000"/>
              </a:schemeClr>
            </a:solidFill>
          </a:ln>
        </p:spPr>
      </p:pic>
      <p:pic>
        <p:nvPicPr>
          <p:cNvPr id="7" name="Picture 6" descr="The bottom center picture shows a work vehnicle with cones places alongside the vehnicle and workers in the cross streets with signs to direct traffic and pedestrians." title="Channelizing Devices">
            <a:extLst>
              <a:ext uri="{FF2B5EF4-FFF2-40B4-BE49-F238E27FC236}">
                <a16:creationId xmlns:a16="http://schemas.microsoft.com/office/drawing/2014/main" id="{B744BD73-2BD4-4141-9F82-1EC562BB62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48287" y="3100583"/>
            <a:ext cx="2029725" cy="1730350"/>
          </a:xfrm>
          <a:prstGeom prst="rect">
            <a:avLst/>
          </a:prstGeom>
          <a:ln>
            <a:solidFill>
              <a:schemeClr val="accent2">
                <a:lumMod val="50000"/>
              </a:schemeClr>
            </a:solidFill>
          </a:ln>
        </p:spPr>
      </p:pic>
      <p:sp>
        <p:nvSpPr>
          <p:cNvPr id="10" name="TextBox 9"/>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48538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685800" y="1504950"/>
            <a:ext cx="7772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6</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Review Questions</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175768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066800"/>
          </a:xfrm>
          <a:prstGeom prst="rect">
            <a:avLst/>
          </a:prstGeom>
        </p:spPr>
        <p:txBody>
          <a:bodyPr spcFirstLastPara="1" wrap="square" lIns="0" tIns="0" rIns="0" bIns="0" anchor="ctr" anchorCtr="0">
            <a:noAutofit/>
          </a:bodyPr>
          <a:lstStyle/>
          <a:p>
            <a:pPr lvl="0"/>
            <a:r>
              <a:rPr lang="en-US" sz="3400" dirty="0">
                <a:latin typeface="Microsoft Sans Serif" panose="020B0604020202020204" pitchFamily="34" charset="0"/>
                <a:ea typeface="Microsoft Sans Serif" panose="020B0604020202020204" pitchFamily="34" charset="0"/>
                <a:cs typeface="Microsoft Sans Serif" panose="020B0604020202020204" pitchFamily="34" charset="0"/>
              </a:rPr>
              <a:t>Which of the following is a key component of the TCP? </a:t>
            </a:r>
            <a:endParaRPr sz="3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2763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Concrete blocks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Antennas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Channelizing devices</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Power poles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82</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7807700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143000"/>
          </a:xfrm>
          <a:prstGeom prst="rect">
            <a:avLst/>
          </a:prstGeom>
        </p:spPr>
        <p:txBody>
          <a:bodyPr spcFirstLastPara="1" wrap="square" lIns="0" tIns="0" rIns="0" bIns="0" anchor="ctr" anchorCtr="0">
            <a:noAutofit/>
          </a:bodyPr>
          <a:lstStyle/>
          <a:p>
            <a:pPr lvl="0"/>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What is the name of the area where the work vehicle is deployed?</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352550"/>
            <a:ext cx="8458200" cy="32766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Right-of-Way</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Work area/space</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Termination area</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Advance warning area</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83</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33792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04800" y="1668151"/>
            <a:ext cx="85344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7 </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Trenching and Excavation</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218409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Injuries and Fatalities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85</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Rectangle 3">
            <a:extLst>
              <a:ext uri="{FF2B5EF4-FFF2-40B4-BE49-F238E27FC236}">
                <a16:creationId xmlns:a16="http://schemas.microsoft.com/office/drawing/2014/main" id="{7BCF0D96-37A0-994D-851C-D339350D88BA}"/>
              </a:ext>
            </a:extLst>
          </p:cNvPr>
          <p:cNvSpPr>
            <a:spLocks noGrp="1" noChangeArrowheads="1"/>
          </p:cNvSpPr>
          <p:nvPr>
            <p:ph type="body" idx="1"/>
          </p:nvPr>
        </p:nvSpPr>
        <p:spPr>
          <a:xfrm>
            <a:off x="381000" y="971550"/>
            <a:ext cx="8458200" cy="3962400"/>
          </a:xfrm>
        </p:spPr>
        <p:txBody>
          <a:bodyPr/>
          <a:lstStyle/>
          <a:p>
            <a:pPr>
              <a:spcAft>
                <a:spcPts val="600"/>
              </a:spcAft>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cs typeface="Microsoft Sans Serif" panose="020B0604020202020204" pitchFamily="34" charset="0"/>
              </a:rPr>
              <a:t>Trenching and excavation activities can cause: </a:t>
            </a:r>
            <a:endParaRPr lang="en-US" sz="2600" b="0" dirty="0">
              <a:solidFill>
                <a:schemeClr val="accent2">
                  <a:lumMod val="75000"/>
                </a:schemeClr>
              </a:solidFill>
              <a:latin typeface="Microsoft Sans Serif" panose="020B0604020202020204" pitchFamily="34" charset="0"/>
              <a:cs typeface="Microsoft Sans Serif" panose="020B0604020202020204" pitchFamily="34" charset="0"/>
            </a:endParaRPr>
          </a:p>
          <a:p>
            <a:pPr marL="731520" indent="-274320">
              <a:spcAft>
                <a:spcPts val="600"/>
              </a:spcAft>
              <a:buFont typeface="Arial" panose="020B0604020202020204" pitchFamily="34" charset="0"/>
              <a:buChar char="•"/>
            </a:pPr>
            <a:r>
              <a:rPr lang="en-US" sz="2600" b="0" dirty="0">
                <a:solidFill>
                  <a:schemeClr val="accent2">
                    <a:lumMod val="75000"/>
                  </a:schemeClr>
                </a:solidFill>
                <a:latin typeface="Microsoft Sans Serif" panose="020B0604020202020204" pitchFamily="34" charset="0"/>
                <a:cs typeface="Microsoft Sans Serif" panose="020B0604020202020204" pitchFamily="34" charset="0"/>
              </a:rPr>
              <a:t>Cave-ins</a:t>
            </a:r>
          </a:p>
          <a:p>
            <a:pPr marL="731520" indent="-274320">
              <a:spcAft>
                <a:spcPts val="600"/>
              </a:spcAft>
              <a:buFont typeface="Arial" panose="020B0604020202020204" pitchFamily="34" charset="0"/>
              <a:buChar char="•"/>
            </a:pPr>
            <a:r>
              <a:rPr lang="en-US" sz="2600" b="0" dirty="0">
                <a:solidFill>
                  <a:schemeClr val="accent2">
                    <a:lumMod val="75000"/>
                  </a:schemeClr>
                </a:solidFill>
                <a:latin typeface="Microsoft Sans Serif" panose="020B0604020202020204" pitchFamily="34" charset="0"/>
                <a:cs typeface="Microsoft Sans Serif" panose="020B0604020202020204" pitchFamily="34" charset="0"/>
              </a:rPr>
              <a:t>Suffocation</a:t>
            </a:r>
          </a:p>
          <a:p>
            <a:pPr marL="731520" indent="-274320">
              <a:spcAft>
                <a:spcPts val="600"/>
              </a:spcAft>
              <a:buFont typeface="Arial" panose="020B0604020202020204" pitchFamily="34" charset="0"/>
              <a:buChar char="•"/>
            </a:pPr>
            <a:r>
              <a:rPr lang="en-US" sz="2600" b="0" dirty="0">
                <a:solidFill>
                  <a:schemeClr val="accent2">
                    <a:lumMod val="75000"/>
                  </a:schemeClr>
                </a:solidFill>
                <a:latin typeface="Microsoft Sans Serif" panose="020B0604020202020204" pitchFamily="34" charset="0"/>
                <a:cs typeface="Microsoft Sans Serif" panose="020B0604020202020204" pitchFamily="34" charset="0"/>
              </a:rPr>
              <a:t>Crushing</a:t>
            </a:r>
          </a:p>
          <a:p>
            <a:pPr marL="731520" indent="-274320">
              <a:spcAft>
                <a:spcPts val="600"/>
              </a:spcAft>
              <a:buFont typeface="Arial" panose="020B0604020202020204" pitchFamily="34" charset="0"/>
              <a:buChar char="•"/>
            </a:pPr>
            <a:r>
              <a:rPr lang="en-US" sz="2600" b="0" dirty="0">
                <a:solidFill>
                  <a:schemeClr val="accent2">
                    <a:lumMod val="75000"/>
                  </a:schemeClr>
                </a:solidFill>
                <a:latin typeface="Microsoft Sans Serif" panose="020B0604020202020204" pitchFamily="34" charset="0"/>
                <a:cs typeface="Microsoft Sans Serif" panose="020B0604020202020204" pitchFamily="34" charset="0"/>
              </a:rPr>
              <a:t>Causing loss of circulation</a:t>
            </a:r>
          </a:p>
          <a:p>
            <a:pPr marL="731520" indent="-274320">
              <a:spcAft>
                <a:spcPts val="600"/>
              </a:spcAft>
              <a:buFont typeface="Arial" panose="020B0604020202020204" pitchFamily="34" charset="0"/>
              <a:buChar char="•"/>
            </a:pPr>
            <a:r>
              <a:rPr lang="en-US" sz="2600" dirty="0">
                <a:solidFill>
                  <a:schemeClr val="accent2">
                    <a:lumMod val="75000"/>
                  </a:schemeClr>
                </a:solidFill>
                <a:latin typeface="Microsoft Sans Serif" panose="020B0604020202020204" pitchFamily="34" charset="0"/>
                <a:cs typeface="Microsoft Sans Serif" panose="020B0604020202020204" pitchFamily="34" charset="0"/>
              </a:rPr>
              <a:t>S</a:t>
            </a:r>
            <a:r>
              <a:rPr lang="en-US" sz="2600" b="0" dirty="0">
                <a:solidFill>
                  <a:schemeClr val="accent2">
                    <a:lumMod val="75000"/>
                  </a:schemeClr>
                </a:solidFill>
                <a:latin typeface="Microsoft Sans Serif" panose="020B0604020202020204" pitchFamily="34" charset="0"/>
                <a:cs typeface="Microsoft Sans Serif" panose="020B0604020202020204" pitchFamily="34" charset="0"/>
              </a:rPr>
              <a:t>truck by falling </a:t>
            </a:r>
            <a:r>
              <a:rPr lang="en-US" sz="2600" dirty="0">
                <a:solidFill>
                  <a:schemeClr val="accent2">
                    <a:lumMod val="75000"/>
                  </a:schemeClr>
                </a:solidFill>
                <a:latin typeface="Microsoft Sans Serif" panose="020B0604020202020204" pitchFamily="34" charset="0"/>
                <a:cs typeface="Microsoft Sans Serif" panose="020B0604020202020204" pitchFamily="34" charset="0"/>
              </a:rPr>
              <a:t>o</a:t>
            </a:r>
            <a:r>
              <a:rPr lang="en-US" sz="2600" b="0" dirty="0">
                <a:solidFill>
                  <a:schemeClr val="accent2">
                    <a:lumMod val="75000"/>
                  </a:schemeClr>
                </a:solidFill>
                <a:latin typeface="Microsoft Sans Serif" panose="020B0604020202020204" pitchFamily="34" charset="0"/>
                <a:cs typeface="Microsoft Sans Serif" panose="020B0604020202020204" pitchFamily="34" charset="0"/>
              </a:rPr>
              <a:t>bjects</a:t>
            </a:r>
          </a:p>
          <a:p>
            <a:pPr marL="731520" indent="-274320">
              <a:spcAft>
                <a:spcPts val="600"/>
              </a:spcAft>
              <a:buFont typeface="Arial" panose="020B0604020202020204" pitchFamily="34" charset="0"/>
              <a:buChar char="•"/>
            </a:pPr>
            <a:r>
              <a:rPr lang="en-US" sz="2600" dirty="0">
                <a:solidFill>
                  <a:schemeClr val="accent2">
                    <a:lumMod val="75000"/>
                  </a:schemeClr>
                </a:solidFill>
                <a:latin typeface="Microsoft Sans Serif" panose="020B0604020202020204" pitchFamily="34" charset="0"/>
                <a:cs typeface="Microsoft Sans Serif" panose="020B0604020202020204" pitchFamily="34" charset="0"/>
              </a:rPr>
              <a:t>Underground utility strikes</a:t>
            </a:r>
          </a:p>
          <a:p>
            <a:pPr marL="731520" indent="-274320">
              <a:spcAft>
                <a:spcPts val="600"/>
              </a:spcAft>
              <a:buFont typeface="Arial" panose="020B0604020202020204" pitchFamily="34" charset="0"/>
              <a:buChar char="•"/>
            </a:pPr>
            <a:r>
              <a:rPr lang="en-US" sz="2600" b="0" dirty="0">
                <a:solidFill>
                  <a:schemeClr val="accent2">
                    <a:lumMod val="75000"/>
                  </a:schemeClr>
                </a:solidFill>
                <a:latin typeface="Microsoft Sans Serif" panose="020B0604020202020204" pitchFamily="34" charset="0"/>
                <a:cs typeface="Microsoft Sans Serif" panose="020B0604020202020204" pitchFamily="34" charset="0"/>
              </a:rPr>
              <a:t>Vehicular accidents</a:t>
            </a:r>
          </a:p>
          <a:p>
            <a:endParaRPr lang="en-US" sz="3200" b="0" dirty="0">
              <a:latin typeface="Corbel" pitchFamily="34" charset="0"/>
            </a:endParaRPr>
          </a:p>
        </p:txBody>
      </p:sp>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7412378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8382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300" dirty="0">
                <a:latin typeface="Microsoft Sans Serif" panose="020B0604020202020204" pitchFamily="34" charset="0"/>
                <a:ea typeface="Microsoft Sans Serif" panose="020B0604020202020204" pitchFamily="34" charset="0"/>
                <a:cs typeface="Microsoft Sans Serif" panose="020B0604020202020204" pitchFamily="34" charset="0"/>
              </a:rPr>
              <a:t>Injuries and Fatalities – Excavation</a:t>
            </a:r>
            <a:endParaRPr sz="43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86</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Rectangle 3">
            <a:extLst>
              <a:ext uri="{FF2B5EF4-FFF2-40B4-BE49-F238E27FC236}">
                <a16:creationId xmlns:a16="http://schemas.microsoft.com/office/drawing/2014/main" id="{7BCF0D96-37A0-994D-851C-D339350D88BA}"/>
              </a:ext>
            </a:extLst>
          </p:cNvPr>
          <p:cNvSpPr>
            <a:spLocks noGrp="1" noChangeArrowheads="1"/>
          </p:cNvSpPr>
          <p:nvPr>
            <p:ph type="body" idx="1"/>
          </p:nvPr>
        </p:nvSpPr>
        <p:spPr>
          <a:xfrm>
            <a:off x="381000" y="1047750"/>
            <a:ext cx="6172200" cy="3657600"/>
          </a:xfrm>
        </p:spPr>
        <p:txBody>
          <a:bodyPr/>
          <a:lstStyle/>
          <a:p>
            <a:pPr indent="-384048">
              <a:spcAft>
                <a:spcPts val="600"/>
              </a:spcAft>
              <a:buSzTx/>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cs typeface="Microsoft Sans Serif" panose="020B0604020202020204" pitchFamily="34" charset="0"/>
              </a:rPr>
              <a:t>Excavating is one of the most hazardous construction operations.</a:t>
            </a:r>
          </a:p>
          <a:p>
            <a:pPr indent="-384048">
              <a:spcAft>
                <a:spcPts val="600"/>
              </a:spcAft>
              <a:buSzTx/>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cs typeface="Microsoft Sans Serif" panose="020B0604020202020204" pitchFamily="34" charset="0"/>
              </a:rPr>
              <a:t>Most accidents occur in trenches 5-15 feet deep.</a:t>
            </a:r>
          </a:p>
          <a:p>
            <a:pPr indent="-384048">
              <a:spcAft>
                <a:spcPts val="600"/>
              </a:spcAft>
              <a:buSzTx/>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cs typeface="Microsoft Sans Serif" panose="020B0604020202020204" pitchFamily="34" charset="0"/>
              </a:rPr>
              <a:t>There is usually no warning before a cave-in.</a:t>
            </a:r>
          </a:p>
          <a:p>
            <a:endParaRPr lang="en-US" sz="3200" b="0" dirty="0">
              <a:latin typeface="Corbel" pitchFamily="34" charset="0"/>
            </a:endParaRPr>
          </a:p>
        </p:txBody>
      </p:sp>
      <p:pic>
        <p:nvPicPr>
          <p:cNvPr id="6" name="Picture 6" descr="https://encrypted-tbn0.google.com/images?q=tbn:ANd9GcQqmn0M6WRSJJuzn2kA5Q20W-M5EVPTA7-013BsYFd6UDyXilVFMw">
            <a:extLst>
              <a:ext uri="{FF2B5EF4-FFF2-40B4-BE49-F238E27FC236}">
                <a16:creationId xmlns:a16="http://schemas.microsoft.com/office/drawing/2014/main" id="{67D07047-1B57-2340-B28F-88A7A67AB0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6049" y="1276350"/>
            <a:ext cx="1979825" cy="3017520"/>
          </a:xfrm>
          <a:prstGeom prst="rect">
            <a:avLst/>
          </a:prstGeom>
          <a:ln w="38100" cap="sq">
            <a:solidFill>
              <a:schemeClr val="tx2">
                <a:lumMod val="25000"/>
              </a:schemeClr>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574506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300" dirty="0">
                <a:latin typeface="Microsoft Sans Serif" panose="020B0604020202020204" pitchFamily="34" charset="0"/>
                <a:ea typeface="Microsoft Sans Serif" panose="020B0604020202020204" pitchFamily="34" charset="0"/>
                <a:cs typeface="Microsoft Sans Serif" panose="020B0604020202020204" pitchFamily="34" charset="0"/>
              </a:rPr>
              <a:t>Injuries and Fatalities – Soil Weight</a:t>
            </a:r>
            <a:endParaRPr sz="43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87</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angle 3">
            <a:extLst>
              <a:ext uri="{FF2B5EF4-FFF2-40B4-BE49-F238E27FC236}">
                <a16:creationId xmlns:a16="http://schemas.microsoft.com/office/drawing/2014/main" id="{65098421-6412-6F4A-9C8D-62ED630CCF04}"/>
              </a:ext>
            </a:extLst>
          </p:cNvPr>
          <p:cNvSpPr txBox="1">
            <a:spLocks noChangeArrowheads="1"/>
          </p:cNvSpPr>
          <p:nvPr/>
        </p:nvSpPr>
        <p:spPr>
          <a:xfrm>
            <a:off x="381000" y="1056847"/>
            <a:ext cx="5638800" cy="3595007"/>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a:spcAft>
                <a:spcPts val="600"/>
              </a:spcAft>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cs typeface="Microsoft Sans Serif" panose="020B0604020202020204" pitchFamily="34" charset="0"/>
              </a:rPr>
              <a:t>Pure dry sand</a:t>
            </a:r>
          </a:p>
          <a:p>
            <a:pPr marL="731520" lvl="1" indent="-274320">
              <a:spcBef>
                <a:spcPts val="0"/>
              </a:spcBef>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cs typeface="Microsoft Sans Serif" panose="020B0604020202020204" pitchFamily="34" charset="0"/>
              </a:rPr>
              <a:t>90 pounds per cubic foot</a:t>
            </a:r>
          </a:p>
          <a:p>
            <a:pPr marL="731520" lvl="1" indent="-274320">
              <a:spcBef>
                <a:spcPts val="0"/>
              </a:spcBef>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cs typeface="Microsoft Sans Serif" panose="020B0604020202020204" pitchFamily="34" charset="0"/>
              </a:rPr>
              <a:t>2,400 pounds per cubic yard</a:t>
            </a:r>
          </a:p>
          <a:p>
            <a:pPr>
              <a:spcAft>
                <a:spcPts val="600"/>
              </a:spcAft>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cs typeface="Microsoft Sans Serif" panose="020B0604020202020204" pitchFamily="34" charset="0"/>
              </a:rPr>
              <a:t>Saturated clay</a:t>
            </a:r>
          </a:p>
          <a:p>
            <a:pPr marL="731520" lvl="1" indent="-274320">
              <a:spcBef>
                <a:spcPts val="0"/>
              </a:spcBef>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cs typeface="Microsoft Sans Serif" panose="020B0604020202020204" pitchFamily="34" charset="0"/>
              </a:rPr>
              <a:t>140 pounds per cubic foot</a:t>
            </a:r>
          </a:p>
          <a:p>
            <a:pPr marL="731520" lvl="1" indent="-274320">
              <a:spcBef>
                <a:spcPts val="0"/>
              </a:spcBef>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cs typeface="Microsoft Sans Serif" panose="020B0604020202020204" pitchFamily="34" charset="0"/>
              </a:rPr>
              <a:t>3,700 pounds per cubic yard</a:t>
            </a:r>
          </a:p>
        </p:txBody>
      </p:sp>
      <p:pic>
        <p:nvPicPr>
          <p:cNvPr id="7" name="Picture 2" descr="https://encrypted-tbn0.google.com/images?q=tbn:ANd9GcQZ042_p-FcmunqGqRXMeM9-R7UqiIlAZDOoV39xCoSOK-ZndMzNA">
            <a:extLst>
              <a:ext uri="{FF2B5EF4-FFF2-40B4-BE49-F238E27FC236}">
                <a16:creationId xmlns:a16="http://schemas.microsoft.com/office/drawing/2014/main" id="{1F4A132D-7AEA-1A4E-A2AB-B0C0C91127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4403" y="1383030"/>
            <a:ext cx="2598597" cy="2377440"/>
          </a:xfrm>
          <a:prstGeom prst="rect">
            <a:avLst/>
          </a:prstGeom>
          <a:ln w="38100" cap="sq">
            <a:solidFill>
              <a:schemeClr val="tx2">
                <a:lumMod val="25000"/>
              </a:schemeClr>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2665804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Injuries and Fatalities - Trenches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88</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Rectangle 5">
            <a:extLst>
              <a:ext uri="{FF2B5EF4-FFF2-40B4-BE49-F238E27FC236}">
                <a16:creationId xmlns:a16="http://schemas.microsoft.com/office/drawing/2014/main" id="{BA6541C1-5B89-FF4A-A1D9-5E9ACDD338FE}"/>
              </a:ext>
            </a:extLst>
          </p:cNvPr>
          <p:cNvSpPr>
            <a:spLocks noGrp="1" noChangeArrowheads="1"/>
          </p:cNvSpPr>
          <p:nvPr>
            <p:ph type="body" sz="half" idx="1"/>
          </p:nvPr>
        </p:nvSpPr>
        <p:spPr>
          <a:xfrm>
            <a:off x="304800" y="971550"/>
            <a:ext cx="4732735" cy="3352800"/>
          </a:xfrm>
        </p:spPr>
        <p:txBody>
          <a:bodyPr/>
          <a:lstStyle/>
          <a:p>
            <a:pPr>
              <a:spcAft>
                <a:spcPts val="1000"/>
              </a:spcAft>
              <a:buSzPct val="75000"/>
              <a:buFont typeface="Wingdings" panose="05000000000000000000" pitchFamily="2" charset="2"/>
              <a:buChar char="Ø"/>
            </a:pPr>
            <a:r>
              <a:rPr kumimoji="0" lang="en-US" sz="3200" b="0" dirty="0">
                <a:solidFill>
                  <a:schemeClr val="accent2">
                    <a:lumMod val="75000"/>
                  </a:schemeClr>
                </a:solidFill>
                <a:latin typeface="Microsoft Sans Serif" panose="020B0604020202020204" pitchFamily="34" charset="0"/>
                <a:cs typeface="Microsoft Sans Serif" panose="020B0604020202020204" pitchFamily="34" charset="0"/>
              </a:rPr>
              <a:t>Trench cave-ins are:</a:t>
            </a:r>
          </a:p>
          <a:p>
            <a:pPr marL="731520" indent="-274320">
              <a:spcAft>
                <a:spcPts val="1000"/>
              </a:spcAft>
              <a:buFont typeface="Arial" panose="020B0604020202020204" pitchFamily="34" charset="0"/>
              <a:buChar char="•"/>
            </a:pPr>
            <a:r>
              <a:rPr lang="en-US" sz="3200" b="0" dirty="0">
                <a:solidFill>
                  <a:schemeClr val="accent2">
                    <a:lumMod val="75000"/>
                  </a:schemeClr>
                </a:solidFill>
                <a:latin typeface="Microsoft Sans Serif" panose="020B0604020202020204" pitchFamily="34" charset="0"/>
                <a:cs typeface="Microsoft Sans Serif" panose="020B0604020202020204" pitchFamily="34" charset="0"/>
              </a:rPr>
              <a:t>Predictable</a:t>
            </a:r>
            <a:endParaRPr lang="en-US" sz="3200" dirty="0">
              <a:solidFill>
                <a:schemeClr val="accent2">
                  <a:lumMod val="75000"/>
                </a:schemeClr>
              </a:solidFill>
              <a:latin typeface="Microsoft Sans Serif" panose="020B0604020202020204" pitchFamily="34" charset="0"/>
              <a:cs typeface="Microsoft Sans Serif" panose="020B0604020202020204" pitchFamily="34" charset="0"/>
            </a:endParaRPr>
          </a:p>
          <a:p>
            <a:pPr marL="731520" indent="-274320">
              <a:spcAft>
                <a:spcPts val="1000"/>
              </a:spcAft>
              <a:buFont typeface="Arial" panose="020B0604020202020204" pitchFamily="34" charset="0"/>
              <a:buChar char="•"/>
            </a:pPr>
            <a:r>
              <a:rPr lang="en-US" sz="3200" b="0" dirty="0">
                <a:solidFill>
                  <a:schemeClr val="accent2">
                    <a:lumMod val="75000"/>
                  </a:schemeClr>
                </a:solidFill>
                <a:latin typeface="Microsoft Sans Serif" panose="020B0604020202020204" pitchFamily="34" charset="0"/>
                <a:cs typeface="Microsoft Sans Serif" panose="020B0604020202020204" pitchFamily="34" charset="0"/>
              </a:rPr>
              <a:t>Preventable</a:t>
            </a:r>
            <a:endParaRPr lang="en-US" sz="3200" dirty="0">
              <a:solidFill>
                <a:schemeClr val="accent2">
                  <a:lumMod val="75000"/>
                </a:schemeClr>
              </a:solidFill>
              <a:latin typeface="Microsoft Sans Serif" panose="020B0604020202020204" pitchFamily="34" charset="0"/>
              <a:cs typeface="Microsoft Sans Serif" panose="020B0604020202020204" pitchFamily="34" charset="0"/>
            </a:endParaRPr>
          </a:p>
          <a:p>
            <a:pPr marL="731520" indent="-274320">
              <a:spcAft>
                <a:spcPts val="1000"/>
              </a:spcAft>
              <a:buFont typeface="Arial" panose="020B0604020202020204" pitchFamily="34" charset="0"/>
              <a:buChar char="•"/>
            </a:pPr>
            <a:r>
              <a:rPr lang="en-US" sz="3200" b="1" dirty="0">
                <a:solidFill>
                  <a:schemeClr val="accent2">
                    <a:lumMod val="75000"/>
                  </a:schemeClr>
                </a:solidFill>
                <a:latin typeface="Microsoft Sans Serif" panose="020B0604020202020204" pitchFamily="34" charset="0"/>
                <a:cs typeface="Microsoft Sans Serif" panose="020B0604020202020204" pitchFamily="34" charset="0"/>
              </a:rPr>
              <a:t>NOT</a:t>
            </a:r>
            <a:r>
              <a:rPr lang="en-US" sz="3200" b="0" dirty="0">
                <a:solidFill>
                  <a:schemeClr val="accent2">
                    <a:lumMod val="75000"/>
                  </a:schemeClr>
                </a:solidFill>
                <a:latin typeface="Microsoft Sans Serif" panose="020B0604020202020204" pitchFamily="34" charset="0"/>
                <a:cs typeface="Microsoft Sans Serif" panose="020B0604020202020204" pitchFamily="34" charset="0"/>
              </a:rPr>
              <a:t> </a:t>
            </a:r>
            <a:r>
              <a:rPr lang="en-US" sz="3200" dirty="0">
                <a:solidFill>
                  <a:schemeClr val="accent2">
                    <a:lumMod val="75000"/>
                  </a:schemeClr>
                </a:solidFill>
                <a:latin typeface="Microsoft Sans Serif" panose="020B0604020202020204" pitchFamily="34" charset="0"/>
                <a:cs typeface="Microsoft Sans Serif" panose="020B0604020202020204" pitchFamily="34" charset="0"/>
              </a:rPr>
              <a:t>a</a:t>
            </a:r>
            <a:r>
              <a:rPr lang="en-US" sz="3200" b="0" dirty="0">
                <a:solidFill>
                  <a:schemeClr val="accent2">
                    <a:lumMod val="75000"/>
                  </a:schemeClr>
                </a:solidFill>
                <a:latin typeface="Microsoft Sans Serif" panose="020B0604020202020204" pitchFamily="34" charset="0"/>
                <a:cs typeface="Microsoft Sans Serif" panose="020B0604020202020204" pitchFamily="34" charset="0"/>
              </a:rPr>
              <a:t>ccidents</a:t>
            </a:r>
            <a:endParaRPr kumimoji="0" lang="en-US" sz="3200" dirty="0">
              <a:solidFill>
                <a:schemeClr val="accent2">
                  <a:lumMod val="75000"/>
                </a:schemeClr>
              </a:solidFill>
              <a:latin typeface="Microsoft Sans Serif" panose="020B0604020202020204" pitchFamily="34" charset="0"/>
              <a:cs typeface="Microsoft Sans Serif" panose="020B0604020202020204" pitchFamily="34" charset="0"/>
            </a:endParaRPr>
          </a:p>
        </p:txBody>
      </p:sp>
      <p:pic>
        <p:nvPicPr>
          <p:cNvPr id="7" name="Picture 6" descr="A pile of dirt&#10;&#10;Description automatically generated">
            <a:extLst>
              <a:ext uri="{FF2B5EF4-FFF2-40B4-BE49-F238E27FC236}">
                <a16:creationId xmlns:a16="http://schemas.microsoft.com/office/drawing/2014/main" id="{A5774836-3A91-B14A-9E89-06B3467288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7535" y="1047750"/>
            <a:ext cx="3649265" cy="2560320"/>
          </a:xfrm>
          <a:prstGeom prst="rect">
            <a:avLst/>
          </a:prstGeom>
          <a:ln>
            <a:solidFill>
              <a:schemeClr val="accent2">
                <a:lumMod val="75000"/>
              </a:schemeClr>
            </a:solidFill>
          </a:ln>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55880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0668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000" dirty="0">
                <a:latin typeface="Microsoft Sans Serif" panose="020B0604020202020204" pitchFamily="34" charset="0"/>
                <a:ea typeface="Microsoft Sans Serif" panose="020B0604020202020204" pitchFamily="34" charset="0"/>
                <a:cs typeface="Microsoft Sans Serif" panose="020B0604020202020204" pitchFamily="34" charset="0"/>
              </a:rPr>
              <a:t>Utility Avoidance and Protection Plan</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1123950"/>
            <a:ext cx="6172200" cy="3962400"/>
          </a:xfrm>
          <a:prstGeom prst="rect">
            <a:avLst/>
          </a:prstGeom>
        </p:spPr>
        <p:txBody>
          <a:bodyPr spcFirstLastPara="1" wrap="square" lIns="0" tIns="0" rIns="0" bIns="0" anchor="t" anchorCtr="0">
            <a:noAutofit/>
          </a:bodyPr>
          <a:lstStyle/>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Call 811 or equivalent One Call system and open a ticket.</a:t>
            </a:r>
          </a:p>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Review construction drawings to identify known underground utilities.</a:t>
            </a:r>
          </a:p>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Proposed trench path or excavation is to be marked on site.</a:t>
            </a:r>
          </a:p>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Field verify that the proposed trench path or excavation has been marked on site along with all known utilities.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89</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734AF113-E566-5046-A4B8-C7D47F473FEC}"/>
              </a:ext>
            </a:extLst>
          </p:cNvPr>
          <p:cNvPicPr>
            <a:picLocks noChangeAspect="1"/>
          </p:cNvPicPr>
          <p:nvPr/>
        </p:nvPicPr>
        <p:blipFill>
          <a:blip r:embed="rId3" cstate="email">
            <a:clrChange>
              <a:clrFrom>
                <a:srgbClr val="F8F8F8"/>
              </a:clrFrom>
              <a:clrTo>
                <a:srgbClr val="F8F8F8">
                  <a:alpha val="0"/>
                </a:srgbClr>
              </a:clrTo>
            </a:clrChange>
            <a:extLst>
              <a:ext uri="{28A0092B-C50C-407E-A947-70E740481C1C}">
                <a14:useLocalDpi xmlns:a14="http://schemas.microsoft.com/office/drawing/2010/main"/>
              </a:ext>
            </a:extLst>
          </a:blip>
          <a:stretch>
            <a:fillRect/>
          </a:stretch>
        </p:blipFill>
        <p:spPr>
          <a:xfrm>
            <a:off x="6705600" y="1398773"/>
            <a:ext cx="2036915" cy="2103120"/>
          </a:xfrm>
          <a:prstGeom prst="rect">
            <a:avLst/>
          </a:prstGeom>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657818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latin typeface="Microsoft Sans Serif" panose="020B0604020202020204" pitchFamily="34" charset="0"/>
                <a:ea typeface="Microsoft Sans Serif" panose="020B0604020202020204" pitchFamily="34" charset="0"/>
                <a:cs typeface="Microsoft Sans Serif" panose="020B0604020202020204" pitchFamily="34" charset="0"/>
              </a:rPr>
              <a:t>Pancake : Griddle : Hamburger?</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458200" cy="3962400"/>
          </a:xfrm>
          <a:prstGeom prst="rect">
            <a:avLst/>
          </a:prstGeom>
        </p:spPr>
        <p:txBody>
          <a:bodyPr spcFirstLastPara="1" wrap="square" lIns="0" tIns="0" rIns="0" bIns="0" anchor="t" anchorCtr="0">
            <a:noAutofit/>
          </a:bodyPr>
          <a:lstStyle/>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Lettuce</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Grill</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Bun</a:t>
            </a:r>
          </a:p>
          <a:p>
            <a:pPr marL="533400" lvl="0" indent="-457200" algn="l" rtl="0">
              <a:lnSpc>
                <a:spcPct val="150000"/>
              </a:lnSpc>
              <a:spcBef>
                <a:spcPts val="0"/>
              </a:spcBef>
              <a:spcAft>
                <a:spcPts val="0"/>
              </a:spcAft>
              <a:buSzPts val="2400"/>
              <a:buFont typeface="+mj-lt"/>
              <a:buAutoNum type="alphaUcPeriod"/>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Ketchup</a:t>
            </a:r>
            <a:endParaRPr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a:t>
            </a:fld>
            <a:endParaRP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extBox 4"/>
          <p:cNvSpPr txBox="1"/>
          <p:nvPr/>
        </p:nvSpPr>
        <p:spPr>
          <a:xfrm>
            <a:off x="79248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569967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143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Utility Avoidance and Protection Plan (continued)</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90</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Google Shape;122;p17">
            <a:extLst>
              <a:ext uri="{FF2B5EF4-FFF2-40B4-BE49-F238E27FC236}">
                <a16:creationId xmlns:a16="http://schemas.microsoft.com/office/drawing/2014/main" id="{3D786DC7-2355-4B45-8C78-EF9468477001}"/>
              </a:ext>
            </a:extLst>
          </p:cNvPr>
          <p:cNvSpPr txBox="1">
            <a:spLocks noGrp="1"/>
          </p:cNvSpPr>
          <p:nvPr>
            <p:ph type="body" idx="1"/>
          </p:nvPr>
        </p:nvSpPr>
        <p:spPr>
          <a:xfrm>
            <a:off x="3200400" y="1352550"/>
            <a:ext cx="5638800" cy="3505200"/>
          </a:xfrm>
          <a:prstGeom prst="rect">
            <a:avLst/>
          </a:prstGeom>
        </p:spPr>
        <p:txBody>
          <a:bodyPr spcFirstLastPara="1" wrap="square" lIns="0" tIns="0" rIns="0" bIns="0" anchor="t" anchorCtr="0">
            <a:noAutofit/>
          </a:bodyPr>
          <a:lstStyle/>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Use non-conductive tools/hydro-vac to pothole within the utility safe tolerance zone to verify and locate underground utilities.</a:t>
            </a:r>
          </a:p>
          <a:p>
            <a:pPr>
              <a:spcAft>
                <a:spcPts val="10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Once the underground utilities have been identified and verified mechanical excavating or directional boring may commence.</a:t>
            </a:r>
          </a:p>
        </p:txBody>
      </p:sp>
      <p:pic>
        <p:nvPicPr>
          <p:cNvPr id="10" name="Picture 9" descr="A car parked in a parking lot&#10;&#10;Description automatically generated">
            <a:extLst>
              <a:ext uri="{FF2B5EF4-FFF2-40B4-BE49-F238E27FC236}">
                <a16:creationId xmlns:a16="http://schemas.microsoft.com/office/drawing/2014/main" id="{A5A8D9AD-2D6B-D841-8E4C-39890FF44D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 y="1383030"/>
            <a:ext cx="2468880" cy="3291840"/>
          </a:xfrm>
          <a:prstGeom prst="rect">
            <a:avLst/>
          </a:prstGeom>
          <a:ln w="38100" cap="sq">
            <a:solidFill>
              <a:schemeClr val="tx2">
                <a:lumMod val="25000"/>
              </a:schemeClr>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21427937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Competent Person</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5105400" cy="4114800"/>
          </a:xfrm>
          <a:prstGeom prst="rect">
            <a:avLst/>
          </a:prstGeom>
        </p:spPr>
        <p:txBody>
          <a:bodyPr spcFirstLastPara="1" wrap="square" lIns="0" tIns="0" rIns="0" bIns="0" anchor="t" anchorCtr="0">
            <a:noAutofit/>
          </a:bodyPr>
          <a:lstStyle/>
          <a:p>
            <a:pPr lvl="0" algn="l" rtl="0">
              <a:spcBef>
                <a:spcPts val="0"/>
              </a:spcBef>
              <a:spcAft>
                <a:spcPts val="600"/>
              </a:spcAft>
              <a:buSzPts val="24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Must have had specific training in and be knowledgeable about: </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Soil classification.</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use of protective systems.</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requirements of applicable regulations.</a:t>
            </a:r>
          </a:p>
          <a:p>
            <a:pPr>
              <a:spcAft>
                <a:spcPts val="600"/>
              </a:spcAft>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Must be capable of identifying existing and/or predictable hazards and has the authority to correct them.</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91</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A person wearing a hat&#10;&#10;Description automatically generated">
            <a:extLst>
              <a:ext uri="{FF2B5EF4-FFF2-40B4-BE49-F238E27FC236}">
                <a16:creationId xmlns:a16="http://schemas.microsoft.com/office/drawing/2014/main" id="{1788DC29-AF34-7D46-A6DF-B3274C8242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91200" y="1200150"/>
            <a:ext cx="3035762" cy="1828800"/>
          </a:xfrm>
          <a:prstGeom prst="rect">
            <a:avLst/>
          </a:prstGeom>
          <a:ln w="38100" cap="sq">
            <a:solidFill>
              <a:schemeClr val="tx2">
                <a:lumMod val="25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7463272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Inspection of Excavations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971550"/>
            <a:ext cx="8458200" cy="3886200"/>
          </a:xfrm>
          <a:prstGeom prst="rect">
            <a:avLst/>
          </a:prstGeom>
        </p:spPr>
        <p:txBody>
          <a:bodyPr spcFirstLastPara="1" wrap="square" lIns="0" tIns="0" rIns="0" bIns="0" anchor="t" anchorCtr="0">
            <a:noAutofit/>
          </a:bodyPr>
          <a:lstStyle/>
          <a:p>
            <a:pPr lvl="0" algn="l" rtl="0">
              <a:spcBef>
                <a:spcPts val="0"/>
              </a:spcBef>
              <a:spcAft>
                <a:spcPts val="600"/>
              </a:spcAft>
              <a:buSzPts val="24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If the competent person finds evidence of a possible cave-in, indications of failure of protective systems, hazardous atmospheres, or other hazardous condition:</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Exposed employees must be removed from the hazardous area.</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Employees may not return until the necessary precautions have been taken.</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92</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7435258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Visual Test</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6096000" cy="3962400"/>
          </a:xfrm>
          <a:prstGeom prst="rect">
            <a:avLst/>
          </a:prstGeom>
        </p:spPr>
        <p:txBody>
          <a:bodyPr spcFirstLastPara="1" wrap="square" lIns="0" tIns="0" rIns="0" bIns="0" anchor="t" anchorCtr="0">
            <a:noAutofit/>
          </a:bodyPr>
          <a:lstStyle/>
          <a:p>
            <a:pPr lvl="0" algn="l" rtl="0">
              <a:spcBef>
                <a:spcPts val="0"/>
              </a:spcBef>
              <a:spcAft>
                <a:spcPts val="600"/>
              </a:spcAft>
              <a:buSzPts val="2400"/>
              <a:buFont typeface="Wingdings" panose="05000000000000000000" pitchFamily="2" charset="2"/>
              <a:buChar char="Ø"/>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competent person should check for:</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Cracks parallel to the edge of the trench;</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Signs of existing utilities that indicate the soil has been previously disturbed;</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Layered soils;</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Signs of soil bulging or sloughing; and/or</a:t>
            </a:r>
          </a:p>
          <a:p>
            <a:pPr marL="731520" indent="-274320">
              <a:spcAft>
                <a:spcPts val="1000"/>
              </a:spcAft>
              <a:buFont typeface="Arial" panose="020B0604020202020204" pitchFamily="34" charset="0"/>
              <a:buChar char="•"/>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presence of water.</a:t>
            </a:r>
            <a:endParaRPr lang="en-US" sz="25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lvl="0" indent="0" algn="l" rtl="0">
              <a:lnSpc>
                <a:spcPct val="150000"/>
              </a:lnSpc>
              <a:spcBef>
                <a:spcPts val="0"/>
              </a:spcBef>
              <a:spcAft>
                <a:spcPts val="0"/>
              </a:spcAft>
              <a:buSzPts val="240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93</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A pile of dirt&#10;&#10;Description automatically generated">
            <a:extLst>
              <a:ext uri="{FF2B5EF4-FFF2-40B4-BE49-F238E27FC236}">
                <a16:creationId xmlns:a16="http://schemas.microsoft.com/office/drawing/2014/main" id="{2D77FC0C-1CA6-804B-8BF9-C1B4D244F8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0" y="1200150"/>
            <a:ext cx="2286000" cy="3048000"/>
          </a:xfrm>
          <a:prstGeom prst="rect">
            <a:avLst/>
          </a:prstGeom>
          <a:ln>
            <a:solidFill>
              <a:schemeClr val="accent2">
                <a:lumMod val="75000"/>
              </a:schemeClr>
            </a:solidFill>
          </a:ln>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0806168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Manual Test</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8382000" cy="1143000"/>
          </a:xfrm>
          <a:prstGeom prst="rect">
            <a:avLst/>
          </a:prstGeom>
        </p:spPr>
        <p:txBody>
          <a:bodyPr spcFirstLastPara="1" wrap="square" lIns="0" tIns="0" rIns="0" bIns="0" anchor="t" anchorCtr="0">
            <a:noAutofit/>
          </a:bodyPr>
          <a:lstStyle/>
          <a:p>
            <a:pPr marL="76200" lvl="0" indent="0" algn="l" rtl="0">
              <a:spcBef>
                <a:spcPts val="0"/>
              </a:spcBef>
              <a:spcAft>
                <a:spcPts val="0"/>
              </a:spcAft>
              <a:buSzPts val="240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competent person should perform a manual test to assist in identifying soil type using but not limited to the following soil testing equipment: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94</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Picture 10" descr="Slide24">
            <a:extLst>
              <a:ext uri="{FF2B5EF4-FFF2-40B4-BE49-F238E27FC236}">
                <a16:creationId xmlns:a16="http://schemas.microsoft.com/office/drawing/2014/main" id="{CFFD37BF-AE0E-664C-9ABF-89C43137691E}"/>
              </a:ext>
            </a:extLst>
          </p:cNvPr>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457200" y="2678430"/>
            <a:ext cx="1737360" cy="1645920"/>
          </a:xfrm>
          <a:prstGeom prst="ellipse">
            <a:avLst/>
          </a:prstGeom>
          <a:ln w="6350" cap="rnd">
            <a:solidFill>
              <a:schemeClr val="tx2">
                <a:lumMod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381000" y="2297430"/>
            <a:ext cx="2209800" cy="338554"/>
          </a:xfrm>
          <a:prstGeom prst="rect">
            <a:avLst/>
          </a:prstGeom>
          <a:noFill/>
        </p:spPr>
        <p:txBody>
          <a:bodyPr wrap="square" rtlCol="0">
            <a:spAutoFit/>
          </a:bodyPr>
          <a:lstStyle/>
          <a:p>
            <a:pPr algn="ct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Pocket Penetrometer</a:t>
            </a:r>
          </a:p>
        </p:txBody>
      </p:sp>
      <p:pic>
        <p:nvPicPr>
          <p:cNvPr id="14" name="Picture 13" descr="Trenchsheervane2">
            <a:extLst>
              <a:ext uri="{FF2B5EF4-FFF2-40B4-BE49-F238E27FC236}">
                <a16:creationId xmlns:a16="http://schemas.microsoft.com/office/drawing/2014/main" id="{42296FAB-95BF-2F42-BF96-4EDDF1577367}"/>
              </a:ext>
            </a:extLst>
          </p:cNvPr>
          <p:cNvPicPr/>
          <p:nvPr/>
        </p:nvPicPr>
        <p:blipFill>
          <a:blip r:embed="rId4" cstate="email">
            <a:lum bright="18000"/>
            <a:extLst>
              <a:ext uri="{28A0092B-C50C-407E-A947-70E740481C1C}">
                <a14:useLocalDpi xmlns:a14="http://schemas.microsoft.com/office/drawing/2010/main"/>
              </a:ext>
            </a:extLst>
          </a:blip>
          <a:srcRect/>
          <a:stretch>
            <a:fillRect/>
          </a:stretch>
        </p:blipFill>
        <p:spPr bwMode="auto">
          <a:xfrm>
            <a:off x="2514600" y="2678430"/>
            <a:ext cx="2011680" cy="150177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https://encrypted-tbn1.google.com/images?q=tbn:ANd9GcS7H_sCIuTVyhl8HlqAA5R927x-enNmxXEonoY2_m87B6wU2x4s">
            <a:extLst>
              <a:ext uri="{FF2B5EF4-FFF2-40B4-BE49-F238E27FC236}">
                <a16:creationId xmlns:a16="http://schemas.microsoft.com/office/drawing/2014/main" id="{776841BD-01BF-B34F-8AF5-42E06BB3AAFA}"/>
              </a:ext>
            </a:extLst>
          </p:cNvPr>
          <p:cNvPicPr/>
          <p:nvPr/>
        </p:nvPicPr>
        <p:blipFill>
          <a:blip r:embed="rId5" cstate="print"/>
          <a:srcRect/>
          <a:stretch>
            <a:fillRect/>
          </a:stretch>
        </p:blipFill>
        <p:spPr bwMode="auto">
          <a:xfrm>
            <a:off x="4876800" y="2630805"/>
            <a:ext cx="1752600" cy="157162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https://encrypted-tbn3.google.com/images?q=tbn:ANd9GcTB7HgTHmgYr_BYPGaOUX6exMlHvfkxc8FxeEyoOFuaeWuWV1cBHw">
            <a:extLst>
              <a:ext uri="{FF2B5EF4-FFF2-40B4-BE49-F238E27FC236}">
                <a16:creationId xmlns:a16="http://schemas.microsoft.com/office/drawing/2014/main" id="{55D71FC3-353A-ED4C-9B82-CD8EEF06A53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54984" y="2695425"/>
            <a:ext cx="1884216" cy="146304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2819400" y="2297430"/>
            <a:ext cx="1524000" cy="338554"/>
          </a:xfrm>
          <a:prstGeom prst="rect">
            <a:avLst/>
          </a:prstGeom>
          <a:noFill/>
        </p:spPr>
        <p:txBody>
          <a:bodyPr wrap="square" rtlCol="0">
            <a:spAutoFit/>
          </a:bodyPr>
          <a:lstStyle/>
          <a:p>
            <a:pPr algn="ct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Torvane Shear</a:t>
            </a:r>
          </a:p>
        </p:txBody>
      </p:sp>
      <p:sp>
        <p:nvSpPr>
          <p:cNvPr id="18" name="TextBox 17"/>
          <p:cNvSpPr txBox="1"/>
          <p:nvPr/>
        </p:nvSpPr>
        <p:spPr>
          <a:xfrm>
            <a:off x="5029200" y="2297430"/>
            <a:ext cx="1371600" cy="338554"/>
          </a:xfrm>
          <a:prstGeom prst="rect">
            <a:avLst/>
          </a:prstGeom>
          <a:noFill/>
        </p:spPr>
        <p:txBody>
          <a:bodyPr wrap="square" rtlCol="0">
            <a:spAutoFit/>
          </a:bodyPr>
          <a:lstStyle/>
          <a:p>
            <a:pPr algn="ct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Thumb Test</a:t>
            </a:r>
          </a:p>
        </p:txBody>
      </p:sp>
      <p:sp>
        <p:nvSpPr>
          <p:cNvPr id="19" name="TextBox 18"/>
          <p:cNvSpPr txBox="1"/>
          <p:nvPr/>
        </p:nvSpPr>
        <p:spPr>
          <a:xfrm>
            <a:off x="7239000" y="2297430"/>
            <a:ext cx="1371600" cy="338554"/>
          </a:xfrm>
          <a:prstGeom prst="rect">
            <a:avLst/>
          </a:prstGeom>
          <a:noFill/>
        </p:spPr>
        <p:txBody>
          <a:bodyPr wrap="square" rtlCol="0">
            <a:spAutoFit/>
          </a:bodyPr>
          <a:lstStyle/>
          <a:p>
            <a:pPr algn="ctr"/>
            <a:r>
              <a:rPr lang="en-US" sz="1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Soil Ribbon</a:t>
            </a:r>
          </a:p>
        </p:txBody>
      </p:sp>
      <p:sp>
        <p:nvSpPr>
          <p:cNvPr id="13" name="TextBox 12"/>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7811502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Protection of Employees</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962400" y="895350"/>
            <a:ext cx="4876800" cy="3962400"/>
          </a:xfrm>
          <a:prstGeom prst="rect">
            <a:avLst/>
          </a:prstGeom>
        </p:spPr>
        <p:txBody>
          <a:bodyPr spcFirstLastPara="1" wrap="square" lIns="0" tIns="0" rIns="0" bIns="0" anchor="t" anchorCtr="0">
            <a:noAutofit/>
          </a:bodyPr>
          <a:lstStyle/>
          <a:p>
            <a:pPr>
              <a:spcAft>
                <a:spcPts val="1000"/>
              </a:spcAft>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cs typeface="Microsoft Sans Serif" panose="020B0604020202020204" pitchFamily="34" charset="0"/>
              </a:rPr>
              <a:t>Employees should be protected from cave-ins by using an adequately designed protective system.</a:t>
            </a:r>
          </a:p>
          <a:p>
            <a:pPr>
              <a:spcAft>
                <a:spcPts val="1000"/>
              </a:spcAft>
              <a:buFont typeface="Wingdings" panose="05000000000000000000" pitchFamily="2" charset="2"/>
              <a:buChar char="Ø"/>
            </a:pPr>
            <a:r>
              <a:rPr lang="en-US" sz="2600" dirty="0">
                <a:solidFill>
                  <a:schemeClr val="accent2">
                    <a:lumMod val="75000"/>
                  </a:schemeClr>
                </a:solidFill>
                <a:latin typeface="Microsoft Sans Serif" panose="020B0604020202020204" pitchFamily="34" charset="0"/>
                <a:cs typeface="Microsoft Sans Serif" panose="020B0604020202020204" pitchFamily="34" charset="0"/>
              </a:rPr>
              <a:t>Protective systems must be able to resist all expected loads to the system.</a:t>
            </a:r>
          </a:p>
          <a:p>
            <a:pPr>
              <a:lnSpc>
                <a:spcPct val="150000"/>
              </a:lnSpc>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95</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descr="https://encrypted-tbn0.google.com/images?q=tbn:ANd9GcSIPxvCdTmYm1dIAvxy6en7L6_UFPTM52NojDXiCPm7O9nl_KMyxw">
            <a:extLst>
              <a:ext uri="{FF2B5EF4-FFF2-40B4-BE49-F238E27FC236}">
                <a16:creationId xmlns:a16="http://schemas.microsoft.com/office/drawing/2014/main" id="{CA511982-37D3-8F44-9A42-14E9337903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017272"/>
            <a:ext cx="1837944" cy="2286000"/>
          </a:xfrm>
          <a:prstGeom prst="rect">
            <a:avLst/>
          </a:prstGeom>
          <a:ln w="12700" cap="sq">
            <a:solidFill>
              <a:schemeClr val="tx2">
                <a:lumMod val="25000"/>
              </a:schemeClr>
            </a:solidFill>
            <a:prstDash val="solid"/>
            <a:miter lim="800000"/>
          </a:ln>
          <a:effectLst>
            <a:outerShdw blurRad="50800" dist="38100" dir="2700000" algn="tl" rotWithShape="0">
              <a:srgbClr val="000000">
                <a:alpha val="43000"/>
              </a:srgbClr>
            </a:outerShdw>
          </a:effectLst>
        </p:spPr>
      </p:pic>
      <p:pic>
        <p:nvPicPr>
          <p:cNvPr id="6" name="Picture 2" descr="https://encrypted-tbn1.google.com/images?q=tbn:ANd9GcSYLwZ-gEZkm1ylIvsS1RjQ0ihk53fGerMIWQe704JVChecGsDl">
            <a:extLst>
              <a:ext uri="{FF2B5EF4-FFF2-40B4-BE49-F238E27FC236}">
                <a16:creationId xmlns:a16="http://schemas.microsoft.com/office/drawing/2014/main" id="{4ACDB96D-FB78-F445-87E2-C4F1EF69528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5400" y="3394710"/>
            <a:ext cx="2460951" cy="1463040"/>
          </a:xfrm>
          <a:prstGeom prst="rect">
            <a:avLst/>
          </a:prstGeom>
          <a:ln w="12700" cap="sq">
            <a:solidFill>
              <a:schemeClr val="tx2">
                <a:lumMod val="25000"/>
              </a:schemeClr>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0500593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200" dirty="0">
                <a:latin typeface="Microsoft Sans Serif" panose="020B0604020202020204" pitchFamily="34" charset="0"/>
                <a:ea typeface="Microsoft Sans Serif" panose="020B0604020202020204" pitchFamily="34" charset="0"/>
                <a:cs typeface="Microsoft Sans Serif" panose="020B0604020202020204" pitchFamily="34" charset="0"/>
              </a:rPr>
              <a:t>Trenching and Excavation Hazards</a:t>
            </a:r>
            <a:endParaRPr sz="4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81000" y="895350"/>
            <a:ext cx="5638800" cy="3962400"/>
          </a:xfrm>
          <a:prstGeom prst="rect">
            <a:avLst/>
          </a:prstGeom>
        </p:spPr>
        <p:txBody>
          <a:bodyPr spcFirstLastPara="1" wrap="square" lIns="0" tIns="0" rIns="0" bIns="0" anchor="t" anchorCtr="0">
            <a:noAutofit/>
          </a:bodyPr>
          <a:lstStyle/>
          <a:p>
            <a:pPr indent="-384048">
              <a:spcAft>
                <a:spcPts val="1000"/>
              </a:spcAft>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Protection from vehicles</a:t>
            </a:r>
          </a:p>
          <a:p>
            <a:pPr marL="731520" indent="-274320">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Install barricades;</a:t>
            </a:r>
          </a:p>
          <a:p>
            <a:pPr marL="731520" indent="-274320">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Hand or mechanical signals;</a:t>
            </a:r>
          </a:p>
          <a:p>
            <a:pPr marL="731520" indent="-274320">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Grade soil away from trenches; and</a:t>
            </a:r>
          </a:p>
          <a:p>
            <a:pPr marL="731520" indent="-274320">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Fence or barricade trenches left overnight.</a:t>
            </a:r>
            <a:endParaRPr lang="en-US" sz="26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50000"/>
              </a:lnSpc>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96</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Picture 5" descr="A close up of a street&#10;&#10;Description automatically generated">
            <a:extLst>
              <a:ext uri="{FF2B5EF4-FFF2-40B4-BE49-F238E27FC236}">
                <a16:creationId xmlns:a16="http://schemas.microsoft.com/office/drawing/2014/main" id="{C01289C9-3572-A540-92A1-AE8484CC39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700" y="895350"/>
            <a:ext cx="2400300" cy="3200400"/>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19792674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458200" cy="1143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Trenching and Excavation Hazards (continued)</a:t>
            </a:r>
            <a:endParaRPr sz="4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657600" y="1352550"/>
            <a:ext cx="5097334" cy="2133600"/>
          </a:xfrm>
          <a:prstGeom prst="rect">
            <a:avLst/>
          </a:prstGeom>
        </p:spPr>
        <p:txBody>
          <a:bodyPr spcFirstLastPara="1" wrap="square" lIns="0" tIns="0" rIns="0" bIns="0" anchor="t" anchorCtr="0">
            <a:noAutofit/>
          </a:bodyPr>
          <a:lstStyle/>
          <a:p>
            <a:pPr>
              <a:spcAft>
                <a:spcPts val="1000"/>
              </a:spcAft>
              <a:buFont typeface="Wingdings" panose="05000000000000000000" pitchFamily="2" charset="2"/>
              <a:buChar char="Ø"/>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Access and egress hazards</a:t>
            </a:r>
          </a:p>
          <a:p>
            <a:pPr marL="731520" indent="-274320">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Knee sprain</a:t>
            </a:r>
          </a:p>
          <a:p>
            <a:pPr marL="731520" indent="-274320">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Ankle sprain</a:t>
            </a:r>
          </a:p>
          <a:p>
            <a:pPr marL="731520" indent="-274320">
              <a:spcAft>
                <a:spcPts val="1000"/>
              </a:spcAft>
              <a:buFont typeface="Arial" panose="020B0604020202020204" pitchFamily="34" charset="0"/>
              <a:buChar char="•"/>
            </a:pPr>
            <a:r>
              <a:rPr lang="en-US" sz="2800"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Lower back sprain</a:t>
            </a: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76200" indent="0">
              <a:buNone/>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50000"/>
              </a:lnSpc>
            </a:pPr>
            <a:endPar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97</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A truck on a city street&#10;&#10;Description automatically generated">
            <a:extLst>
              <a:ext uri="{FF2B5EF4-FFF2-40B4-BE49-F238E27FC236}">
                <a16:creationId xmlns:a16="http://schemas.microsoft.com/office/drawing/2014/main" id="{4B5B83AB-7653-D04B-AC0F-5DE3E64D30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04950"/>
            <a:ext cx="2766301" cy="2743200"/>
          </a:xfrm>
          <a:prstGeom prst="rect">
            <a:avLst/>
          </a:prstGeom>
          <a:ln w="38100" cap="sq">
            <a:solidFill>
              <a:schemeClr val="tx2">
                <a:lumMod val="25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3591077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381000" y="1668151"/>
            <a:ext cx="8458200" cy="131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Section 7 </a:t>
            </a:r>
            <a:endParaRPr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rtl="0">
              <a:spcBef>
                <a:spcPts val="0"/>
              </a:spcBef>
              <a:spcAft>
                <a:spcPts val="0"/>
              </a:spcAft>
              <a:buNone/>
            </a:pPr>
            <a:r>
              <a:rPr lang="en" dirty="0">
                <a:latin typeface="Microsoft Sans Serif" panose="020B0604020202020204" pitchFamily="34" charset="0"/>
                <a:ea typeface="Microsoft Sans Serif" panose="020B0604020202020204" pitchFamily="34" charset="0"/>
                <a:cs typeface="Microsoft Sans Serif" panose="020B0604020202020204" pitchFamily="34" charset="0"/>
              </a:rPr>
              <a:t>Discussion</a:t>
            </a:r>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6137679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1000" y="133350"/>
            <a:ext cx="8382000" cy="7620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4400" dirty="0">
                <a:latin typeface="Microsoft Sans Serif" panose="020B0604020202020204" pitchFamily="34" charset="0"/>
                <a:ea typeface="Microsoft Sans Serif" panose="020B0604020202020204" pitchFamily="34" charset="0"/>
                <a:cs typeface="Microsoft Sans Serif" panose="020B0604020202020204" pitchFamily="34" charset="0"/>
              </a:rPr>
              <a:t>What is wrong in this picture?</a:t>
            </a:r>
            <a:endParaRPr sz="4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2" name="Google Shape;122;p17"/>
          <p:cNvSpPr txBox="1">
            <a:spLocks noGrp="1"/>
          </p:cNvSpPr>
          <p:nvPr>
            <p:ph type="body" idx="1"/>
          </p:nvPr>
        </p:nvSpPr>
        <p:spPr>
          <a:xfrm>
            <a:off x="3657600" y="1581150"/>
            <a:ext cx="4953000" cy="1676400"/>
          </a:xfrm>
          <a:prstGeom prst="rect">
            <a:avLst/>
          </a:prstGeom>
        </p:spPr>
        <p:txBody>
          <a:bodyPr spcFirstLastPara="1" wrap="square" lIns="0" tIns="0" rIns="0" bIns="0" anchor="t" anchorCtr="0">
            <a:noAutofit/>
          </a:bodyPr>
          <a:lstStyle/>
          <a:p>
            <a:pPr marL="76200" lvl="0" indent="0" algn="l" rtl="0">
              <a:spcBef>
                <a:spcPts val="0"/>
              </a:spcBef>
              <a:spcAft>
                <a:spcPts val="0"/>
              </a:spcAft>
              <a:buSzPts val="2400"/>
              <a:buNone/>
            </a:pPr>
            <a:r>
              <a:rPr lang="en-US" dirty="0">
                <a:solidFill>
                  <a:schemeClr val="accent2">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If you were the competent person on this site how many deficiencies can you identify?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200">
                <a:latin typeface="Microsoft Sans Serif" panose="020B0604020202020204" pitchFamily="34" charset="0"/>
                <a:ea typeface="Microsoft Sans Serif" panose="020B0604020202020204" pitchFamily="34" charset="0"/>
                <a:cs typeface="Microsoft Sans Serif" panose="020B0604020202020204" pitchFamily="34" charset="0"/>
              </a:rPr>
              <a:t>99</a:t>
            </a:fld>
            <a:endParaRPr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descr="A pile of dirt&#10;&#10;Description automatically generated">
            <a:extLst>
              <a:ext uri="{FF2B5EF4-FFF2-40B4-BE49-F238E27FC236}">
                <a16:creationId xmlns:a16="http://schemas.microsoft.com/office/drawing/2014/main" id="{53DA1BD8-AB38-D648-8B97-63C79702B0DD}"/>
              </a:ext>
            </a:extLst>
          </p:cNvPr>
          <p:cNvPicPr>
            <a:picLocks noChangeAspect="1"/>
          </p:cNvPicPr>
          <p:nvPr/>
        </p:nvPicPr>
        <p:blipFill>
          <a:blip r:embed="rId3"/>
          <a:stretch>
            <a:fillRect/>
          </a:stretch>
        </p:blipFill>
        <p:spPr>
          <a:xfrm>
            <a:off x="533400" y="1047750"/>
            <a:ext cx="2743200" cy="365760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848600" y="4855518"/>
            <a:ext cx="990600" cy="230832"/>
          </a:xfrm>
          <a:prstGeom prst="rect">
            <a:avLst/>
          </a:prstGeom>
          <a:noFill/>
          <a:ln>
            <a:noFill/>
          </a:ln>
        </p:spPr>
        <p:txBody>
          <a:bodyPr wrap="square" rtlCol="0" anchor="ctr">
            <a:spAutoFit/>
          </a:bodyPr>
          <a:lstStyle/>
          <a:p>
            <a:pPr algn="ctr"/>
            <a:r>
              <a:rPr lang="en-US" sz="900" dirty="0">
                <a:solidFill>
                  <a:srgbClr val="66717C"/>
                </a:solidFill>
                <a:latin typeface="Microsoft Sans Serif" panose="020B0604020202020204" pitchFamily="34" charset="0"/>
                <a:ea typeface="Microsoft Sans Serif" panose="020B0604020202020204" pitchFamily="34" charset="0"/>
                <a:cs typeface="Microsoft Sans Serif" panose="020B0604020202020204" pitchFamily="34" charset="0"/>
              </a:rPr>
              <a:t>natehome.com</a:t>
            </a:r>
          </a:p>
        </p:txBody>
      </p:sp>
    </p:spTree>
    <p:extLst>
      <p:ext uri="{BB962C8B-B14F-4D97-AF65-F5344CB8AC3E}">
        <p14:creationId xmlns:p14="http://schemas.microsoft.com/office/powerpoint/2010/main" val="38357291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9f5520f3-21c8-4a31-9abf-f212b6bbb925"/>
  <p:tag name="PPTVERSION" val="14"/>
  <p:tag name="TPVERSION" val="8"/>
  <p:tag name="TPFULLVERSION" val="2.1.0.9"/>
  <p:tag name="TPOS" val="2"/>
  <p:tag name="TPLASTSAVEVERSION" val="6.2 PC"/>
  <p:tag name="TPLASTSAVEPRODUCT" val="TurningPoint web for PowerPoint"/>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3a6c84c4-93a5-463c-8358-10df2d2785dd"/>
  <p:tag name="ARTICULATE_TITLE_TAG" val="Objectives"/>
  <p:tag name="ARTICULATE_SLIDE_PAUSE" val="1"/>
  <p:tag name="ARTICULATE_NAV_LEVEL" val="1"/>
  <p:tag name="ARTICULATE_PLAYLIST_ID" val="-1"/>
  <p:tag name="ARTICULATE_LOCK_SLIDE" val="0"/>
  <p:tag name="ARTICULATE_SLIDE_NAV" val="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3a6c84c4-93a5-463c-8358-10df2d2785dd"/>
  <p:tag name="ARTICULATE_TITLE_TAG" val="Objectives"/>
  <p:tag name="ARTICULATE_SLIDE_PAUSE" val="1"/>
  <p:tag name="ARTICULATE_NAV_LEVEL" val="1"/>
  <p:tag name="ARTICULATE_PLAYLIST_ID" val="-1"/>
  <p:tag name="ARTICULATE_LOCK_SLIDE" val="0"/>
  <p:tag name="ARTICULATE_SLIDE_NAV" val="2"/>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3a6c84c4-93a5-463c-8358-10df2d2785dd"/>
  <p:tag name="ARTICULATE_TITLE_TAG" val="Objectives"/>
  <p:tag name="ARTICULATE_SLIDE_PAUSE" val="1"/>
  <p:tag name="ARTICULATE_NAV_LEVEL" val="1"/>
  <p:tag name="ARTICULATE_PLAYLIST_ID" val="-1"/>
  <p:tag name="ARTICULATE_LOCK_SLIDE" val="0"/>
  <p:tag name="ARTICULATE_SLIDE_NAV" val="2"/>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3a6c84c4-93a5-463c-8358-10df2d2785dd"/>
  <p:tag name="ARTICULATE_TITLE_TAG" val="Objectives"/>
  <p:tag name="ARTICULATE_SLIDE_PAUSE" val="1"/>
  <p:tag name="ARTICULATE_NAV_LEVEL" val="1"/>
  <p:tag name="ARTICULATE_PLAYLIST_ID" val="-1"/>
  <p:tag name="ARTICULATE_LOCK_SLIDE" val="0"/>
  <p:tag name="ARTICULATE_SLIDE_NAV" val="2"/>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3a6c84c4-93a5-463c-8358-10df2d2785dd"/>
  <p:tag name="ARTICULATE_TITLE_TAG" val="Objectives"/>
  <p:tag name="ARTICULATE_SLIDE_PAUSE" val="1"/>
  <p:tag name="ARTICULATE_NAV_LEVEL" val="1"/>
  <p:tag name="ARTICULATE_PLAYLIST_ID" val="-1"/>
  <p:tag name="ARTICULATE_LOCK_SLIDE" val="0"/>
  <p:tag name="ARTICULATE_SLIDE_NAV" val="2"/>
</p:tagLst>
</file>

<file path=ppt/theme/theme1.xml><?xml version="1.0" encoding="utf-8"?>
<a:theme xmlns:a="http://schemas.openxmlformats.org/drawingml/2006/main" name="Nicholas template">
  <a:themeElements>
    <a:clrScheme name="Custom 347">
      <a:dk1>
        <a:srgbClr val="1E2124"/>
      </a:dk1>
      <a:lt1>
        <a:srgbClr val="FFFFFF"/>
      </a:lt1>
      <a:dk2>
        <a:srgbClr val="7C8894"/>
      </a:dk2>
      <a:lt2>
        <a:srgbClr val="E6ECEE"/>
      </a:lt2>
      <a:accent1>
        <a:srgbClr val="2AC3F3"/>
      </a:accent1>
      <a:accent2>
        <a:srgbClr val="004591"/>
      </a:accent2>
      <a:accent3>
        <a:srgbClr val="6BD8B6"/>
      </a:accent3>
      <a:accent4>
        <a:srgbClr val="A9E04B"/>
      </a:accent4>
      <a:accent5>
        <a:srgbClr val="F3C744"/>
      </a:accent5>
      <a:accent6>
        <a:srgbClr val="F37768"/>
      </a:accent6>
      <a:hlink>
        <a:srgbClr val="003C7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7981</TotalTime>
  <Words>25210</Words>
  <Application>Microsoft Office PowerPoint</Application>
  <PresentationFormat>On-screen Show (16:9)</PresentationFormat>
  <Paragraphs>2394</Paragraphs>
  <Slides>252</Slides>
  <Notes>252</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252</vt:i4>
      </vt:variant>
    </vt:vector>
  </HeadingPairs>
  <TitlesOfParts>
    <vt:vector size="267" baseType="lpstr">
      <vt:lpstr>Microsoft Sans Serif</vt:lpstr>
      <vt:lpstr>Times New Roman</vt:lpstr>
      <vt:lpstr>Wingdings</vt:lpstr>
      <vt:lpstr>Montserrat</vt:lpstr>
      <vt:lpstr>Montserrat Light</vt:lpstr>
      <vt:lpstr>Tahoma</vt:lpstr>
      <vt:lpstr>Calibri</vt:lpstr>
      <vt:lpstr>Arial Rounded MT Bold</vt:lpstr>
      <vt:lpstr>Courier New</vt:lpstr>
      <vt:lpstr>Corbel</vt:lpstr>
      <vt:lpstr>Arial</vt:lpstr>
      <vt:lpstr>Nicholas template</vt:lpstr>
      <vt:lpstr>Picture</vt:lpstr>
      <vt:lpstr>ClipArt</vt:lpstr>
      <vt:lpstr>Clip</vt:lpstr>
      <vt:lpstr>5G – Small Cell Deployment Training</vt:lpstr>
      <vt:lpstr>Acknowledgement</vt:lpstr>
      <vt:lpstr>Training Topic Sections</vt:lpstr>
      <vt:lpstr>Training Topic Sections (continued)</vt:lpstr>
      <vt:lpstr>Course Objectives</vt:lpstr>
      <vt:lpstr>Course Objectives (continued)</vt:lpstr>
      <vt:lpstr>Course Objectives (continued)</vt:lpstr>
      <vt:lpstr>Turning Point Technology</vt:lpstr>
      <vt:lpstr>Pancake : Griddle : Hamburger?</vt:lpstr>
      <vt:lpstr>What is your age?</vt:lpstr>
      <vt:lpstr>What is the size of your employer?</vt:lpstr>
      <vt:lpstr>What primary sector do you service?</vt:lpstr>
      <vt:lpstr>Section 1 Introduction to NATE and OSHA</vt:lpstr>
      <vt:lpstr>NATE and OSHA Topics</vt:lpstr>
      <vt:lpstr>About NATE</vt:lpstr>
      <vt:lpstr>About OSHA</vt:lpstr>
      <vt:lpstr>What Does OSHA Do?</vt:lpstr>
      <vt:lpstr>Workers Have the Right to:</vt:lpstr>
      <vt:lpstr>Employers Must:</vt:lpstr>
      <vt:lpstr>OSHA Whistleblower Protection</vt:lpstr>
      <vt:lpstr>Section 1 Review Questions</vt:lpstr>
      <vt:lpstr>What OSHA whistleblower statutes are designed to provide employees the freedom to report violations and protect employees from the following acts of retribution?</vt:lpstr>
      <vt:lpstr>Employees can report hazards and violations to OSHA through which mediums?</vt:lpstr>
      <vt:lpstr>Section 2 State of the Industry</vt:lpstr>
      <vt:lpstr>Industry Data – Small Cells</vt:lpstr>
      <vt:lpstr>Future Infrastructure Deployments</vt:lpstr>
      <vt:lpstr>Small Cell Deployment Support</vt:lpstr>
      <vt:lpstr>Small Business Leaders</vt:lpstr>
      <vt:lpstr>5G Economy</vt:lpstr>
      <vt:lpstr>5G Investment</vt:lpstr>
      <vt:lpstr>5G Job Creation</vt:lpstr>
      <vt:lpstr>What Consumers Would Give up for Their Smart Phone!</vt:lpstr>
      <vt:lpstr>What is a Small Cell</vt:lpstr>
      <vt:lpstr>Section 3 Potential Small Cell Hazards and Exposures</vt:lpstr>
      <vt:lpstr>Potential Small Cell Hazards and Exposures</vt:lpstr>
      <vt:lpstr>Potential Small Cell Hazards and Exposures (continued)</vt:lpstr>
      <vt:lpstr>Additional Risks</vt:lpstr>
      <vt:lpstr>RF Exposure/Electrocution/ARC Flash</vt:lpstr>
      <vt:lpstr>Section 3 Review Questions</vt:lpstr>
      <vt:lpstr>Which is a factor beyond the employee’s control that can be considered a hazard on a small cell site?</vt:lpstr>
      <vt:lpstr>What type of traffic appears to be at risk when working in the ROW?</vt:lpstr>
      <vt:lpstr>Section 4 Personal Protective Equipment (PPE)</vt:lpstr>
      <vt:lpstr>Examples of PPE</vt:lpstr>
      <vt:lpstr>Hard Hats</vt:lpstr>
      <vt:lpstr>When to Use Hard Hats</vt:lpstr>
      <vt:lpstr>When to Use Hard Hats (continued)</vt:lpstr>
      <vt:lpstr>Classes of Hard Hats – Class G</vt:lpstr>
      <vt:lpstr>Classes of Hard Hats – Class E</vt:lpstr>
      <vt:lpstr>Classes of Hard Hats – Class C</vt:lpstr>
      <vt:lpstr>Determining the Hard Hat Class</vt:lpstr>
      <vt:lpstr>Eye Protection</vt:lpstr>
      <vt:lpstr>Eye Protection (continued)</vt:lpstr>
      <vt:lpstr>Hand Protection</vt:lpstr>
      <vt:lpstr>Safety Footwear</vt:lpstr>
      <vt:lpstr>When and Why to Wear Safety Footwear</vt:lpstr>
      <vt:lpstr>Protective Clothing </vt:lpstr>
      <vt:lpstr>Retro-reflective Clothing</vt:lpstr>
      <vt:lpstr>When to Wear Retro-reflective Clothing</vt:lpstr>
      <vt:lpstr>Section 4 Review Questions</vt:lpstr>
      <vt:lpstr>What hard hat class must be worn when working near power lines over 2,200 volts?</vt:lpstr>
      <vt:lpstr>Who must provide and pay for PPE?</vt:lpstr>
      <vt:lpstr>Section 5 Pre-task Planning and Job Hazard Assessment</vt:lpstr>
      <vt:lpstr>Pre-task Planning and Job Hazard Assessment</vt:lpstr>
      <vt:lpstr>Job Hazard Assessment (JHA)</vt:lpstr>
      <vt:lpstr>Job Hazard Assessment (continued)</vt:lpstr>
      <vt:lpstr>Scope of Work</vt:lpstr>
      <vt:lpstr>Pre-Job Meeting</vt:lpstr>
      <vt:lpstr>Emergency Information</vt:lpstr>
      <vt:lpstr>Job Hazard Assessment Form</vt:lpstr>
      <vt:lpstr>Section 5 Activity "The Mouse Trap”</vt:lpstr>
      <vt:lpstr>Build a Mouse Trap</vt:lpstr>
      <vt:lpstr>Section 6 Temporary Traffic Control</vt:lpstr>
      <vt:lpstr>Traffic Control Plan</vt:lpstr>
      <vt:lpstr>TCP Fundamentals</vt:lpstr>
      <vt:lpstr>TCP Example</vt:lpstr>
      <vt:lpstr>Pedestrian Traffic Considerations</vt:lpstr>
      <vt:lpstr>TCP Components</vt:lpstr>
      <vt:lpstr>TCP Components (continued)</vt:lpstr>
      <vt:lpstr>Vehicle Placement</vt:lpstr>
      <vt:lpstr>Channelizing Devices </vt:lpstr>
      <vt:lpstr>Section 6 Review Questions</vt:lpstr>
      <vt:lpstr>Which of the following is a key component of the TCP? </vt:lpstr>
      <vt:lpstr>What is the name of the area where the work vehicle is deployed?</vt:lpstr>
      <vt:lpstr>Section 7  Trenching and Excavation</vt:lpstr>
      <vt:lpstr>Injuries and Fatalities</vt:lpstr>
      <vt:lpstr>Injuries and Fatalities – Excavation</vt:lpstr>
      <vt:lpstr>Injuries and Fatalities – Soil Weight</vt:lpstr>
      <vt:lpstr>Injuries and Fatalities - Trenches</vt:lpstr>
      <vt:lpstr>Utility Avoidance and Protection Plan</vt:lpstr>
      <vt:lpstr>Utility Avoidance and Protection Plan (continued)</vt:lpstr>
      <vt:lpstr>Competent Person</vt:lpstr>
      <vt:lpstr>Inspection of Excavations</vt:lpstr>
      <vt:lpstr>Visual Test</vt:lpstr>
      <vt:lpstr>Manual Test</vt:lpstr>
      <vt:lpstr>Protection of Employees</vt:lpstr>
      <vt:lpstr>Trenching and Excavation Hazards</vt:lpstr>
      <vt:lpstr>Trenching and Excavation Hazards (continued)</vt:lpstr>
      <vt:lpstr>Section 7  Discussion</vt:lpstr>
      <vt:lpstr>What is wrong in this picture?</vt:lpstr>
      <vt:lpstr>Section 8  Small Cell Electrical Hazard Identification</vt:lpstr>
      <vt:lpstr>Disclaimer</vt:lpstr>
      <vt:lpstr>Potential Electrical Hazards</vt:lpstr>
      <vt:lpstr>Hazards of Electrical Power Line Proximity and Contact</vt:lpstr>
      <vt:lpstr>How Electricity Can Harm You </vt:lpstr>
      <vt:lpstr>Dalziel's Table</vt:lpstr>
      <vt:lpstr>480V Arc Flash </vt:lpstr>
      <vt:lpstr>Electrical Potential</vt:lpstr>
      <vt:lpstr>Step and Touch Potential</vt:lpstr>
      <vt:lpstr>Aerial Equipment</vt:lpstr>
      <vt:lpstr>Bonding</vt:lpstr>
      <vt:lpstr>Grounding</vt:lpstr>
      <vt:lpstr>Joint-Use Poles</vt:lpstr>
      <vt:lpstr>Minimum Approach Distances (MAD)</vt:lpstr>
      <vt:lpstr>Be Aware of Hazards on Adjacent Poles</vt:lpstr>
      <vt:lpstr>Voltage Detectors</vt:lpstr>
      <vt:lpstr>AC Testing</vt:lpstr>
      <vt:lpstr>Additional Considerations</vt:lpstr>
      <vt:lpstr>Isolating Energy Sources</vt:lpstr>
      <vt:lpstr>Lockout/Tagout Principles</vt:lpstr>
      <vt:lpstr>Forms of Control of Hazardous Electrical Energy</vt:lpstr>
      <vt:lpstr>Section 8 Review Questions</vt:lpstr>
      <vt:lpstr>When does electrical current flow between two objects?</vt:lpstr>
      <vt:lpstr>What hazard is present when a person touches an object with a difference in electrical potential?</vt:lpstr>
      <vt:lpstr>Section 9 Fiber Optic Safety Basics</vt:lpstr>
      <vt:lpstr>Fiber Optic Safety</vt:lpstr>
      <vt:lpstr>Fiber Optic Safety (continued)</vt:lpstr>
      <vt:lpstr>More Fiber Optic Safety Tips</vt:lpstr>
      <vt:lpstr>Tools and PPE</vt:lpstr>
      <vt:lpstr>Section 9 Review Questions</vt:lpstr>
      <vt:lpstr>What activity or activities should you NOT do while splicing fiber?</vt:lpstr>
      <vt:lpstr>How should you secure loose fiber?</vt:lpstr>
      <vt:lpstr>Section 10 Working at Height</vt:lpstr>
      <vt:lpstr>Bucket Truck/Mobile Elevated Work Platform (MEWP)</vt:lpstr>
      <vt:lpstr>Types of MEWP</vt:lpstr>
      <vt:lpstr>Bucket Truck – Potential Hazards</vt:lpstr>
      <vt:lpstr>Bucket Truck – Aerial Lift</vt:lpstr>
      <vt:lpstr>Bucket Truck - Inspections</vt:lpstr>
      <vt:lpstr>Basket Steps</vt:lpstr>
      <vt:lpstr>Basket Steps (continued)</vt:lpstr>
      <vt:lpstr>Electrical Safety</vt:lpstr>
      <vt:lpstr>Work Area Protection</vt:lpstr>
      <vt:lpstr>Other Safety Tips</vt:lpstr>
      <vt:lpstr>Unit Setup</vt:lpstr>
      <vt:lpstr>Slope Warning System</vt:lpstr>
      <vt:lpstr>Unit Setup - Wheel Chocks for Bucket Trucks</vt:lpstr>
      <vt:lpstr>Unit Setup – Wheel Chocks for Bucket Trucks</vt:lpstr>
      <vt:lpstr>Dropped Objects</vt:lpstr>
      <vt:lpstr>Dropped Objects</vt:lpstr>
      <vt:lpstr>Dropped Objects (continued)</vt:lpstr>
      <vt:lpstr>Dropped Object Prevention System</vt:lpstr>
      <vt:lpstr>Ladders</vt:lpstr>
      <vt:lpstr>Ladders</vt:lpstr>
      <vt:lpstr>Ladder Inspection</vt:lpstr>
      <vt:lpstr>Stepladders</vt:lpstr>
      <vt:lpstr>Extension Ladders</vt:lpstr>
      <vt:lpstr>Section 10 Review Questions</vt:lpstr>
      <vt:lpstr>When inspecting extension ladders you should check for the following; side rails for chips, cracks, dents, fractures, gouges, splits, scratches, and scuffs.</vt:lpstr>
      <vt:lpstr>Contact with ________ is one of the hazards associated with using an MEWP.</vt:lpstr>
      <vt:lpstr>The third leading cause of injuries on the jobsite in the United States, according to OSHA is?</vt:lpstr>
      <vt:lpstr>Who is directly responsible for ensuring that all platform occupants are wearing the required fall protection gear?</vt:lpstr>
      <vt:lpstr>If you encounter a serious problem with your MEWP, or ladder during a pre-use inspection, you should?</vt:lpstr>
      <vt:lpstr>Section 11 Radio Frequency Hazards</vt:lpstr>
      <vt:lpstr>Is 5G Safe?</vt:lpstr>
      <vt:lpstr>What do the Experts Say?</vt:lpstr>
      <vt:lpstr>World Health Organization</vt:lpstr>
      <vt:lpstr>U.S. Food &amp; Drug Administration</vt:lpstr>
      <vt:lpstr>National Institutes of Health</vt:lpstr>
      <vt:lpstr>American Cancer Society</vt:lpstr>
      <vt:lpstr>New Orleans City Council</vt:lpstr>
      <vt:lpstr>Physical Hazard</vt:lpstr>
      <vt:lpstr>Radiation Types </vt:lpstr>
      <vt:lpstr>What is Non-Ionizing Radiation?</vt:lpstr>
      <vt:lpstr>General Population/Uncontrolled Exposure Level - Not Trained</vt:lpstr>
      <vt:lpstr>Controlled Exposure</vt:lpstr>
      <vt:lpstr>Personal Protection Monitors</vt:lpstr>
      <vt:lpstr>RF Site Signage</vt:lpstr>
      <vt:lpstr>Section 11 Review Questions</vt:lpstr>
      <vt:lpstr>What type of radiation is radio frequency?</vt:lpstr>
      <vt:lpstr>What type of ANSI signage is blue in color?</vt:lpstr>
      <vt:lpstr>Section 12 Confined Spaces</vt:lpstr>
      <vt:lpstr>Confined Space</vt:lpstr>
      <vt:lpstr>Permit-Required Confined Space</vt:lpstr>
      <vt:lpstr>Potential Engulfment</vt:lpstr>
      <vt:lpstr>Internal Configuration Hazard</vt:lpstr>
      <vt:lpstr>Other Hazards</vt:lpstr>
      <vt:lpstr>Examples of Confined Spaces</vt:lpstr>
      <vt:lpstr>Hazards in Confined Spaces</vt:lpstr>
      <vt:lpstr>Testing the Atmosphere</vt:lpstr>
      <vt:lpstr>Testing the Atmosphere (continued)</vt:lpstr>
      <vt:lpstr>Gas Behavior in Trenches</vt:lpstr>
      <vt:lpstr>Testing for Contaminants</vt:lpstr>
      <vt:lpstr>Confined Space Entry</vt:lpstr>
      <vt:lpstr>Non-Permit Confined Space Entry</vt:lpstr>
      <vt:lpstr>Completing the Entry Permit Form</vt:lpstr>
      <vt:lpstr>Permit Required Confined Space Entry</vt:lpstr>
      <vt:lpstr>PPE and Equipment</vt:lpstr>
      <vt:lpstr>Fall Protection and Barricades</vt:lpstr>
      <vt:lpstr>Warning Signs</vt:lpstr>
      <vt:lpstr>Telecomm Exemption– 29 CFR1910.268(O)</vt:lpstr>
      <vt:lpstr>Telecomm Exemption– 29 CFR 1910.268(O) (continued)</vt:lpstr>
      <vt:lpstr>Ventilation for Alternate Procedures</vt:lpstr>
      <vt:lpstr>Space Ventilation</vt:lpstr>
      <vt:lpstr>Confined Space Entry Rescue</vt:lpstr>
      <vt:lpstr>Training Requirements</vt:lpstr>
      <vt:lpstr>Section 12 Review Questions</vt:lpstr>
      <vt:lpstr>What must be performed prior to any confined space entry?</vt:lpstr>
      <vt:lpstr>When is a confined space considered entered?</vt:lpstr>
      <vt:lpstr>Where should you test the air inside a confined space?</vt:lpstr>
      <vt:lpstr>Section 13 Environmental Concerns</vt:lpstr>
      <vt:lpstr>Working Outdoors</vt:lpstr>
      <vt:lpstr>Air Quality</vt:lpstr>
      <vt:lpstr>Carbon Monoxide</vt:lpstr>
      <vt:lpstr>Lead</vt:lpstr>
      <vt:lpstr>Noise</vt:lpstr>
      <vt:lpstr>Weather Concerns</vt:lpstr>
      <vt:lpstr>Heat Illness Prevention</vt:lpstr>
      <vt:lpstr>Cold Weather Safety</vt:lpstr>
      <vt:lpstr> Poison Ivy, Sumac, Oak, and Giant Hogweed</vt:lpstr>
      <vt:lpstr>Summary</vt:lpstr>
      <vt:lpstr>Poison  Ivy</vt:lpstr>
      <vt:lpstr> Hazardous Wildlife and Insects</vt:lpstr>
      <vt:lpstr>Inspect Your Work Area</vt:lpstr>
      <vt:lpstr>Insects, Snakes, and Spiders</vt:lpstr>
      <vt:lpstr>What Hazards are Present?</vt:lpstr>
      <vt:lpstr>Vector-Borne Illnesses</vt:lpstr>
      <vt:lpstr>Section 13 Review Questions</vt:lpstr>
      <vt:lpstr>_______ can still be found in some manholes, as communication cables.</vt:lpstr>
      <vt:lpstr>Conditions that affect air quality are?</vt:lpstr>
      <vt:lpstr>The ______ of poisonous plants is extremely irritating to the skin.</vt:lpstr>
      <vt:lpstr>Hazards of animal interactions include? </vt:lpstr>
      <vt:lpstr>West Nile virus and ______ are types of Vector-borne illness.</vt:lpstr>
      <vt:lpstr>Section 14 The Challenges of Working Alone</vt:lpstr>
      <vt:lpstr>Working Alone</vt:lpstr>
      <vt:lpstr>When Working Alone is Prohibited</vt:lpstr>
      <vt:lpstr>What Steps Can be Taken</vt:lpstr>
      <vt:lpstr>What Steps Can be Taken (continued)</vt:lpstr>
      <vt:lpstr>Example of a Check-in Procedure</vt:lpstr>
      <vt:lpstr>Communication and Extra Equipment</vt:lpstr>
      <vt:lpstr>Situational Awareness</vt:lpstr>
      <vt:lpstr>Escort</vt:lpstr>
      <vt:lpstr>Be Visible</vt:lpstr>
      <vt:lpstr>Personal Accountability</vt:lpstr>
      <vt:lpstr>Work Safe – Die Old!</vt:lpstr>
      <vt:lpstr>What to Tell Them</vt:lpstr>
      <vt:lpstr>Section 14 Review Questions</vt:lpstr>
      <vt:lpstr>Understanding the job risks and being realistic about your abilities is one method of ensuring your safety while working alone.</vt:lpstr>
      <vt:lpstr>What details should the main contact person know when you are traveling out-of-the-office?</vt:lpstr>
      <vt:lpstr>Your instincts and first natural response is usually the best when helping provide you with situational awareness?</vt:lpstr>
      <vt:lpstr>A ________ is someone assigned to an individual to help ensure they travel safely to their destination. </vt:lpstr>
      <vt:lpstr>Which of the following help you understand hazards and empowers you to make informed decisions regarding safety?</vt:lpstr>
      <vt:lpstr>When someone approaches you and asks what it is that you are doing, you should?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Kimberly Elliott</dc:creator>
  <cp:lastModifiedBy>Jill Rethke</cp:lastModifiedBy>
  <cp:revision>529</cp:revision>
  <cp:lastPrinted>2021-01-13T19:58:39Z</cp:lastPrinted>
  <dcterms:modified xsi:type="dcterms:W3CDTF">2026-01-16T19:39:46Z</dcterms:modified>
</cp:coreProperties>
</file>